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94" r:id="rId4"/>
  </p:sldMasterIdLst>
  <p:notesMasterIdLst>
    <p:notesMasterId r:id="rId39"/>
  </p:notesMasterIdLst>
  <p:sldIdLst>
    <p:sldId id="295" r:id="rId5"/>
    <p:sldId id="297" r:id="rId6"/>
    <p:sldId id="267" r:id="rId7"/>
    <p:sldId id="6169" r:id="rId8"/>
    <p:sldId id="6170" r:id="rId9"/>
    <p:sldId id="6175" r:id="rId10"/>
    <p:sldId id="6174" r:id="rId11"/>
    <p:sldId id="6182" r:id="rId12"/>
    <p:sldId id="6183" r:id="rId13"/>
    <p:sldId id="6184" r:id="rId14"/>
    <p:sldId id="6187" r:id="rId15"/>
    <p:sldId id="6188" r:id="rId16"/>
    <p:sldId id="6185" r:id="rId17"/>
    <p:sldId id="277" r:id="rId18"/>
    <p:sldId id="6161" r:id="rId19"/>
    <p:sldId id="266" r:id="rId20"/>
    <p:sldId id="262" r:id="rId21"/>
    <p:sldId id="6212" r:id="rId22"/>
    <p:sldId id="6201" r:id="rId23"/>
    <p:sldId id="6214" r:id="rId24"/>
    <p:sldId id="6215" r:id="rId25"/>
    <p:sldId id="6216" r:id="rId26"/>
    <p:sldId id="6217" r:id="rId27"/>
    <p:sldId id="286" r:id="rId28"/>
    <p:sldId id="6206" r:id="rId29"/>
    <p:sldId id="6218" r:id="rId30"/>
    <p:sldId id="6219" r:id="rId31"/>
    <p:sldId id="6203" r:id="rId32"/>
    <p:sldId id="6194" r:id="rId33"/>
    <p:sldId id="6220" r:id="rId34"/>
    <p:sldId id="6221" r:id="rId35"/>
    <p:sldId id="6139" r:id="rId36"/>
    <p:sldId id="6223" r:id="rId37"/>
    <p:sldId id="6224" r:id="rId38"/>
  </p:sldIdLst>
  <p:sldSz cx="12192000" cy="6858000"/>
  <p:notesSz cx="6858000" cy="9144000"/>
  <p:embeddedFontLst>
    <p:embeddedFont>
      <p:font typeface="#9Slide03 BoosterNextFYBlack" panose="02000A03000000020004" pitchFamily="2" charset="0"/>
      <p:regular r:id="rId40"/>
    </p:embeddedFont>
    <p:embeddedFont>
      <p:font typeface="#9Slide03 Iciel Blooming Elegan" pitchFamily="2" charset="0"/>
      <p:regular r:id="rId41"/>
    </p:embeddedFont>
    <p:embeddedFont>
      <p:font typeface="#9Slide03 SFU Futura_01" panose="00000700000000000000" pitchFamily="2" charset="0"/>
      <p:bold r:id="rId42"/>
    </p:embeddedFont>
    <p:embeddedFont>
      <p:font typeface="#9Slide03 SFU Futura_03" panose="00000400000000000000" pitchFamily="2" charset="0"/>
      <p:regular r:id="rId43"/>
    </p:embeddedFont>
    <p:embeddedFont>
      <p:font typeface="#9Slide03 SFU Futura_05" panose="00000800000000000000" pitchFamily="2" charset="0"/>
      <p:bold r:id="rId44"/>
    </p:embeddedFont>
    <p:embeddedFont>
      <p:font typeface="#9Slide03 SFU Futura_09" panose="00000400000000000000" pitchFamily="2" charset="0"/>
      <p:regular r:id="rId45"/>
    </p:embeddedFont>
    <p:embeddedFont>
      <p:font typeface="#9Slide05 GeosansLight" panose="02000603020000020003" pitchFamily="2" charset="0"/>
      <p:regular r:id="rId46"/>
    </p:embeddedFont>
    <p:embeddedFont>
      <p:font typeface="#9Slide05 IcielSmoothy Cursive" panose="00000500000000000000" pitchFamily="2" charset="0"/>
      <p:regular r:id="rId47"/>
    </p:embeddedFont>
    <p:embeddedFont>
      <p:font typeface="#9Slide05 Israquella" pitchFamily="2" charset="0"/>
      <p:regular r:id="rId48"/>
    </p:embeddedFont>
    <p:embeddedFont>
      <p:font typeface="#9Slide07 IcielStormtrooper" panose="020B0500000000000000" pitchFamily="34" charset="0"/>
      <p:regular r:id="rId49"/>
    </p:embeddedFont>
    <p:embeddedFont>
      <p:font typeface="#9Slide07 SVNBango" panose="02000000000000000000" pitchFamily="2" charset="0"/>
      <p:regular r:id="rId50"/>
    </p:embeddedFont>
    <p:embeddedFont>
      <p:font typeface="Fira Sans" panose="020B0503050000020004" pitchFamily="34" charset="0"/>
      <p:regular r:id="rId51"/>
      <p:bold r:id="rId52"/>
      <p:italic r:id="rId53"/>
      <p:boldItalic r:id="rId54"/>
    </p:embeddedFont>
    <p:embeddedFont>
      <p:font typeface="Fira Sans Extra Condensed SemiBold" panose="020B0604020202020204" charset="0"/>
      <p:regular r:id="rId55"/>
      <p:bold r:id="rId56"/>
      <p:italic r:id="rId57"/>
      <p:boldItalic r:id="rId58"/>
    </p:embeddedFont>
    <p:embeddedFont>
      <p:font typeface="Merriweather" panose="00000500000000000000" pitchFamily="2"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45"/>
    <a:srgbClr val="FB0202"/>
    <a:srgbClr val="B3DA05"/>
    <a:srgbClr val="EC0EEC"/>
    <a:srgbClr val="FFF3D1"/>
    <a:srgbClr val="C0E011"/>
    <a:srgbClr val="000080"/>
    <a:srgbClr val="EDFB34"/>
    <a:srgbClr val="FFF3D0"/>
    <a:srgbClr val="FFB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4660"/>
  </p:normalViewPr>
  <p:slideViewPr>
    <p:cSldViewPr snapToGrid="0">
      <p:cViewPr varScale="1">
        <p:scale>
          <a:sx n="74" d="100"/>
          <a:sy n="74" d="100"/>
        </p:scale>
        <p:origin x="9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1.xml"/><Relationship Id="rId61" Type="http://schemas.openxmlformats.org/officeDocument/2006/relationships/font" Target="fonts/font2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font" Target="fonts/font11.fntdata"/><Relationship Id="rId55"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0" y="0"/>
          <a:ext cx="1893283" cy="70212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kern="1200">
              <a:solidFill>
                <a:srgbClr val="FFFFFF"/>
              </a:solidFill>
              <a:latin typeface="#9Slide03 SFU Futura_09"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2000" b="1">
            <a:solidFill>
              <a:schemeClr val="bg1"/>
            </a:solidFill>
            <a:latin typeface="#9Slide03 SFU Futura_09" panose="00000400000000000000" pitchFamily="2" charset="0"/>
          </a:endParaRPr>
        </a:p>
      </dgm:t>
    </dgm:pt>
    <dgm:pt modelId="{B0999EBD-13B5-4E24-BC37-139C60484462}" type="sibTrans" cxnId="{BEFD5584-DE26-443A-8622-B2A48E41200B}">
      <dgm:prSet/>
      <dgm:spPr/>
      <dgm:t>
        <a:bodyPr/>
        <a:lstStyle/>
        <a:p>
          <a:endParaRPr lang="en-US" sz="2000" b="1">
            <a:solidFill>
              <a:schemeClr val="bg1"/>
            </a:solidFill>
            <a:latin typeface="#9Slide03 SFU Futura_09" panose="00000400000000000000" pitchFamily="2" charset="0"/>
          </a:endParaRPr>
        </a:p>
      </dgm:t>
    </dgm:pt>
    <dgm:pt modelId="{7B992C3A-A645-4BB3-A6E3-43DC140A0FF4}">
      <dgm:prSet phldrT="[Text]" custT="1"/>
      <dgm:spPr>
        <a:xfrm>
          <a:off x="45261" y="934758"/>
          <a:ext cx="1893283" cy="645526"/>
        </a:xfrm>
        <a:prstGeom prst="rect">
          <a:avLst/>
        </a:prstGeo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kern="1200">
              <a:solidFill>
                <a:srgbClr val="FFFFFF"/>
              </a:solidFill>
              <a:latin typeface="#9Slide03 SFU Futura_09" panose="00000400000000000000" pitchFamily="2" charset="0"/>
              <a:ea typeface="+mn-ea"/>
              <a:cs typeface="Tahoma" panose="020B0604030504040204" pitchFamily="34" charset="0"/>
            </a:rPr>
            <a:t>Nhóm 3</a:t>
          </a:r>
        </a:p>
      </dgm:t>
    </dgm:pt>
    <dgm:pt modelId="{554309D4-EB9E-432F-9642-5192069E5ED1}" type="parTrans" cxnId="{29C97EBF-14EE-4267-AD24-D2BBBCAC2D3D}">
      <dgm:prSet/>
      <dgm:spPr/>
      <dgm:t>
        <a:bodyPr/>
        <a:lstStyle/>
        <a:p>
          <a:endParaRPr lang="en-US" sz="2000" b="1">
            <a:solidFill>
              <a:schemeClr val="bg1"/>
            </a:solidFill>
            <a:latin typeface="#9Slide03 SFU Futura_09" panose="00000400000000000000" pitchFamily="2" charset="0"/>
          </a:endParaRPr>
        </a:p>
      </dgm:t>
    </dgm:pt>
    <dgm:pt modelId="{0F29AF04-993B-4416-A762-EEFC82AB3838}" type="sibTrans" cxnId="{29C97EBF-14EE-4267-AD24-D2BBBCAC2D3D}">
      <dgm:prSet/>
      <dgm:spPr/>
      <dgm:t>
        <a:bodyPr/>
        <a:lstStyle/>
        <a:p>
          <a:endParaRPr lang="en-US" sz="2000" b="1">
            <a:solidFill>
              <a:schemeClr val="bg1"/>
            </a:solidFill>
            <a:latin typeface="#9Slide03 SFU Futura_09" panose="00000400000000000000" pitchFamily="2" charset="0"/>
          </a:endParaRPr>
        </a:p>
      </dgm:t>
    </dgm:pt>
    <dgm:pt modelId="{675BD52F-E898-48EC-BD0C-936B32305D61}">
      <dgm:prSet phldrT="[Text]" custT="1"/>
      <dgm:spPr>
        <a:xfrm>
          <a:off x="2047484" y="870663"/>
          <a:ext cx="1893283" cy="709629"/>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2000" b="1" kern="1200">
              <a:solidFill>
                <a:srgbClr val="FFFFFF"/>
              </a:solidFill>
              <a:latin typeface="#9Slide03 SFU Futura_09" panose="00000400000000000000" pitchFamily="2" charset="0"/>
              <a:ea typeface="+mn-ea"/>
              <a:cs typeface="Tahoma" panose="020B0604030504040204" pitchFamily="34" charset="0"/>
            </a:rPr>
            <a:t>Nhóm 4</a:t>
          </a:r>
        </a:p>
      </dgm:t>
    </dgm:pt>
    <dgm:pt modelId="{3C5A393B-8FFC-47D8-8166-D02BBB117990}" type="parTrans" cxnId="{877B7F66-7E1B-4532-92C8-C02AEFE3B9F8}">
      <dgm:prSet/>
      <dgm:spPr/>
      <dgm:t>
        <a:bodyPr/>
        <a:lstStyle/>
        <a:p>
          <a:endParaRPr lang="en-US" sz="2000" b="1">
            <a:solidFill>
              <a:schemeClr val="bg1"/>
            </a:solidFill>
            <a:latin typeface="#9Slide03 SFU Futura_09" panose="00000400000000000000" pitchFamily="2" charset="0"/>
          </a:endParaRPr>
        </a:p>
      </dgm:t>
    </dgm:pt>
    <dgm:pt modelId="{D29C3E91-847D-46AC-8AA5-A3B77A7D3546}" type="sibTrans" cxnId="{877B7F66-7E1B-4532-92C8-C02AEFE3B9F8}">
      <dgm:prSet/>
      <dgm:spPr/>
      <dgm:t>
        <a:bodyPr/>
        <a:lstStyle/>
        <a:p>
          <a:endParaRPr lang="en-US" sz="2000" b="1">
            <a:solidFill>
              <a:schemeClr val="bg1"/>
            </a:solidFill>
            <a:latin typeface="#9Slide03 SFU Futura_09" panose="00000400000000000000" pitchFamily="2" charset="0"/>
          </a:endParaRPr>
        </a:p>
      </dgm:t>
    </dgm:pt>
    <dgm:pt modelId="{9DF0C496-6687-424B-8591-99A5511D3EA7}">
      <dgm:prSet phldrT="[Text]" custT="1"/>
      <dgm:spPr>
        <a:xfrm>
          <a:off x="2083582" y="25876"/>
          <a:ext cx="1893283" cy="709629"/>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a:solidFill>
                <a:srgbClr val="FFFFFF"/>
              </a:solidFill>
              <a:latin typeface="#9Slide03 SFU Futura_09"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2000" b="1">
            <a:solidFill>
              <a:schemeClr val="bg1"/>
            </a:solidFill>
            <a:latin typeface="#9Slide03 SFU Futura_09" panose="00000400000000000000" pitchFamily="2" charset="0"/>
          </a:endParaRPr>
        </a:p>
      </dgm:t>
    </dgm:pt>
    <dgm:pt modelId="{65F7BA1F-374F-4843-9C66-F04477C33C98}" type="sibTrans" cxnId="{91C8E8FB-759D-40A2-892B-D020610AEA00}">
      <dgm:prSet/>
      <dgm:spPr/>
      <dgm:t>
        <a:bodyPr/>
        <a:lstStyle/>
        <a:p>
          <a:endParaRPr lang="en-US" sz="2000" b="1">
            <a:solidFill>
              <a:schemeClr val="bg1"/>
            </a:solidFill>
            <a:latin typeface="#9Slide03 SFU Futura_09" panose="00000400000000000000" pitchFamily="2" charset="0"/>
          </a:endParaRPr>
        </a:p>
      </dgm:t>
    </dgm:pt>
    <dgm:pt modelId="{59086665-5AEF-431B-8B98-43580BE61BD3}" type="pres">
      <dgm:prSet presAssocID="{5A6E2918-9E58-4D0E-AC58-BB9CF5C26D00}" presName="diagram" presStyleCnt="0">
        <dgm:presLayoutVars>
          <dgm:dir/>
          <dgm:resizeHandles val="exact"/>
        </dgm:presLayoutVars>
      </dgm:prSet>
      <dgm:spPr/>
    </dgm:pt>
    <dgm:pt modelId="{9D491E44-2091-4C48-BD70-22B11A56E55A}" type="pres">
      <dgm:prSet presAssocID="{E90C8EB4-9D83-456B-A7A4-B2B37A7C3827}" presName="node" presStyleLbl="node1" presStyleIdx="0" presStyleCnt="4" custScaleY="61808" custLinFactNeighborX="-661" custLinFactNeighborY="-40809">
        <dgm:presLayoutVars>
          <dgm:bulletEnabled val="1"/>
        </dgm:presLayoutVars>
      </dgm:prSet>
      <dgm:spPr/>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4" custScaleX="103008" custScaleY="66337" custLinFactX="-7635" custLinFactNeighborX="-100000" custLinFactNeighborY="42995">
        <dgm:presLayoutVars>
          <dgm:bulletEnabled val="1"/>
        </dgm:presLayoutVars>
      </dgm:prSet>
      <dgm:spPr/>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4" custScaleY="62469" custLinFactX="8119" custLinFactNeighborX="100000" custLinFactNeighborY="-38631">
        <dgm:presLayoutVars>
          <dgm:bulletEnabled val="1"/>
        </dgm:presLayoutVars>
      </dgm:prSet>
      <dgm:spPr/>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4" custScaleY="62469" custLinFactY="-12998" custLinFactNeighborX="55855" custLinFactNeighborY="-100000">
        <dgm:presLayoutVars>
          <dgm:bulletEnabled val="1"/>
        </dgm:presLayoutVars>
      </dgm:prSet>
      <dgm:spPr>
        <a:prstGeom prst="rect">
          <a:avLst/>
        </a:prstGeom>
      </dgm:spPr>
    </dgm:pt>
  </dgm:ptLst>
  <dgm:cxnLst>
    <dgm:cxn modelId="{19C9E20D-7165-49E1-87B0-0FA5F9DF2CFE}" type="presOf" srcId="{E90C8EB4-9D83-456B-A7A4-B2B37A7C3827}" destId="{9D491E44-2091-4C48-BD70-22B11A56E55A}" srcOrd="0" destOrd="0" presId="urn:microsoft.com/office/officeart/2005/8/layout/default"/>
    <dgm:cxn modelId="{877B7F66-7E1B-4532-92C8-C02AEFE3B9F8}" srcId="{5A6E2918-9E58-4D0E-AC58-BB9CF5C26D00}" destId="{675BD52F-E898-48EC-BD0C-936B32305D61}" srcOrd="2" destOrd="0" parTransId="{3C5A393B-8FFC-47D8-8166-D02BBB117990}" sibTransId="{D29C3E91-847D-46AC-8AA5-A3B77A7D3546}"/>
    <dgm:cxn modelId="{93D4C450-D41F-4C07-B336-F71DA01FADCC}" type="presOf" srcId="{675BD52F-E898-48EC-BD0C-936B32305D61}" destId="{4674F73E-6616-4528-897B-0C1BA4A17C2F}"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0EE7B7A5-B8B0-41C1-AB01-4ECBE27C16E8}" type="presOf" srcId="{9DF0C496-6687-424B-8591-99A5511D3EA7}" destId="{B83FE495-18DA-46E9-9689-58E5E96ED3DD}"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6D4DB8C5-DF96-40FF-86FC-C68314E19607}" type="presOf" srcId="{7B992C3A-A645-4BB3-A6E3-43DC140A0FF4}" destId="{E341FB33-7DA3-4947-88D1-64E47AB6B1C1}" srcOrd="0" destOrd="0" presId="urn:microsoft.com/office/officeart/2005/8/layout/default"/>
    <dgm:cxn modelId="{91C8E8FB-759D-40A2-892B-D020610AEA00}" srcId="{5A6E2918-9E58-4D0E-AC58-BB9CF5C26D00}" destId="{9DF0C496-6687-424B-8591-99A5511D3EA7}" srcOrd="3" destOrd="0" parTransId="{7014A455-3BEE-4DB4-9122-CB1E19C75E68}" sibTransId="{65F7BA1F-374F-4843-9C66-F04477C33C98}"/>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0" y="0"/>
          <a:ext cx="1261775" cy="46792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FFFFFF"/>
              </a:solidFill>
              <a:latin typeface="#9Slide03 SFU Futura_09" panose="00000400000000000000" pitchFamily="2" charset="0"/>
              <a:ea typeface="+mn-ea"/>
              <a:cs typeface="Tahoma" panose="020B0604030504040204" pitchFamily="34" charset="0"/>
            </a:rPr>
            <a:t>Nhóm 1</a:t>
          </a:r>
        </a:p>
      </dsp:txBody>
      <dsp:txXfrm>
        <a:off x="0" y="0"/>
        <a:ext cx="1261775" cy="467926"/>
      </dsp:txXfrm>
    </dsp:sp>
    <dsp:sp modelId="{E341FB33-7DA3-4947-88D1-64E47AB6B1C1}">
      <dsp:nvSpPr>
        <dsp:cNvPr id="0" name=""/>
        <dsp:cNvSpPr/>
      </dsp:nvSpPr>
      <dsp:spPr>
        <a:xfrm>
          <a:off x="30492" y="556606"/>
          <a:ext cx="1299729" cy="502214"/>
        </a:xfrm>
        <a:prstGeom prst="rect">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FFFFFF"/>
              </a:solidFill>
              <a:latin typeface="#9Slide03 SFU Futura_09" panose="00000400000000000000" pitchFamily="2" charset="0"/>
              <a:ea typeface="+mn-ea"/>
              <a:cs typeface="Tahoma" panose="020B0604030504040204" pitchFamily="34" charset="0"/>
            </a:rPr>
            <a:t>Nhóm 3</a:t>
          </a:r>
        </a:p>
      </dsp:txBody>
      <dsp:txXfrm>
        <a:off x="30492" y="556606"/>
        <a:ext cx="1299729" cy="502214"/>
      </dsp:txXfrm>
    </dsp:sp>
    <dsp:sp modelId="{4674F73E-6616-4528-897B-0C1BA4A17C2F}">
      <dsp:nvSpPr>
        <dsp:cNvPr id="0" name=""/>
        <dsp:cNvSpPr/>
      </dsp:nvSpPr>
      <dsp:spPr>
        <a:xfrm>
          <a:off x="1383847" y="567036"/>
          <a:ext cx="1261775" cy="472930"/>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000" b="1" kern="1200">
              <a:solidFill>
                <a:srgbClr val="FFFFFF"/>
              </a:solidFill>
              <a:latin typeface="#9Slide03 SFU Futura_09" panose="00000400000000000000" pitchFamily="2" charset="0"/>
              <a:ea typeface="+mn-ea"/>
              <a:cs typeface="Tahoma" panose="020B0604030504040204" pitchFamily="34" charset="0"/>
            </a:rPr>
            <a:t>Nhóm 4</a:t>
          </a:r>
        </a:p>
      </dsp:txBody>
      <dsp:txXfrm>
        <a:off x="1383847" y="567036"/>
        <a:ext cx="1261775" cy="472930"/>
      </dsp:txXfrm>
    </dsp:sp>
    <dsp:sp modelId="{B83FE495-18DA-46E9-9689-58E5E96ED3DD}">
      <dsp:nvSpPr>
        <dsp:cNvPr id="0" name=""/>
        <dsp:cNvSpPr/>
      </dsp:nvSpPr>
      <dsp:spPr>
        <a:xfrm>
          <a:off x="1427210" y="4029"/>
          <a:ext cx="1261775" cy="472930"/>
        </a:xfrm>
        <a:prstGeom prst="rect">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FFFFFF"/>
              </a:solidFill>
              <a:latin typeface="#9Slide03 SFU Futura_09" panose="00000400000000000000" pitchFamily="2" charset="0"/>
              <a:ea typeface="+mn-ea"/>
              <a:cs typeface="Tahoma" panose="020B0604030504040204" pitchFamily="34" charset="0"/>
            </a:rPr>
            <a:t>Nhóm 2</a:t>
          </a:r>
        </a:p>
      </dsp:txBody>
      <dsp:txXfrm>
        <a:off x="1427210" y="4029"/>
        <a:ext cx="1261775" cy="4729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5DE4B-2D79-49AB-89A7-48A946106772}"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0D5DF-04CA-462B-A35A-4973DB5C85DD}" type="slidenum">
              <a:rPr lang="en-US" smtClean="0"/>
              <a:t>‹#›</a:t>
            </a:fld>
            <a:endParaRPr lang="en-US"/>
          </a:p>
        </p:txBody>
      </p:sp>
    </p:spTree>
    <p:extLst>
      <p:ext uri="{BB962C8B-B14F-4D97-AF65-F5344CB8AC3E}">
        <p14:creationId xmlns:p14="http://schemas.microsoft.com/office/powerpoint/2010/main" val="279781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92a85839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92a85839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37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D5DF-04CA-462B-A35A-4973DB5C85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15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D5DF-04CA-462B-A35A-4973DB5C85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51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D5DF-04CA-462B-A35A-4973DB5C85DD}" type="slidenum">
              <a:rPr lang="en-US" smtClean="0"/>
              <a:t>8</a:t>
            </a:fld>
            <a:endParaRPr lang="en-US"/>
          </a:p>
        </p:txBody>
      </p:sp>
    </p:spTree>
    <p:extLst>
      <p:ext uri="{BB962C8B-B14F-4D97-AF65-F5344CB8AC3E}">
        <p14:creationId xmlns:p14="http://schemas.microsoft.com/office/powerpoint/2010/main" val="150071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80636b2eb2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80636b2eb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00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565d7c642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565d7c642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184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https://baonghean.vn/thanh-dia-mecca-va-nhung-dieu-ban-chua-biet-post145487.html</a:t>
            </a:r>
          </a:p>
        </p:txBody>
      </p:sp>
      <p:sp>
        <p:nvSpPr>
          <p:cNvPr id="4" name="Slide Number Placeholder 3"/>
          <p:cNvSpPr>
            <a:spLocks noGrp="1"/>
          </p:cNvSpPr>
          <p:nvPr>
            <p:ph type="sldNum" sz="quarter" idx="5"/>
          </p:nvPr>
        </p:nvSpPr>
        <p:spPr/>
        <p:txBody>
          <a:bodyPr/>
          <a:lstStyle/>
          <a:p>
            <a:fld id="{D4A0D5DF-04CA-462B-A35A-4973DB5C85DD}" type="slidenum">
              <a:rPr lang="en-US" smtClean="0"/>
              <a:t>19</a:t>
            </a:fld>
            <a:endParaRPr lang="en-US"/>
          </a:p>
        </p:txBody>
      </p:sp>
    </p:spTree>
    <p:extLst>
      <p:ext uri="{BB962C8B-B14F-4D97-AF65-F5344CB8AC3E}">
        <p14:creationId xmlns:p14="http://schemas.microsoft.com/office/powerpoint/2010/main" val="222607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D5DF-04CA-462B-A35A-4973DB5C85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113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806ada915c_0_2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806ada915c_0_2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37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0D5DF-04CA-462B-A35A-4973DB5C85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D5DF-04CA-462B-A35A-4973DB5C85DD}" type="slidenum">
              <a:rPr lang="en-US" smtClean="0"/>
              <a:t>31</a:t>
            </a:fld>
            <a:endParaRPr lang="en-US"/>
          </a:p>
        </p:txBody>
      </p:sp>
    </p:spTree>
    <p:extLst>
      <p:ext uri="{BB962C8B-B14F-4D97-AF65-F5344CB8AC3E}">
        <p14:creationId xmlns:p14="http://schemas.microsoft.com/office/powerpoint/2010/main" val="411083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0E8945-AF33-4A4E-99B5-F72D6CEA2D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5C6740A-8AD9-48B5-97AA-900DB1F4E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C33064-A02C-4530-A929-ED2C322D0370}"/>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5" name="Chỗ dành sẵn cho Chân trang 4">
            <a:extLst>
              <a:ext uri="{FF2B5EF4-FFF2-40B4-BE49-F238E27FC236}">
                <a16:creationId xmlns:a16="http://schemas.microsoft.com/office/drawing/2014/main" id="{55C0668F-3F5C-4AAD-807F-6141FF236D9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023FB8-BF56-4FBA-B356-A50F78E254A0}"/>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61414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0445E5-935D-447D-BF8B-6454E898DD9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8E75E8A-54E8-48CF-8FCC-DBF03D459C9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F04013C-3926-4026-8C66-8FA24AA9D8C3}"/>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5" name="Chỗ dành sẵn cho Chân trang 4">
            <a:extLst>
              <a:ext uri="{FF2B5EF4-FFF2-40B4-BE49-F238E27FC236}">
                <a16:creationId xmlns:a16="http://schemas.microsoft.com/office/drawing/2014/main" id="{B0C30E88-CEF7-45A5-B570-B8BE06F117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E007379-5E65-4934-9A1C-A738BE139B85}"/>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391813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D1E8C6F-E505-46B2-A73A-15323D108F9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2105C74-0F8B-457E-934D-BA5CD682277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4188E5-0151-40F2-81A3-FA6155CEEDEB}"/>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5" name="Chỗ dành sẵn cho Chân trang 4">
            <a:extLst>
              <a:ext uri="{FF2B5EF4-FFF2-40B4-BE49-F238E27FC236}">
                <a16:creationId xmlns:a16="http://schemas.microsoft.com/office/drawing/2014/main" id="{938685B3-266E-4324-8817-C1056E82FA6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C01D1B9-F0B8-4E60-9802-76D3998D85AA}"/>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1905583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842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9946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4045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3307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609600" y="548633"/>
            <a:ext cx="10972800" cy="64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24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906138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584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3019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810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38D07A-ADE7-47D3-8617-31325CD6CB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3FF310-E188-4EF0-9570-B0FD39586AB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BCCAF0A-46BD-4813-BBC3-80FD64123A1D}"/>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5" name="Chỗ dành sẵn cho Chân trang 4">
            <a:extLst>
              <a:ext uri="{FF2B5EF4-FFF2-40B4-BE49-F238E27FC236}">
                <a16:creationId xmlns:a16="http://schemas.microsoft.com/office/drawing/2014/main" id="{5ED1BEDD-7EA9-4BFF-BC46-FEC59F53F8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098ED62-A79D-4D5F-AFD7-CDAEEAB86911}"/>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2574723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180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4009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4371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67352" y="2164533"/>
            <a:ext cx="4686000" cy="187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867352" y="4189867"/>
            <a:ext cx="4686000" cy="50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1233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4126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4262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1896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972088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3653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6160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9DD5CC-CDDF-48A9-A384-2867CE39DF8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26C02C1-965A-44B4-8635-D35FFE9C4B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F8ED375-416D-44B2-8D29-37F439BD252F}"/>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5" name="Chỗ dành sẵn cho Chân trang 4">
            <a:extLst>
              <a:ext uri="{FF2B5EF4-FFF2-40B4-BE49-F238E27FC236}">
                <a16:creationId xmlns:a16="http://schemas.microsoft.com/office/drawing/2014/main" id="{990A7B44-A39B-4FA0-9ED6-A66AA0DA25C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87FFAB1-A631-4D0B-940F-18B84A69BD4F}"/>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2775550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339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0811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7405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2527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565103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8807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330670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54001324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398051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5192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0A214E-0C89-4AA9-9184-3D18208460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0DC5A7F-943A-419F-87FC-AC48365222C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BADBB80B-16E4-4750-B27A-196AD206AD1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A19B4C9-7DA6-4A78-A3F8-D4CEB1BAEA6F}"/>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6" name="Chỗ dành sẵn cho Chân trang 5">
            <a:extLst>
              <a:ext uri="{FF2B5EF4-FFF2-40B4-BE49-F238E27FC236}">
                <a16:creationId xmlns:a16="http://schemas.microsoft.com/office/drawing/2014/main" id="{4E280783-E2D8-4D38-913A-6CF5B23459A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53DF3E-49CD-4857-81E5-4104FE34F45A}"/>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2470406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06287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4196043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011477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0247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308629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3267E8-A8D5-452A-984B-C8DC731CB3D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C2E0E49-501B-4E63-88C7-430A1DA52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E183CBB-395F-4FEA-BDAE-7BFDE2569CE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C3920B-E5FE-4538-9120-DC5A54604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A794DFE-429E-4C5F-92B8-BF553F63578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86B453E-1A28-4639-9355-6A22B6E278E4}"/>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8" name="Chỗ dành sẵn cho Chân trang 7">
            <a:extLst>
              <a:ext uri="{FF2B5EF4-FFF2-40B4-BE49-F238E27FC236}">
                <a16:creationId xmlns:a16="http://schemas.microsoft.com/office/drawing/2014/main" id="{6B6F5945-3587-4F56-A5E2-FB0A7A7C2F8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18228C6-82A2-4907-B395-938FB644F0E9}"/>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3640729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F2D679-430A-4010-B182-C74BF8AF0AF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F8EDD0B-022B-4BA0-BA5D-82CCEB4F619E}"/>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4" name="Chỗ dành sẵn cho Chân trang 3">
            <a:extLst>
              <a:ext uri="{FF2B5EF4-FFF2-40B4-BE49-F238E27FC236}">
                <a16:creationId xmlns:a16="http://schemas.microsoft.com/office/drawing/2014/main" id="{EA1241F5-B964-4D00-BE76-AD86FEA4784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917BCF8-4950-41D6-8DA4-D5843F68D1DE}"/>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180182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DE95685-6CD5-4D44-A00E-63020A697AEA}"/>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3" name="Chỗ dành sẵn cho Chân trang 2">
            <a:extLst>
              <a:ext uri="{FF2B5EF4-FFF2-40B4-BE49-F238E27FC236}">
                <a16:creationId xmlns:a16="http://schemas.microsoft.com/office/drawing/2014/main" id="{8DED45D3-B9AE-45D5-993E-9092102E069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95DA81-0770-4547-A921-50A251FC3433}"/>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156726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25EC15-F463-43D8-831C-A75E55DA996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57837D9-726E-4B39-8842-7D198452BC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300CFFEC-2DBE-46E5-9A94-AE15D5AAC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DB446A3-2FCE-46B7-9ED1-B9B9F230317E}"/>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6" name="Chỗ dành sẵn cho Chân trang 5">
            <a:extLst>
              <a:ext uri="{FF2B5EF4-FFF2-40B4-BE49-F238E27FC236}">
                <a16:creationId xmlns:a16="http://schemas.microsoft.com/office/drawing/2014/main" id="{A1C35464-CCE0-4EDC-846D-128FA86F5C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2ADED27-D093-4919-A7C8-C0900B9B6C7B}"/>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150071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955C15-A4E3-4996-B701-179A0F2A788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5566453-D9E6-449D-B4A7-B047141FA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5119162-EA72-42FE-B3AA-652D794A2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5F9B863-A4CF-4F11-BA27-A0B8FAC2DED2}"/>
              </a:ext>
            </a:extLst>
          </p:cNvPr>
          <p:cNvSpPr>
            <a:spLocks noGrp="1"/>
          </p:cNvSpPr>
          <p:nvPr>
            <p:ph type="dt" sz="half" idx="10"/>
          </p:nvPr>
        </p:nvSpPr>
        <p:spPr/>
        <p:txBody>
          <a:bodyPr/>
          <a:lstStyle/>
          <a:p>
            <a:fld id="{D2C5915C-5997-49DC-9A48-17F9A66755A5}" type="datetimeFigureOut">
              <a:rPr lang="en-US" smtClean="0"/>
              <a:t>12/12/2024</a:t>
            </a:fld>
            <a:endParaRPr lang="en-US"/>
          </a:p>
        </p:txBody>
      </p:sp>
      <p:sp>
        <p:nvSpPr>
          <p:cNvPr id="6" name="Chỗ dành sẵn cho Chân trang 5">
            <a:extLst>
              <a:ext uri="{FF2B5EF4-FFF2-40B4-BE49-F238E27FC236}">
                <a16:creationId xmlns:a16="http://schemas.microsoft.com/office/drawing/2014/main" id="{02B19A42-200F-4845-B3AC-302FB385471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5A61FAD-56EB-4A81-9551-5E52DBCF2877}"/>
              </a:ext>
            </a:extLst>
          </p:cNvPr>
          <p:cNvSpPr>
            <a:spLocks noGrp="1"/>
          </p:cNvSpPr>
          <p:nvPr>
            <p:ph type="sldNum" sz="quarter" idx="12"/>
          </p:nvPr>
        </p:nvSpPr>
        <p:spPr/>
        <p:txBody>
          <a:bodyPr/>
          <a:lstStyle/>
          <a:p>
            <a:fld id="{56BDDE65-F918-4A10-9EAF-0449929E6971}" type="slidenum">
              <a:rPr lang="en-US" smtClean="0"/>
              <a:t>‹#›</a:t>
            </a:fld>
            <a:endParaRPr lang="en-US"/>
          </a:p>
        </p:txBody>
      </p:sp>
    </p:spTree>
    <p:extLst>
      <p:ext uri="{BB962C8B-B14F-4D97-AF65-F5344CB8AC3E}">
        <p14:creationId xmlns:p14="http://schemas.microsoft.com/office/powerpoint/2010/main" val="137234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1300760-103C-4954-8850-FB62A570A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D5B5FA9-FF1C-473D-85D9-CCF703E4F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F3FF444-2EFF-4FD6-B21C-C429754D99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5915C-5997-49DC-9A48-17F9A66755A5}" type="datetimeFigureOut">
              <a:rPr lang="en-US" smtClean="0"/>
              <a:t>12/12/2024</a:t>
            </a:fld>
            <a:endParaRPr lang="en-US"/>
          </a:p>
        </p:txBody>
      </p:sp>
      <p:sp>
        <p:nvSpPr>
          <p:cNvPr id="5" name="Chỗ dành sẵn cho Chân trang 4">
            <a:extLst>
              <a:ext uri="{FF2B5EF4-FFF2-40B4-BE49-F238E27FC236}">
                <a16:creationId xmlns:a16="http://schemas.microsoft.com/office/drawing/2014/main" id="{28D3AE33-D9EB-4F5D-BEFD-EEA023ED6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3BCCEE6-AAC1-4D68-BA15-2E467511B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DDE65-F918-4A10-9EAF-0449929E6971}" type="slidenum">
              <a:rPr lang="en-US" smtClean="0"/>
              <a:t>‹#›</a:t>
            </a:fld>
            <a:endParaRPr lang="en-US"/>
          </a:p>
        </p:txBody>
      </p:sp>
    </p:spTree>
    <p:extLst>
      <p:ext uri="{BB962C8B-B14F-4D97-AF65-F5344CB8AC3E}">
        <p14:creationId xmlns:p14="http://schemas.microsoft.com/office/powerpoint/2010/main" val="913145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23193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033" y="715533"/>
            <a:ext cx="102980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947033" y="1536633"/>
            <a:ext cx="102980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40534961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12/12/2024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20418462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microsoft.com/office/2007/relationships/hdphoto" Target="../media/hdphoto11.wdp"/><Relationship Id="rId5" Type="http://schemas.openxmlformats.org/officeDocument/2006/relationships/image" Target="../media/image28.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 Id="rId5" Type="http://schemas.microsoft.com/office/2007/relationships/hdphoto" Target="../media/hdphoto1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5.png"/><Relationship Id="rId5" Type="http://schemas.openxmlformats.org/officeDocument/2006/relationships/diagramQuickStyle" Target="../diagrams/quickStyle1.xml"/><Relationship Id="rId10" Type="http://schemas.openxmlformats.org/officeDocument/2006/relationships/image" Target="../media/image44.png"/><Relationship Id="rId4" Type="http://schemas.openxmlformats.org/officeDocument/2006/relationships/diagramLayout" Target="../diagrams/layout1.xml"/><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CEE06C2E-E10D-72EE-8326-309F03F01E01}"/>
              </a:ext>
            </a:extLst>
          </p:cNvPr>
          <p:cNvGrpSpPr/>
          <p:nvPr/>
        </p:nvGrpSpPr>
        <p:grpSpPr>
          <a:xfrm>
            <a:off x="0" y="2611118"/>
            <a:ext cx="7193646" cy="4246880"/>
            <a:chOff x="2230" y="2628682"/>
            <a:chExt cx="7120295" cy="4229323"/>
          </a:xfrm>
          <a:solidFill>
            <a:schemeClr val="tx1">
              <a:alpha val="95000"/>
            </a:schemeClr>
          </a:solidFill>
        </p:grpSpPr>
        <p:sp>
          <p:nvSpPr>
            <p:cNvPr id="7" name="Hộp Văn bản 5">
              <a:extLst>
                <a:ext uri="{FF2B5EF4-FFF2-40B4-BE49-F238E27FC236}">
                  <a16:creationId xmlns:a16="http://schemas.microsoft.com/office/drawing/2014/main" id="{F4512FCC-91D1-7744-4DD3-CF41D0160CC2}"/>
                </a:ext>
              </a:extLst>
            </p:cNvPr>
            <p:cNvSpPr txBox="1"/>
            <p:nvPr/>
          </p:nvSpPr>
          <p:spPr>
            <a:xfrm>
              <a:off x="2230" y="2628682"/>
              <a:ext cx="5164746" cy="4229320"/>
            </a:xfrm>
            <a:prstGeom prst="rect">
              <a:avLst/>
            </a:prstGeom>
            <a:grpFill/>
            <a:ln>
              <a:noFill/>
            </a:ln>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a:solidFill>
                  <a:srgbClr val="FFFFFF"/>
                </a:solidFill>
              </a:endParaRPr>
            </a:p>
          </p:txBody>
        </p:sp>
        <p:sp>
          <p:nvSpPr>
            <p:cNvPr id="19" name="Right Triangle 18">
              <a:extLst>
                <a:ext uri="{FF2B5EF4-FFF2-40B4-BE49-F238E27FC236}">
                  <a16:creationId xmlns:a16="http://schemas.microsoft.com/office/drawing/2014/main" id="{A39E3146-B343-CED1-7235-046ECBC1B749}"/>
                </a:ext>
              </a:extLst>
            </p:cNvPr>
            <p:cNvSpPr/>
            <p:nvPr/>
          </p:nvSpPr>
          <p:spPr>
            <a:xfrm rot="5400000">
              <a:off x="4030092" y="3765573"/>
              <a:ext cx="4229319" cy="1955546"/>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Hộp Văn bản 5">
            <a:extLst>
              <a:ext uri="{FF2B5EF4-FFF2-40B4-BE49-F238E27FC236}">
                <a16:creationId xmlns:a16="http://schemas.microsoft.com/office/drawing/2014/main" id="{3B95537F-2513-DC51-C97D-787E5F4E4B88}"/>
              </a:ext>
            </a:extLst>
          </p:cNvPr>
          <p:cNvSpPr txBox="1"/>
          <p:nvPr/>
        </p:nvSpPr>
        <p:spPr>
          <a:xfrm>
            <a:off x="1687592" y="2583488"/>
            <a:ext cx="3316934" cy="1200329"/>
          </a:xfrm>
          <a:prstGeom prst="rect">
            <a:avLst/>
          </a:prstGeom>
          <a:noFill/>
        </p:spPr>
        <p:txBody>
          <a:bodyPr wrap="none" rtlCol="0">
            <a:spAutoFit/>
          </a:bodyPr>
          <a:lstStyle/>
          <a:p>
            <a:r>
              <a:rPr lang="en-US" sz="7200" b="1">
                <a:solidFill>
                  <a:srgbClr val="FF0000"/>
                </a:solidFill>
                <a:latin typeface="#9Slide07 IcielStormtrooper" panose="020B0500000000000000" pitchFamily="34" charset="0"/>
              </a:rPr>
              <a:t>Bài 15</a:t>
            </a:r>
          </a:p>
        </p:txBody>
      </p:sp>
      <p:sp>
        <p:nvSpPr>
          <p:cNvPr id="25" name="Hộp Văn bản 12">
            <a:extLst>
              <a:ext uri="{FF2B5EF4-FFF2-40B4-BE49-F238E27FC236}">
                <a16:creationId xmlns:a16="http://schemas.microsoft.com/office/drawing/2014/main" id="{ADB34B60-F28C-A012-2868-57C3313A31CC}"/>
              </a:ext>
            </a:extLst>
          </p:cNvPr>
          <p:cNvSpPr txBox="1"/>
          <p:nvPr/>
        </p:nvSpPr>
        <p:spPr>
          <a:xfrm>
            <a:off x="-227504" y="3783817"/>
            <a:ext cx="6965819" cy="1752275"/>
          </a:xfrm>
          <a:prstGeom prst="rect">
            <a:avLst/>
          </a:prstGeom>
          <a:noFill/>
        </p:spPr>
        <p:txBody>
          <a:bodyPr wrap="square" rtlCol="0">
            <a:spAutoFit/>
          </a:bodyPr>
          <a:lstStyle/>
          <a:p>
            <a:pPr algn="ctr">
              <a:lnSpc>
                <a:spcPct val="115000"/>
              </a:lnSpc>
              <a:spcAft>
                <a:spcPts val="800"/>
              </a:spcAft>
            </a:pPr>
            <a:r>
              <a:rPr lang="en-US" sz="4400" b="1" kern="1400" spc="-50">
                <a:solidFill>
                  <a:srgbClr val="0070C0"/>
                </a:solidFill>
                <a:latin typeface="#9Slide05 IcielSmoothy Cursive" panose="00000500000000000000" pitchFamily="2" charset="0"/>
                <a:ea typeface="Times New Roman" panose="02020603050405020304" pitchFamily="18" charset="0"/>
                <a:cs typeface="Times New Roman" panose="02020603050405020304" pitchFamily="18" charset="0"/>
              </a:rPr>
              <a:t>T</a:t>
            </a:r>
            <a:r>
              <a:rPr lang="vi-VN"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ự nhiên, </a:t>
            </a:r>
            <a:r>
              <a:rPr lang="en-US"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d</a:t>
            </a:r>
            <a:r>
              <a:rPr lang="vi-VN"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ân cư, xã hội </a:t>
            </a:r>
            <a:endParaRPr lang="en-US"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endParaRPr>
          </a:p>
          <a:p>
            <a:pPr algn="ctr">
              <a:lnSpc>
                <a:spcPct val="115000"/>
              </a:lnSpc>
              <a:spcAft>
                <a:spcPts val="800"/>
              </a:spcAft>
            </a:pPr>
            <a:r>
              <a:rPr lang="vi-VN" sz="4400" b="1" kern="1400" spc="-50">
                <a:solidFill>
                  <a:srgbClr val="0070C0"/>
                </a:solidFill>
                <a:latin typeface="#9Slide05 IcielSmoothy Cursive" panose="00000500000000000000" pitchFamily="2" charset="0"/>
                <a:ea typeface="Times New Roman" panose="02020603050405020304" pitchFamily="18" charset="0"/>
                <a:cs typeface="Times New Roman" panose="02020603050405020304" pitchFamily="18" charset="0"/>
              </a:rPr>
              <a:t>v</a:t>
            </a:r>
            <a:r>
              <a:rPr lang="vi-VN"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à kinh tế</a:t>
            </a:r>
            <a:r>
              <a:rPr lang="en-US"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 </a:t>
            </a:r>
            <a:r>
              <a:rPr lang="en-US" sz="4400" b="1" kern="1400" spc="-50">
                <a:solidFill>
                  <a:srgbClr val="0070C0"/>
                </a:solidFill>
                <a:latin typeface="#9Slide05 IcielSmoothy Cursive" panose="00000500000000000000" pitchFamily="2" charset="0"/>
                <a:ea typeface="Times New Roman" panose="02020603050405020304" pitchFamily="18" charset="0"/>
                <a:cs typeface="Times New Roman" panose="02020603050405020304" pitchFamily="18" charset="0"/>
              </a:rPr>
              <a:t>T</a:t>
            </a:r>
            <a:r>
              <a:rPr lang="vi-VN"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ây </a:t>
            </a:r>
            <a:r>
              <a:rPr lang="vi-VN" sz="4400" b="1" kern="1400" spc="-50">
                <a:solidFill>
                  <a:srgbClr val="0070C0"/>
                </a:solidFill>
                <a:latin typeface="#9Slide05 IcielSmoothy Cursive" panose="00000500000000000000" pitchFamily="2" charset="0"/>
                <a:ea typeface="Times New Roman" panose="02020603050405020304" pitchFamily="18" charset="0"/>
                <a:cs typeface="Times New Roman" panose="02020603050405020304" pitchFamily="18" charset="0"/>
              </a:rPr>
              <a:t>N</a:t>
            </a:r>
            <a:r>
              <a:rPr lang="vi-VN"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am </a:t>
            </a:r>
            <a:r>
              <a:rPr lang="vi-VN" sz="4400" b="1" kern="1400" spc="-50">
                <a:solidFill>
                  <a:srgbClr val="0070C0"/>
                </a:solidFill>
                <a:latin typeface="#9Slide05 IcielSmoothy Cursive" panose="00000500000000000000" pitchFamily="2" charset="0"/>
                <a:ea typeface="Times New Roman" panose="02020603050405020304" pitchFamily="18" charset="0"/>
                <a:cs typeface="Times New Roman" panose="02020603050405020304" pitchFamily="18" charset="0"/>
              </a:rPr>
              <a:t>Á</a:t>
            </a:r>
            <a:r>
              <a:rPr lang="vi-VN" sz="4400" b="1" kern="1400" spc="-50">
                <a:solidFill>
                  <a:srgbClr val="0070C0"/>
                </a:solidFill>
                <a:effectLst/>
                <a:latin typeface="#9Slide05 IcielSmoothy Cursive" panose="00000500000000000000" pitchFamily="2" charset="0"/>
                <a:ea typeface="Times New Roman" panose="02020603050405020304" pitchFamily="18" charset="0"/>
                <a:cs typeface="Times New Roman" panose="02020603050405020304" pitchFamily="18" charset="0"/>
              </a:rPr>
              <a:t> </a:t>
            </a:r>
            <a:endParaRPr lang="en-US" sz="4400">
              <a:solidFill>
                <a:srgbClr val="0070C0"/>
              </a:solidFill>
              <a:effectLst/>
              <a:latin typeface="#9Slide05 IcielSmoothy Cursive" panose="00000500000000000000" pitchFamily="2" charset="0"/>
              <a:ea typeface="Calibri" panose="020F0502020204030204" pitchFamily="34" charset="0"/>
              <a:cs typeface="Times New Roman" panose="02020603050405020304" pitchFamily="18" charset="0"/>
            </a:endParaRPr>
          </a:p>
        </p:txBody>
      </p:sp>
      <p:grpSp>
        <p:nvGrpSpPr>
          <p:cNvPr id="2" name="Nhóm 1">
            <a:extLst>
              <a:ext uri="{FF2B5EF4-FFF2-40B4-BE49-F238E27FC236}">
                <a16:creationId xmlns:a16="http://schemas.microsoft.com/office/drawing/2014/main" id="{00EAA726-B1B1-1EFE-930D-D27C8F13E44B}"/>
              </a:ext>
            </a:extLst>
          </p:cNvPr>
          <p:cNvGrpSpPr/>
          <p:nvPr/>
        </p:nvGrpSpPr>
        <p:grpSpPr>
          <a:xfrm>
            <a:off x="0" y="-61693"/>
            <a:ext cx="12206068" cy="6858000"/>
            <a:chOff x="-14068" y="0"/>
            <a:chExt cx="12206068" cy="6858000"/>
          </a:xfrm>
        </p:grpSpPr>
        <p:grpSp>
          <p:nvGrpSpPr>
            <p:cNvPr id="8" name="Nhóm 2">
              <a:extLst>
                <a:ext uri="{FF2B5EF4-FFF2-40B4-BE49-F238E27FC236}">
                  <a16:creationId xmlns:a16="http://schemas.microsoft.com/office/drawing/2014/main" id="{C2FEB438-5B09-D029-145A-5F0A1F52A52A}"/>
                </a:ext>
              </a:extLst>
            </p:cNvPr>
            <p:cNvGrpSpPr/>
            <p:nvPr/>
          </p:nvGrpSpPr>
          <p:grpSpPr>
            <a:xfrm>
              <a:off x="-14068" y="0"/>
              <a:ext cx="12206068" cy="6858000"/>
              <a:chOff x="-14068" y="0"/>
              <a:chExt cx="12206068" cy="6858000"/>
            </a:xfrm>
          </p:grpSpPr>
          <p:cxnSp>
            <p:nvCxnSpPr>
              <p:cNvPr id="12" name="Đường nối Thẳng 4">
                <a:extLst>
                  <a:ext uri="{FF2B5EF4-FFF2-40B4-BE49-F238E27FC236}">
                    <a16:creationId xmlns:a16="http://schemas.microsoft.com/office/drawing/2014/main" id="{82A46190-D356-D535-CAEC-E50BDF38ED31}"/>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Đường nối Thẳng 5">
                <a:extLst>
                  <a:ext uri="{FF2B5EF4-FFF2-40B4-BE49-F238E27FC236}">
                    <a16:creationId xmlns:a16="http://schemas.microsoft.com/office/drawing/2014/main" id="{EA975795-4929-A0FF-A436-AD6797F43842}"/>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Đường nối Thẳng 6">
                <a:extLst>
                  <a:ext uri="{FF2B5EF4-FFF2-40B4-BE49-F238E27FC236}">
                    <a16:creationId xmlns:a16="http://schemas.microsoft.com/office/drawing/2014/main" id="{86B21EA7-2E4B-51D7-8857-BE346DEE4110}"/>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1" name="Đường nối Thẳng 3">
              <a:extLst>
                <a:ext uri="{FF2B5EF4-FFF2-40B4-BE49-F238E27FC236}">
                  <a16:creationId xmlns:a16="http://schemas.microsoft.com/office/drawing/2014/main" id="{FDB9F532-FBDA-C3DD-9847-6916BE4DC8B6}"/>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56096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D16BEEB-D196-C126-FC7A-A54C7EBDF858}"/>
              </a:ext>
            </a:extLst>
          </p:cNvPr>
          <p:cNvPicPr>
            <a:picLocks noChangeAspect="1"/>
          </p:cNvPicPr>
          <p:nvPr/>
        </p:nvPicPr>
        <p:blipFill>
          <a:blip r:embed="rId2"/>
          <a:stretch>
            <a:fillRect/>
          </a:stretch>
        </p:blipFill>
        <p:spPr>
          <a:xfrm>
            <a:off x="81790" y="180975"/>
            <a:ext cx="6797629" cy="6602540"/>
          </a:xfrm>
          <a:prstGeom prst="rect">
            <a:avLst/>
          </a:prstGeom>
        </p:spPr>
      </p:pic>
      <p:sp>
        <p:nvSpPr>
          <p:cNvPr id="3" name="Freeform: Shape 2">
            <a:extLst>
              <a:ext uri="{FF2B5EF4-FFF2-40B4-BE49-F238E27FC236}">
                <a16:creationId xmlns:a16="http://schemas.microsoft.com/office/drawing/2014/main" id="{91EC9455-0D0A-DE16-CE5F-1B6D1E304325}"/>
              </a:ext>
            </a:extLst>
          </p:cNvPr>
          <p:cNvSpPr/>
          <p:nvPr/>
        </p:nvSpPr>
        <p:spPr>
          <a:xfrm>
            <a:off x="2100202" y="1032879"/>
            <a:ext cx="790695" cy="1104900"/>
          </a:xfrm>
          <a:custGeom>
            <a:avLst/>
            <a:gdLst>
              <a:gd name="connsiteX0" fmla="*/ 0 w 790695"/>
              <a:gd name="connsiteY0" fmla="*/ 0 h 1104900"/>
              <a:gd name="connsiteX1" fmla="*/ 104775 w 790695"/>
              <a:gd name="connsiteY1" fmla="*/ 95250 h 1104900"/>
              <a:gd name="connsiteX2" fmla="*/ 142875 w 790695"/>
              <a:gd name="connsiteY2" fmla="*/ 104775 h 1104900"/>
              <a:gd name="connsiteX3" fmla="*/ 247650 w 790695"/>
              <a:gd name="connsiteY3" fmla="*/ 142875 h 1104900"/>
              <a:gd name="connsiteX4" fmla="*/ 285750 w 790695"/>
              <a:gd name="connsiteY4" fmla="*/ 171450 h 1104900"/>
              <a:gd name="connsiteX5" fmla="*/ 314325 w 790695"/>
              <a:gd name="connsiteY5" fmla="*/ 180975 h 1104900"/>
              <a:gd name="connsiteX6" fmla="*/ 323850 w 790695"/>
              <a:gd name="connsiteY6" fmla="*/ 209550 h 1104900"/>
              <a:gd name="connsiteX7" fmla="*/ 371475 w 790695"/>
              <a:gd name="connsiteY7" fmla="*/ 266700 h 1104900"/>
              <a:gd name="connsiteX8" fmla="*/ 381000 w 790695"/>
              <a:gd name="connsiteY8" fmla="*/ 295275 h 1104900"/>
              <a:gd name="connsiteX9" fmla="*/ 409575 w 790695"/>
              <a:gd name="connsiteY9" fmla="*/ 333375 h 1104900"/>
              <a:gd name="connsiteX10" fmla="*/ 438150 w 790695"/>
              <a:gd name="connsiteY10" fmla="*/ 381000 h 1104900"/>
              <a:gd name="connsiteX11" fmla="*/ 447675 w 790695"/>
              <a:gd name="connsiteY11" fmla="*/ 419100 h 1104900"/>
              <a:gd name="connsiteX12" fmla="*/ 504825 w 790695"/>
              <a:gd name="connsiteY12" fmla="*/ 495300 h 1104900"/>
              <a:gd name="connsiteX13" fmla="*/ 523875 w 790695"/>
              <a:gd name="connsiteY13" fmla="*/ 552450 h 1104900"/>
              <a:gd name="connsiteX14" fmla="*/ 533400 w 790695"/>
              <a:gd name="connsiteY14" fmla="*/ 619125 h 1104900"/>
              <a:gd name="connsiteX15" fmla="*/ 542925 w 790695"/>
              <a:gd name="connsiteY15" fmla="*/ 647700 h 1104900"/>
              <a:gd name="connsiteX16" fmla="*/ 571500 w 790695"/>
              <a:gd name="connsiteY16" fmla="*/ 666750 h 1104900"/>
              <a:gd name="connsiteX17" fmla="*/ 590550 w 790695"/>
              <a:gd name="connsiteY17" fmla="*/ 800100 h 1104900"/>
              <a:gd name="connsiteX18" fmla="*/ 600075 w 790695"/>
              <a:gd name="connsiteY18" fmla="*/ 838200 h 1104900"/>
              <a:gd name="connsiteX19" fmla="*/ 647700 w 790695"/>
              <a:gd name="connsiteY19" fmla="*/ 866775 h 1104900"/>
              <a:gd name="connsiteX20" fmla="*/ 676275 w 790695"/>
              <a:gd name="connsiteY20" fmla="*/ 885825 h 1104900"/>
              <a:gd name="connsiteX21" fmla="*/ 733425 w 790695"/>
              <a:gd name="connsiteY21" fmla="*/ 952500 h 1104900"/>
              <a:gd name="connsiteX22" fmla="*/ 762000 w 790695"/>
              <a:gd name="connsiteY22" fmla="*/ 1009650 h 1104900"/>
              <a:gd name="connsiteX23" fmla="*/ 771525 w 790695"/>
              <a:gd name="connsiteY23" fmla="*/ 1047750 h 1104900"/>
              <a:gd name="connsiteX24" fmla="*/ 790575 w 790695"/>
              <a:gd name="connsiteY24"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0695" h="1104900">
                <a:moveTo>
                  <a:pt x="0" y="0"/>
                </a:moveTo>
                <a:cubicBezTo>
                  <a:pt x="7858" y="7858"/>
                  <a:pt x="70672" y="80634"/>
                  <a:pt x="104775" y="95250"/>
                </a:cubicBezTo>
                <a:cubicBezTo>
                  <a:pt x="116807" y="100407"/>
                  <a:pt x="130175" y="101600"/>
                  <a:pt x="142875" y="104775"/>
                </a:cubicBezTo>
                <a:cubicBezTo>
                  <a:pt x="291398" y="193889"/>
                  <a:pt x="84259" y="77518"/>
                  <a:pt x="247650" y="142875"/>
                </a:cubicBezTo>
                <a:cubicBezTo>
                  <a:pt x="262390" y="148771"/>
                  <a:pt x="271967" y="163574"/>
                  <a:pt x="285750" y="171450"/>
                </a:cubicBezTo>
                <a:cubicBezTo>
                  <a:pt x="294467" y="176431"/>
                  <a:pt x="304800" y="177800"/>
                  <a:pt x="314325" y="180975"/>
                </a:cubicBezTo>
                <a:cubicBezTo>
                  <a:pt x="317500" y="190500"/>
                  <a:pt x="318281" y="201196"/>
                  <a:pt x="323850" y="209550"/>
                </a:cubicBezTo>
                <a:cubicBezTo>
                  <a:pt x="365981" y="272747"/>
                  <a:pt x="340312" y="204374"/>
                  <a:pt x="371475" y="266700"/>
                </a:cubicBezTo>
                <a:cubicBezTo>
                  <a:pt x="375965" y="275680"/>
                  <a:pt x="376019" y="286558"/>
                  <a:pt x="381000" y="295275"/>
                </a:cubicBezTo>
                <a:cubicBezTo>
                  <a:pt x="388876" y="309058"/>
                  <a:pt x="400769" y="320166"/>
                  <a:pt x="409575" y="333375"/>
                </a:cubicBezTo>
                <a:cubicBezTo>
                  <a:pt x="419844" y="348779"/>
                  <a:pt x="428625" y="365125"/>
                  <a:pt x="438150" y="381000"/>
                </a:cubicBezTo>
                <a:cubicBezTo>
                  <a:pt x="441325" y="393700"/>
                  <a:pt x="441079" y="407792"/>
                  <a:pt x="447675" y="419100"/>
                </a:cubicBezTo>
                <a:cubicBezTo>
                  <a:pt x="463673" y="446525"/>
                  <a:pt x="504825" y="495300"/>
                  <a:pt x="504825" y="495300"/>
                </a:cubicBezTo>
                <a:cubicBezTo>
                  <a:pt x="511175" y="514350"/>
                  <a:pt x="519360" y="532884"/>
                  <a:pt x="523875" y="552450"/>
                </a:cubicBezTo>
                <a:cubicBezTo>
                  <a:pt x="528923" y="574326"/>
                  <a:pt x="528997" y="597110"/>
                  <a:pt x="533400" y="619125"/>
                </a:cubicBezTo>
                <a:cubicBezTo>
                  <a:pt x="535369" y="628970"/>
                  <a:pt x="536653" y="639860"/>
                  <a:pt x="542925" y="647700"/>
                </a:cubicBezTo>
                <a:cubicBezTo>
                  <a:pt x="550076" y="656639"/>
                  <a:pt x="561975" y="660400"/>
                  <a:pt x="571500" y="666750"/>
                </a:cubicBezTo>
                <a:cubicBezTo>
                  <a:pt x="577353" y="713574"/>
                  <a:pt x="581395" y="754323"/>
                  <a:pt x="590550" y="800100"/>
                </a:cubicBezTo>
                <a:cubicBezTo>
                  <a:pt x="593117" y="812937"/>
                  <a:pt x="591556" y="828261"/>
                  <a:pt x="600075" y="838200"/>
                </a:cubicBezTo>
                <a:cubicBezTo>
                  <a:pt x="612123" y="852256"/>
                  <a:pt x="632001" y="856963"/>
                  <a:pt x="647700" y="866775"/>
                </a:cubicBezTo>
                <a:cubicBezTo>
                  <a:pt x="657408" y="872842"/>
                  <a:pt x="666750" y="879475"/>
                  <a:pt x="676275" y="885825"/>
                </a:cubicBezTo>
                <a:cubicBezTo>
                  <a:pt x="694968" y="941904"/>
                  <a:pt x="672413" y="891488"/>
                  <a:pt x="733425" y="952500"/>
                </a:cubicBezTo>
                <a:cubicBezTo>
                  <a:pt x="750123" y="969198"/>
                  <a:pt x="755802" y="987959"/>
                  <a:pt x="762000" y="1009650"/>
                </a:cubicBezTo>
                <a:cubicBezTo>
                  <a:pt x="765596" y="1022237"/>
                  <a:pt x="766928" y="1035493"/>
                  <a:pt x="771525" y="1047750"/>
                </a:cubicBezTo>
                <a:cubicBezTo>
                  <a:pt x="793415" y="1106123"/>
                  <a:pt x="790575" y="1065125"/>
                  <a:pt x="790575" y="1104900"/>
                </a:cubicBez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55781795-7770-E01D-62DA-BA693B633C21}"/>
              </a:ext>
            </a:extLst>
          </p:cNvPr>
          <p:cNvSpPr/>
          <p:nvPr/>
        </p:nvSpPr>
        <p:spPr>
          <a:xfrm>
            <a:off x="1838325" y="1190625"/>
            <a:ext cx="1314450" cy="1152525"/>
          </a:xfrm>
          <a:custGeom>
            <a:avLst/>
            <a:gdLst>
              <a:gd name="connsiteX0" fmla="*/ 0 w 1314450"/>
              <a:gd name="connsiteY0" fmla="*/ 0 h 1152525"/>
              <a:gd name="connsiteX1" fmla="*/ 19050 w 1314450"/>
              <a:gd name="connsiteY1" fmla="*/ 57150 h 1152525"/>
              <a:gd name="connsiteX2" fmla="*/ 28575 w 1314450"/>
              <a:gd name="connsiteY2" fmla="*/ 95250 h 1152525"/>
              <a:gd name="connsiteX3" fmla="*/ 57150 w 1314450"/>
              <a:gd name="connsiteY3" fmla="*/ 161925 h 1152525"/>
              <a:gd name="connsiteX4" fmla="*/ 76200 w 1314450"/>
              <a:gd name="connsiteY4" fmla="*/ 200025 h 1152525"/>
              <a:gd name="connsiteX5" fmla="*/ 114300 w 1314450"/>
              <a:gd name="connsiteY5" fmla="*/ 257175 h 1152525"/>
              <a:gd name="connsiteX6" fmla="*/ 314325 w 1314450"/>
              <a:gd name="connsiteY6" fmla="*/ 276225 h 1152525"/>
              <a:gd name="connsiteX7" fmla="*/ 400050 w 1314450"/>
              <a:gd name="connsiteY7" fmla="*/ 390525 h 1152525"/>
              <a:gd name="connsiteX8" fmla="*/ 447675 w 1314450"/>
              <a:gd name="connsiteY8" fmla="*/ 504825 h 1152525"/>
              <a:gd name="connsiteX9" fmla="*/ 504825 w 1314450"/>
              <a:gd name="connsiteY9" fmla="*/ 523875 h 1152525"/>
              <a:gd name="connsiteX10" fmla="*/ 533400 w 1314450"/>
              <a:gd name="connsiteY10" fmla="*/ 552450 h 1152525"/>
              <a:gd name="connsiteX11" fmla="*/ 571500 w 1314450"/>
              <a:gd name="connsiteY11" fmla="*/ 561975 h 1152525"/>
              <a:gd name="connsiteX12" fmla="*/ 609600 w 1314450"/>
              <a:gd name="connsiteY12" fmla="*/ 581025 h 1152525"/>
              <a:gd name="connsiteX13" fmla="*/ 666750 w 1314450"/>
              <a:gd name="connsiteY13" fmla="*/ 638175 h 1152525"/>
              <a:gd name="connsiteX14" fmla="*/ 723900 w 1314450"/>
              <a:gd name="connsiteY14" fmla="*/ 676275 h 1152525"/>
              <a:gd name="connsiteX15" fmla="*/ 762000 w 1314450"/>
              <a:gd name="connsiteY15" fmla="*/ 704850 h 1152525"/>
              <a:gd name="connsiteX16" fmla="*/ 838200 w 1314450"/>
              <a:gd name="connsiteY16" fmla="*/ 733425 h 1152525"/>
              <a:gd name="connsiteX17" fmla="*/ 866775 w 1314450"/>
              <a:gd name="connsiteY17" fmla="*/ 762000 h 1152525"/>
              <a:gd name="connsiteX18" fmla="*/ 895350 w 1314450"/>
              <a:gd name="connsiteY18" fmla="*/ 781050 h 1152525"/>
              <a:gd name="connsiteX19" fmla="*/ 904875 w 1314450"/>
              <a:gd name="connsiteY19" fmla="*/ 828675 h 1152525"/>
              <a:gd name="connsiteX20" fmla="*/ 914400 w 1314450"/>
              <a:gd name="connsiteY20" fmla="*/ 866775 h 1152525"/>
              <a:gd name="connsiteX21" fmla="*/ 933450 w 1314450"/>
              <a:gd name="connsiteY21" fmla="*/ 952500 h 1152525"/>
              <a:gd name="connsiteX22" fmla="*/ 971550 w 1314450"/>
              <a:gd name="connsiteY22" fmla="*/ 971550 h 1152525"/>
              <a:gd name="connsiteX23" fmla="*/ 1057275 w 1314450"/>
              <a:gd name="connsiteY23" fmla="*/ 1019175 h 1152525"/>
              <a:gd name="connsiteX24" fmla="*/ 1085850 w 1314450"/>
              <a:gd name="connsiteY24" fmla="*/ 1047750 h 1152525"/>
              <a:gd name="connsiteX25" fmla="*/ 1114425 w 1314450"/>
              <a:gd name="connsiteY25" fmla="*/ 1085850 h 1152525"/>
              <a:gd name="connsiteX26" fmla="*/ 1162050 w 1314450"/>
              <a:gd name="connsiteY26" fmla="*/ 1095375 h 1152525"/>
              <a:gd name="connsiteX27" fmla="*/ 1228725 w 1314450"/>
              <a:gd name="connsiteY27" fmla="*/ 1133475 h 1152525"/>
              <a:gd name="connsiteX28" fmla="*/ 1276350 w 1314450"/>
              <a:gd name="connsiteY28" fmla="*/ 1143000 h 1152525"/>
              <a:gd name="connsiteX29" fmla="*/ 1314450 w 1314450"/>
              <a:gd name="connsiteY29" fmla="*/ 115252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4450" h="1152525">
                <a:moveTo>
                  <a:pt x="0" y="0"/>
                </a:moveTo>
                <a:cubicBezTo>
                  <a:pt x="6350" y="19050"/>
                  <a:pt x="13280" y="37916"/>
                  <a:pt x="19050" y="57150"/>
                </a:cubicBezTo>
                <a:cubicBezTo>
                  <a:pt x="22812" y="69689"/>
                  <a:pt x="24101" y="82947"/>
                  <a:pt x="28575" y="95250"/>
                </a:cubicBezTo>
                <a:cubicBezTo>
                  <a:pt x="36838" y="117974"/>
                  <a:pt x="47144" y="139912"/>
                  <a:pt x="57150" y="161925"/>
                </a:cubicBezTo>
                <a:cubicBezTo>
                  <a:pt x="63026" y="174851"/>
                  <a:pt x="71214" y="186730"/>
                  <a:pt x="76200" y="200025"/>
                </a:cubicBezTo>
                <a:cubicBezTo>
                  <a:pt x="86036" y="226254"/>
                  <a:pt x="76989" y="250956"/>
                  <a:pt x="114300" y="257175"/>
                </a:cubicBezTo>
                <a:cubicBezTo>
                  <a:pt x="180365" y="268186"/>
                  <a:pt x="247650" y="269875"/>
                  <a:pt x="314325" y="276225"/>
                </a:cubicBezTo>
                <a:cubicBezTo>
                  <a:pt x="377365" y="381291"/>
                  <a:pt x="340667" y="350936"/>
                  <a:pt x="400050" y="390525"/>
                </a:cubicBezTo>
                <a:cubicBezTo>
                  <a:pt x="408343" y="423698"/>
                  <a:pt x="412248" y="481207"/>
                  <a:pt x="447675" y="504825"/>
                </a:cubicBezTo>
                <a:cubicBezTo>
                  <a:pt x="464383" y="515964"/>
                  <a:pt x="504825" y="523875"/>
                  <a:pt x="504825" y="523875"/>
                </a:cubicBezTo>
                <a:cubicBezTo>
                  <a:pt x="514350" y="533400"/>
                  <a:pt x="521704" y="545767"/>
                  <a:pt x="533400" y="552450"/>
                </a:cubicBezTo>
                <a:cubicBezTo>
                  <a:pt x="544766" y="558945"/>
                  <a:pt x="559243" y="557378"/>
                  <a:pt x="571500" y="561975"/>
                </a:cubicBezTo>
                <a:cubicBezTo>
                  <a:pt x="584795" y="566961"/>
                  <a:pt x="597559" y="573500"/>
                  <a:pt x="609600" y="581025"/>
                </a:cubicBezTo>
                <a:cubicBezTo>
                  <a:pt x="729802" y="656151"/>
                  <a:pt x="586294" y="567776"/>
                  <a:pt x="666750" y="638175"/>
                </a:cubicBezTo>
                <a:cubicBezTo>
                  <a:pt x="683980" y="653252"/>
                  <a:pt x="705143" y="663145"/>
                  <a:pt x="723900" y="676275"/>
                </a:cubicBezTo>
                <a:cubicBezTo>
                  <a:pt x="736905" y="685379"/>
                  <a:pt x="748123" y="697140"/>
                  <a:pt x="762000" y="704850"/>
                </a:cubicBezTo>
                <a:cubicBezTo>
                  <a:pt x="779084" y="714341"/>
                  <a:pt x="816813" y="726296"/>
                  <a:pt x="838200" y="733425"/>
                </a:cubicBezTo>
                <a:cubicBezTo>
                  <a:pt x="847725" y="742950"/>
                  <a:pt x="856427" y="753376"/>
                  <a:pt x="866775" y="762000"/>
                </a:cubicBezTo>
                <a:cubicBezTo>
                  <a:pt x="875569" y="769329"/>
                  <a:pt x="889670" y="771111"/>
                  <a:pt x="895350" y="781050"/>
                </a:cubicBezTo>
                <a:cubicBezTo>
                  <a:pt x="903382" y="795106"/>
                  <a:pt x="901363" y="812871"/>
                  <a:pt x="904875" y="828675"/>
                </a:cubicBezTo>
                <a:cubicBezTo>
                  <a:pt x="907715" y="841454"/>
                  <a:pt x="911456" y="854019"/>
                  <a:pt x="914400" y="866775"/>
                </a:cubicBezTo>
                <a:cubicBezTo>
                  <a:pt x="920982" y="895297"/>
                  <a:pt x="919433" y="926802"/>
                  <a:pt x="933450" y="952500"/>
                </a:cubicBezTo>
                <a:cubicBezTo>
                  <a:pt x="940249" y="964965"/>
                  <a:pt x="959509" y="964025"/>
                  <a:pt x="971550" y="971550"/>
                </a:cubicBezTo>
                <a:cubicBezTo>
                  <a:pt x="1052094" y="1021890"/>
                  <a:pt x="963929" y="981837"/>
                  <a:pt x="1057275" y="1019175"/>
                </a:cubicBezTo>
                <a:cubicBezTo>
                  <a:pt x="1066800" y="1028700"/>
                  <a:pt x="1077084" y="1037523"/>
                  <a:pt x="1085850" y="1047750"/>
                </a:cubicBezTo>
                <a:cubicBezTo>
                  <a:pt x="1096181" y="1059803"/>
                  <a:pt x="1100963" y="1077436"/>
                  <a:pt x="1114425" y="1085850"/>
                </a:cubicBezTo>
                <a:cubicBezTo>
                  <a:pt x="1128154" y="1094430"/>
                  <a:pt x="1146175" y="1092200"/>
                  <a:pt x="1162050" y="1095375"/>
                </a:cubicBezTo>
                <a:cubicBezTo>
                  <a:pt x="1182953" y="1109310"/>
                  <a:pt x="1204555" y="1125418"/>
                  <a:pt x="1228725" y="1133475"/>
                </a:cubicBezTo>
                <a:cubicBezTo>
                  <a:pt x="1244084" y="1138595"/>
                  <a:pt x="1260546" y="1139488"/>
                  <a:pt x="1276350" y="1143000"/>
                </a:cubicBezTo>
                <a:cubicBezTo>
                  <a:pt x="1289129" y="1145840"/>
                  <a:pt x="1301750" y="1149350"/>
                  <a:pt x="1314450" y="1152525"/>
                </a:cubicBez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2">
            <a:extLst>
              <a:ext uri="{FF2B5EF4-FFF2-40B4-BE49-F238E27FC236}">
                <a16:creationId xmlns:a16="http://schemas.microsoft.com/office/drawing/2014/main" id="{532A0DBB-8D21-E8E3-FCB8-7E7388BBA288}"/>
              </a:ext>
            </a:extLst>
          </p:cNvPr>
          <p:cNvSpPr txBox="1"/>
          <p:nvPr/>
        </p:nvSpPr>
        <p:spPr>
          <a:xfrm rot="3373140">
            <a:off x="2046270" y="1150095"/>
            <a:ext cx="194414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9Slide05 GeosansLight" panose="02000603020000020003" pitchFamily="2" charset="0"/>
                <a:ea typeface="+mn-ea"/>
                <a:cs typeface="+mn-cs"/>
              </a:rPr>
              <a:t>Sông T</a:t>
            </a:r>
            <a:r>
              <a:rPr kumimoji="0" lang="vi-VN" sz="2800" b="1" i="0" u="none" strike="noStrike" kern="1200" cap="none" spc="0" normalizeH="0" baseline="0" noProof="0">
                <a:ln>
                  <a:noFill/>
                </a:ln>
                <a:solidFill>
                  <a:srgbClr val="FF0000"/>
                </a:solidFill>
                <a:effectLst/>
                <a:uLnTx/>
                <a:uFillTx/>
                <a:latin typeface="#9Slide05 GeosansLight" panose="02000603020000020003" pitchFamily="2" charset="0"/>
                <a:ea typeface="+mn-ea"/>
                <a:cs typeface="+mn-cs"/>
              </a:rPr>
              <a:t>i-grơ </a:t>
            </a:r>
            <a:endParaRPr kumimoji="0" lang="en-US" sz="2800" b="1" i="0" u="none" strike="noStrike" kern="1200" cap="none" spc="0" normalizeH="0" baseline="0" noProof="0">
              <a:ln>
                <a:noFill/>
              </a:ln>
              <a:solidFill>
                <a:srgbClr val="FF0000"/>
              </a:solidFill>
              <a:effectLst/>
              <a:uLnTx/>
              <a:uFillTx/>
              <a:latin typeface="#9Slide05 GeosansLight" panose="02000603020000020003" pitchFamily="2" charset="0"/>
              <a:ea typeface="+mn-ea"/>
              <a:cs typeface="+mn-cs"/>
            </a:endParaRPr>
          </a:p>
        </p:txBody>
      </p:sp>
      <p:sp>
        <p:nvSpPr>
          <p:cNvPr id="6" name="Hộp Văn bản 2">
            <a:extLst>
              <a:ext uri="{FF2B5EF4-FFF2-40B4-BE49-F238E27FC236}">
                <a16:creationId xmlns:a16="http://schemas.microsoft.com/office/drawing/2014/main" id="{28B47BF4-0327-6E95-B493-FF1D74D34B5B}"/>
              </a:ext>
            </a:extLst>
          </p:cNvPr>
          <p:cNvSpPr txBox="1"/>
          <p:nvPr/>
        </p:nvSpPr>
        <p:spPr>
          <a:xfrm rot="2422821">
            <a:off x="1193681" y="1857790"/>
            <a:ext cx="18883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Sông Ơ-phrat</a:t>
            </a: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a:t>
            </a:r>
            <a:endPar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endParaRPr>
          </a:p>
        </p:txBody>
      </p:sp>
      <p:sp>
        <p:nvSpPr>
          <p:cNvPr id="7" name="TextBox 6">
            <a:extLst>
              <a:ext uri="{FF2B5EF4-FFF2-40B4-BE49-F238E27FC236}">
                <a16:creationId xmlns:a16="http://schemas.microsoft.com/office/drawing/2014/main" id="{58A3FC7F-6611-A52E-89E2-BD551200FC59}"/>
              </a:ext>
            </a:extLst>
          </p:cNvPr>
          <p:cNvSpPr txBox="1"/>
          <p:nvPr/>
        </p:nvSpPr>
        <p:spPr>
          <a:xfrm>
            <a:off x="6947139" y="832954"/>
            <a:ext cx="5078279" cy="3416320"/>
          </a:xfrm>
          <a:prstGeom prst="rect">
            <a:avLst/>
          </a:prstGeom>
          <a:solidFill>
            <a:schemeClr val="accent4">
              <a:lumMod val="20000"/>
              <a:lumOff val="80000"/>
            </a:schemeClr>
          </a:solidFill>
        </p:spPr>
        <p:txBody>
          <a:bodyPr wrap="square">
            <a:spAutoFit/>
          </a:bodyPr>
          <a:lstStyle/>
          <a:p>
            <a:pPr lvl="0" algn="just"/>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a:t>
            </a:r>
            <a:r>
              <a:rPr lang="en-US"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Ít</a:t>
            </a:r>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phát triển.</a:t>
            </a:r>
          </a:p>
          <a:p>
            <a:pPr lvl="0" algn="just"/>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Các sông lớn đổ ra biển bắt nguồn từ vùng núi phía bắc: sông Ti-g</a:t>
            </a:r>
            <a:r>
              <a:rPr lang="en-US"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r</a:t>
            </a:r>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ơ, sông Ơ-phr</a:t>
            </a:r>
            <a:r>
              <a:rPr lang="en-US"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a</a:t>
            </a:r>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t.</a:t>
            </a:r>
          </a:p>
          <a:p>
            <a:pPr lvl="0" algn="just"/>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Các sông còn lại ít nước, thưởng chỉ có nước vào mùa mưa. </a:t>
            </a:r>
          </a:p>
          <a:p>
            <a:pPr lvl="0" algn="just"/>
            <a:r>
              <a:rPr lang="vi-VN" sz="24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Tây Nam Á có nhiều hồ nước mặn, lớn nhất là hồ Van (Thổ Nhĩ Kỳ) nằm ở độ cao trên 1600m.</a:t>
            </a:r>
          </a:p>
        </p:txBody>
      </p:sp>
      <p:sp>
        <p:nvSpPr>
          <p:cNvPr id="8" name="TextBox 7">
            <a:extLst>
              <a:ext uri="{FF2B5EF4-FFF2-40B4-BE49-F238E27FC236}">
                <a16:creationId xmlns:a16="http://schemas.microsoft.com/office/drawing/2014/main" id="{3743DC01-8474-271B-E1B8-465D17A3745B}"/>
              </a:ext>
            </a:extLst>
          </p:cNvPr>
          <p:cNvSpPr txBox="1"/>
          <p:nvPr/>
        </p:nvSpPr>
        <p:spPr>
          <a:xfrm>
            <a:off x="7728756" y="64227"/>
            <a:ext cx="40038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FF0000"/>
                </a:solidFill>
                <a:effectLst/>
                <a:uLnTx/>
                <a:uFillTx/>
                <a:latin typeface="#9Slide07 IcielStormtrooper" panose="020B0500000000000000" pitchFamily="34" charset="0"/>
                <a:ea typeface="+mn-ea"/>
                <a:cs typeface="+mn-cs"/>
              </a:rPr>
              <a:t>SÔNG HỒ</a:t>
            </a:r>
            <a:endParaRPr kumimoji="0" lang="en-US" sz="4400" b="0" i="0" u="none" strike="noStrike" kern="1200" cap="none" spc="300" normalizeH="0" baseline="0" noProof="0">
              <a:ln>
                <a:noFill/>
              </a:ln>
              <a:solidFill>
                <a:prstClr val="black"/>
              </a:solidFill>
              <a:effectLst/>
              <a:uLnTx/>
              <a:uFillTx/>
              <a:latin typeface="#9Slide07 IcielStormtrooper" panose="020B0500000000000000" pitchFamily="34" charset="0"/>
              <a:ea typeface="+mn-ea"/>
              <a:cs typeface="+mn-cs"/>
            </a:endParaRPr>
          </a:p>
        </p:txBody>
      </p:sp>
      <p:sp>
        <p:nvSpPr>
          <p:cNvPr id="10" name="TextBox 9">
            <a:extLst>
              <a:ext uri="{FF2B5EF4-FFF2-40B4-BE49-F238E27FC236}">
                <a16:creationId xmlns:a16="http://schemas.microsoft.com/office/drawing/2014/main" id="{6CE4B554-ACF9-0984-4F7E-F54354E0AB5D}"/>
              </a:ext>
            </a:extLst>
          </p:cNvPr>
          <p:cNvSpPr txBox="1"/>
          <p:nvPr/>
        </p:nvSpPr>
        <p:spPr>
          <a:xfrm>
            <a:off x="6778136" y="4215509"/>
            <a:ext cx="5343525" cy="2608727"/>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vi-VN"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Giá trị về du lịch.</a:t>
            </a:r>
          </a:p>
          <a:p>
            <a:pPr marL="342900" lvl="0" indent="-342900" algn="just">
              <a:lnSpc>
                <a:spcPct val="115000"/>
              </a:lnSpc>
              <a:buFont typeface="Wingdings" panose="05000000000000000000" pitchFamily="2" charset="2"/>
              <a:buChar char=""/>
            </a:pPr>
            <a:r>
              <a:rPr lang="vi-VN"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Giá trị thủy lợi: cung cấp nước cho trồng trọt, chăn nuôi</a:t>
            </a:r>
          </a:p>
          <a:p>
            <a:pPr marL="342900" lvl="0" indent="-342900" algn="just">
              <a:lnSpc>
                <a:spcPct val="115000"/>
              </a:lnSpc>
              <a:buFont typeface="Wingdings" panose="05000000000000000000" pitchFamily="2" charset="2"/>
              <a:buChar char=""/>
            </a:pPr>
            <a:r>
              <a:rPr lang="vi-VN"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Sông ngòi là yếu tố góp phần hình thành và phát triển nền văn minh Lưỡng Hà thời cổ đại.</a:t>
            </a:r>
          </a:p>
        </p:txBody>
      </p:sp>
      <p:grpSp>
        <p:nvGrpSpPr>
          <p:cNvPr id="9" name="Nhóm 1">
            <a:extLst>
              <a:ext uri="{FF2B5EF4-FFF2-40B4-BE49-F238E27FC236}">
                <a16:creationId xmlns:a16="http://schemas.microsoft.com/office/drawing/2014/main" id="{8F06B928-826B-88E3-51D1-AE3BE19EF5D2}"/>
              </a:ext>
            </a:extLst>
          </p:cNvPr>
          <p:cNvGrpSpPr/>
          <p:nvPr/>
        </p:nvGrpSpPr>
        <p:grpSpPr>
          <a:xfrm>
            <a:off x="-14068" y="0"/>
            <a:ext cx="12206068" cy="6858000"/>
            <a:chOff x="-14068" y="0"/>
            <a:chExt cx="12206068" cy="6858000"/>
          </a:xfrm>
        </p:grpSpPr>
        <p:grpSp>
          <p:nvGrpSpPr>
            <p:cNvPr id="11" name="Nhóm 2">
              <a:extLst>
                <a:ext uri="{FF2B5EF4-FFF2-40B4-BE49-F238E27FC236}">
                  <a16:creationId xmlns:a16="http://schemas.microsoft.com/office/drawing/2014/main" id="{E930A917-D42B-65B6-5CB8-1BF286DDD021}"/>
                </a:ext>
              </a:extLst>
            </p:cNvPr>
            <p:cNvGrpSpPr/>
            <p:nvPr/>
          </p:nvGrpSpPr>
          <p:grpSpPr>
            <a:xfrm>
              <a:off x="-14068" y="0"/>
              <a:ext cx="12206068" cy="6858000"/>
              <a:chOff x="-14068" y="0"/>
              <a:chExt cx="12206068" cy="6858000"/>
            </a:xfrm>
          </p:grpSpPr>
          <p:cxnSp>
            <p:nvCxnSpPr>
              <p:cNvPr id="13" name="Đường nối Thẳng 4">
                <a:extLst>
                  <a:ext uri="{FF2B5EF4-FFF2-40B4-BE49-F238E27FC236}">
                    <a16:creationId xmlns:a16="http://schemas.microsoft.com/office/drawing/2014/main" id="{908C5711-75B9-01CD-B230-7857704611FA}"/>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Đường nối Thẳng 5">
                <a:extLst>
                  <a:ext uri="{FF2B5EF4-FFF2-40B4-BE49-F238E27FC236}">
                    <a16:creationId xmlns:a16="http://schemas.microsoft.com/office/drawing/2014/main" id="{5A4C02E1-0E2E-FD7F-3DF6-44F0EA2965E3}"/>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Đường nối Thẳng 6">
                <a:extLst>
                  <a:ext uri="{FF2B5EF4-FFF2-40B4-BE49-F238E27FC236}">
                    <a16:creationId xmlns:a16="http://schemas.microsoft.com/office/drawing/2014/main" id="{5A0274A5-4240-DF1C-4BDD-5B6E13EBEDC4}"/>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2" name="Đường nối Thẳng 3">
              <a:extLst>
                <a:ext uri="{FF2B5EF4-FFF2-40B4-BE49-F238E27FC236}">
                  <a16:creationId xmlns:a16="http://schemas.microsoft.com/office/drawing/2014/main" id="{C4A22A5F-70B5-416E-A336-DC9FB9EEF76C}"/>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08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A3FC7F-6611-A52E-89E2-BD551200FC59}"/>
              </a:ext>
            </a:extLst>
          </p:cNvPr>
          <p:cNvSpPr txBox="1"/>
          <p:nvPr/>
        </p:nvSpPr>
        <p:spPr>
          <a:xfrm>
            <a:off x="6988473" y="769441"/>
            <a:ext cx="4961136" cy="3970318"/>
          </a:xfrm>
          <a:prstGeom prst="rect">
            <a:avLst/>
          </a:prstGeom>
          <a:solidFill>
            <a:schemeClr val="accent4">
              <a:lumMod val="20000"/>
              <a:lumOff val="80000"/>
            </a:schemeClr>
          </a:solidFill>
        </p:spPr>
        <p:txBody>
          <a:bodyPr wrap="square">
            <a:spAutoFit/>
          </a:bodyPr>
          <a:lstStyle/>
          <a:p>
            <a:pPr lvl="0" algn="just"/>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Hệ sinh vật </a:t>
            </a:r>
            <a:r>
              <a:rPr lang="vi-VN" sz="28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nghèo nàn</a:t>
            </a:r>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chủ yếu là các loài chịu được hạn: cây bụi gai, các loài bò sát, gặm nhấm nhỏ…</a:t>
            </a:r>
          </a:p>
          <a:p>
            <a:pPr lvl="0" algn="just"/>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a:t>
            </a:r>
            <a:r>
              <a:rPr lang="vi-VN" sz="28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Cảnh quan hoang mạc và bán hoang mạc chiếm ưu thế.</a:t>
            </a:r>
          </a:p>
          <a:p>
            <a:pPr lvl="0" algn="just"/>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Rừng chỉ xuất hiện ở khu vực phía Bắc, nơi có lượng mưa tương đối lớn.</a:t>
            </a:r>
          </a:p>
        </p:txBody>
      </p:sp>
      <p:sp>
        <p:nvSpPr>
          <p:cNvPr id="8" name="TextBox 7">
            <a:extLst>
              <a:ext uri="{FF2B5EF4-FFF2-40B4-BE49-F238E27FC236}">
                <a16:creationId xmlns:a16="http://schemas.microsoft.com/office/drawing/2014/main" id="{3743DC01-8474-271B-E1B8-465D17A3745B}"/>
              </a:ext>
            </a:extLst>
          </p:cNvPr>
          <p:cNvSpPr txBox="1"/>
          <p:nvPr/>
        </p:nvSpPr>
        <p:spPr>
          <a:xfrm>
            <a:off x="7906229" y="0"/>
            <a:ext cx="329252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FF0000"/>
                </a:solidFill>
                <a:effectLst/>
                <a:uLnTx/>
                <a:uFillTx/>
                <a:latin typeface="#9Slide07 IcielStormtrooper" panose="020B0500000000000000" pitchFamily="34" charset="0"/>
                <a:ea typeface="+mn-ea"/>
                <a:cs typeface="+mn-cs"/>
              </a:rPr>
              <a:t>Sinh vật</a:t>
            </a:r>
            <a:endParaRPr kumimoji="0" lang="en-US" sz="4400" b="0" i="0" u="none" strike="noStrike" kern="1200" cap="none" spc="300" normalizeH="0" baseline="0" noProof="0">
              <a:ln>
                <a:noFill/>
              </a:ln>
              <a:solidFill>
                <a:prstClr val="black"/>
              </a:solidFill>
              <a:effectLst/>
              <a:uLnTx/>
              <a:uFillTx/>
              <a:latin typeface="#9Slide07 IcielStormtrooper" panose="020B0500000000000000" pitchFamily="34" charset="0"/>
              <a:ea typeface="+mn-ea"/>
              <a:cs typeface="+mn-cs"/>
            </a:endParaRPr>
          </a:p>
        </p:txBody>
      </p:sp>
      <p:sp>
        <p:nvSpPr>
          <p:cNvPr id="10" name="TextBox 9">
            <a:extLst>
              <a:ext uri="{FF2B5EF4-FFF2-40B4-BE49-F238E27FC236}">
                <a16:creationId xmlns:a16="http://schemas.microsoft.com/office/drawing/2014/main" id="{6CE4B554-ACF9-0984-4F7E-F54354E0AB5D}"/>
              </a:ext>
            </a:extLst>
          </p:cNvPr>
          <p:cNvSpPr txBox="1"/>
          <p:nvPr/>
        </p:nvSpPr>
        <p:spPr>
          <a:xfrm>
            <a:off x="752475" y="5962105"/>
            <a:ext cx="5343525" cy="485069"/>
          </a:xfrm>
          <a:prstGeom prst="rect">
            <a:avLst/>
          </a:prstGeom>
          <a:noFill/>
        </p:spPr>
        <p:txBody>
          <a:bodyPr wrap="square">
            <a:spAutoFit/>
          </a:bodyPr>
          <a:lstStyle/>
          <a:p>
            <a:pPr marR="0" lvl="0" algn="just" defTabSz="914400" rtl="0" eaLnBrk="1" fontAlgn="auto" latinLnBrk="0" hangingPunct="1">
              <a:lnSpc>
                <a:spcPct val="115000"/>
              </a:lnSpc>
              <a:spcBef>
                <a:spcPts val="0"/>
              </a:spcBef>
              <a:spcAft>
                <a:spcPts val="800"/>
              </a:spcAft>
              <a:buClrTx/>
              <a:buSzTx/>
              <a:tabLst/>
              <a:defRPr/>
            </a:pPr>
            <a:r>
              <a:rPr kumimoji="0" lang="en-US" sz="2400" b="1" i="0" u="none" strike="noStrike" kern="1200" cap="none" spc="0" normalizeH="0" baseline="0" noProof="0">
                <a:ln>
                  <a:noFill/>
                </a:ln>
                <a:solidFill>
                  <a:srgbClr val="FF0000"/>
                </a:solidFill>
                <a:effectLst/>
                <a:uLnTx/>
                <a:uFillTx/>
                <a:latin typeface="#9Slide03 SFU Futura_03" panose="00000400000000000000" pitchFamily="2" charset="0"/>
                <a:ea typeface="Tahoma" panose="020B0604030504040204" pitchFamily="34" charset="0"/>
                <a:cs typeface="Times New Roman" panose="02020603050405020304" pitchFamily="18" charset="0"/>
              </a:rPr>
              <a:t>CẢNH QUAN TỰ NHIÊN CHÂU Á</a:t>
            </a:r>
          </a:p>
        </p:txBody>
      </p:sp>
      <p:pic>
        <p:nvPicPr>
          <p:cNvPr id="5" name="Picture 4">
            <a:extLst>
              <a:ext uri="{FF2B5EF4-FFF2-40B4-BE49-F238E27FC236}">
                <a16:creationId xmlns:a16="http://schemas.microsoft.com/office/drawing/2014/main" id="{CBB4BAE4-6F41-3CE9-9698-632BB68AA7E5}"/>
              </a:ext>
            </a:extLst>
          </p:cNvPr>
          <p:cNvPicPr>
            <a:picLocks noChangeAspect="1"/>
          </p:cNvPicPr>
          <p:nvPr/>
        </p:nvPicPr>
        <p:blipFill>
          <a:blip r:embed="rId2"/>
          <a:stretch>
            <a:fillRect/>
          </a:stretch>
        </p:blipFill>
        <p:spPr>
          <a:xfrm>
            <a:off x="147637" y="85724"/>
            <a:ext cx="6840836" cy="5648325"/>
          </a:xfrm>
          <a:prstGeom prst="rect">
            <a:avLst/>
          </a:prstGeom>
        </p:spPr>
      </p:pic>
      <p:sp>
        <p:nvSpPr>
          <p:cNvPr id="6" name="TextBox 5">
            <a:extLst>
              <a:ext uri="{FF2B5EF4-FFF2-40B4-BE49-F238E27FC236}">
                <a16:creationId xmlns:a16="http://schemas.microsoft.com/office/drawing/2014/main" id="{FBA183A0-5722-ABD4-54D9-0A924753FFB5}"/>
              </a:ext>
            </a:extLst>
          </p:cNvPr>
          <p:cNvSpPr txBox="1"/>
          <p:nvPr/>
        </p:nvSpPr>
        <p:spPr>
          <a:xfrm>
            <a:off x="6478631" y="5046731"/>
            <a:ext cx="5565732" cy="1437125"/>
          </a:xfrm>
          <a:prstGeom prst="rect">
            <a:avLst/>
          </a:prstGeom>
          <a:noFill/>
        </p:spPr>
        <p:txBody>
          <a:bodyPr wrap="square">
            <a:spAutoFit/>
          </a:bodyPr>
          <a:lstStyle/>
          <a:p>
            <a:pPr marL="800100" lvl="1" indent="-342900" algn="just">
              <a:lnSpc>
                <a:spcPct val="115000"/>
              </a:lnSpc>
              <a:spcAft>
                <a:spcPts val="800"/>
              </a:spcAft>
              <a:buFont typeface="Wingdings" panose="05000000000000000000" pitchFamily="2" charset="2"/>
              <a:buChar char=""/>
            </a:pPr>
            <a:r>
              <a:rPr lang="en-US"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Thuận lợi: </a:t>
            </a:r>
            <a:r>
              <a:rPr lang="vi-VN"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Các khu bảo tồn, vườn quốc gia thu hút khách du lịch</a:t>
            </a:r>
            <a:endParaRPr lang="en-US"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endParaRPr>
          </a:p>
          <a:p>
            <a:pPr marL="800100" lvl="1" indent="-342900" algn="just">
              <a:lnSpc>
                <a:spcPct val="115000"/>
              </a:lnSpc>
              <a:spcAft>
                <a:spcPts val="800"/>
              </a:spcAft>
              <a:buFont typeface="Wingdings" panose="05000000000000000000" pitchFamily="2" charset="2"/>
              <a:buChar char=""/>
            </a:pPr>
            <a:r>
              <a:rPr lang="vi-VN" sz="24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Khó </a:t>
            </a:r>
            <a:r>
              <a:rPr kumimoji="0" lang="vi-VN" sz="2400" b="1" i="0" u="none" strike="noStrike" kern="1200" cap="none" spc="0" normalizeH="0" baseline="0" noProof="0">
                <a:ln>
                  <a:noFill/>
                </a:ln>
                <a:solidFill>
                  <a:srgbClr val="7030A0"/>
                </a:solidFill>
                <a:effectLst/>
                <a:uLnTx/>
                <a:uFillTx/>
                <a:latin typeface="#9Slide03 SFU Futura_03" panose="00000400000000000000" pitchFamily="2" charset="0"/>
                <a:ea typeface="Tahoma" panose="020B0604030504040204" pitchFamily="34" charset="0"/>
                <a:cs typeface="Times New Roman" panose="02020603050405020304" pitchFamily="18" charset="0"/>
              </a:rPr>
              <a:t>khăn trong phát triển kinh tế</a:t>
            </a:r>
            <a:endParaRPr kumimoji="0" lang="en-US" sz="2400" b="1" i="0" u="none" strike="noStrike" kern="1200" cap="none" spc="0" normalizeH="0" baseline="0" noProof="0">
              <a:ln>
                <a:noFill/>
              </a:ln>
              <a:solidFill>
                <a:srgbClr val="FF0000"/>
              </a:solidFill>
              <a:effectLst/>
              <a:uLnTx/>
              <a:uFillTx/>
              <a:latin typeface="#9Slide03 SFU Futura_03" panose="00000400000000000000" pitchFamily="2" charset="0"/>
              <a:ea typeface="Tahoma" panose="020B0604030504040204" pitchFamily="34" charset="0"/>
              <a:cs typeface="Times New Roman" panose="02020603050405020304" pitchFamily="18" charset="0"/>
            </a:endParaRPr>
          </a:p>
        </p:txBody>
      </p:sp>
      <p:sp>
        <p:nvSpPr>
          <p:cNvPr id="9" name="Freeform 10">
            <a:extLst>
              <a:ext uri="{FF2B5EF4-FFF2-40B4-BE49-F238E27FC236}">
                <a16:creationId xmlns:a16="http://schemas.microsoft.com/office/drawing/2014/main" id="{43C97984-570F-EF9C-1AC5-1AC1C72CA298}"/>
              </a:ext>
            </a:extLst>
          </p:cNvPr>
          <p:cNvSpPr>
            <a:spLocks/>
          </p:cNvSpPr>
          <p:nvPr/>
        </p:nvSpPr>
        <p:spPr bwMode="auto">
          <a:xfrm>
            <a:off x="242391" y="2094038"/>
            <a:ext cx="1874644" cy="1861213"/>
          </a:xfrm>
          <a:custGeom>
            <a:avLst/>
            <a:gdLst>
              <a:gd name="T0" fmla="*/ 2147483646 w 1238"/>
              <a:gd name="T1" fmla="*/ 2147483646 h 1233"/>
              <a:gd name="T2" fmla="*/ 2147483646 w 1238"/>
              <a:gd name="T3" fmla="*/ 2147483646 h 1233"/>
              <a:gd name="T4" fmla="*/ 2147483646 w 1238"/>
              <a:gd name="T5" fmla="*/ 2147483646 h 1233"/>
              <a:gd name="T6" fmla="*/ 2147483646 w 1238"/>
              <a:gd name="T7" fmla="*/ 2147483646 h 1233"/>
              <a:gd name="T8" fmla="*/ 2147483646 w 1238"/>
              <a:gd name="T9" fmla="*/ 2147483646 h 1233"/>
              <a:gd name="T10" fmla="*/ 2147483646 w 1238"/>
              <a:gd name="T11" fmla="*/ 2147483646 h 1233"/>
              <a:gd name="T12" fmla="*/ 2147483646 w 1238"/>
              <a:gd name="T13" fmla="*/ 2147483646 h 1233"/>
              <a:gd name="T14" fmla="*/ 2147483646 w 1238"/>
              <a:gd name="T15" fmla="*/ 2147483646 h 1233"/>
              <a:gd name="T16" fmla="*/ 2147483646 w 1238"/>
              <a:gd name="T17" fmla="*/ 2147483646 h 1233"/>
              <a:gd name="T18" fmla="*/ 2147483646 w 1238"/>
              <a:gd name="T19" fmla="*/ 2147483646 h 1233"/>
              <a:gd name="T20" fmla="*/ 2147483646 w 1238"/>
              <a:gd name="T21" fmla="*/ 2147483646 h 1233"/>
              <a:gd name="T22" fmla="*/ 2147483646 w 1238"/>
              <a:gd name="T23" fmla="*/ 2147483646 h 1233"/>
              <a:gd name="T24" fmla="*/ 2147483646 w 1238"/>
              <a:gd name="T25" fmla="*/ 2147483646 h 1233"/>
              <a:gd name="T26" fmla="*/ 2147483646 w 1238"/>
              <a:gd name="T27" fmla="*/ 2147483646 h 1233"/>
              <a:gd name="T28" fmla="*/ 2147483646 w 1238"/>
              <a:gd name="T29" fmla="*/ 2147483646 h 1233"/>
              <a:gd name="T30" fmla="*/ 2147483646 w 1238"/>
              <a:gd name="T31" fmla="*/ 2147483646 h 1233"/>
              <a:gd name="T32" fmla="*/ 2147483646 w 1238"/>
              <a:gd name="T33" fmla="*/ 2147483646 h 1233"/>
              <a:gd name="T34" fmla="*/ 2147483646 w 1238"/>
              <a:gd name="T35" fmla="*/ 2147483646 h 1233"/>
              <a:gd name="T36" fmla="*/ 2147483646 w 1238"/>
              <a:gd name="T37" fmla="*/ 2147483646 h 1233"/>
              <a:gd name="T38" fmla="*/ 2147483646 w 1238"/>
              <a:gd name="T39" fmla="*/ 2147483646 h 1233"/>
              <a:gd name="T40" fmla="*/ 2147483646 w 1238"/>
              <a:gd name="T41" fmla="*/ 2147483646 h 1233"/>
              <a:gd name="T42" fmla="*/ 2147483646 w 1238"/>
              <a:gd name="T43" fmla="*/ 2147483646 h 1233"/>
              <a:gd name="T44" fmla="*/ 2147483646 w 1238"/>
              <a:gd name="T45" fmla="*/ 2147483646 h 1233"/>
              <a:gd name="T46" fmla="*/ 2147483646 w 1238"/>
              <a:gd name="T47" fmla="*/ 2147483646 h 1233"/>
              <a:gd name="T48" fmla="*/ 2147483646 w 1238"/>
              <a:gd name="T49" fmla="*/ 2147483646 h 1233"/>
              <a:gd name="T50" fmla="*/ 2147483646 w 1238"/>
              <a:gd name="T51" fmla="*/ 2147483646 h 1233"/>
              <a:gd name="T52" fmla="*/ 2147483646 w 1238"/>
              <a:gd name="T53" fmla="*/ 2147483646 h 1233"/>
              <a:gd name="T54" fmla="*/ 2147483646 w 1238"/>
              <a:gd name="T55" fmla="*/ 2147483646 h 1233"/>
              <a:gd name="T56" fmla="*/ 2147483646 w 1238"/>
              <a:gd name="T57" fmla="*/ 2147483646 h 1233"/>
              <a:gd name="T58" fmla="*/ 2147483646 w 1238"/>
              <a:gd name="T59" fmla="*/ 2147483646 h 1233"/>
              <a:gd name="T60" fmla="*/ 2147483646 w 1238"/>
              <a:gd name="T61" fmla="*/ 2147483646 h 1233"/>
              <a:gd name="T62" fmla="*/ 2147483646 w 1238"/>
              <a:gd name="T63" fmla="*/ 2147483646 h 1233"/>
              <a:gd name="T64" fmla="*/ 2147483646 w 1238"/>
              <a:gd name="T65" fmla="*/ 2147483646 h 1233"/>
              <a:gd name="T66" fmla="*/ 2147483646 w 1238"/>
              <a:gd name="T67" fmla="*/ 2147483646 h 1233"/>
              <a:gd name="T68" fmla="*/ 2147483646 w 1238"/>
              <a:gd name="T69" fmla="*/ 2147483646 h 1233"/>
              <a:gd name="T70" fmla="*/ 2147483646 w 1238"/>
              <a:gd name="T71" fmla="*/ 2147483646 h 1233"/>
              <a:gd name="T72" fmla="*/ 2147483646 w 1238"/>
              <a:gd name="T73" fmla="*/ 2147483646 h 1233"/>
              <a:gd name="T74" fmla="*/ 2147483646 w 1238"/>
              <a:gd name="T75" fmla="*/ 2147483646 h 1233"/>
              <a:gd name="T76" fmla="*/ 2147483646 w 1238"/>
              <a:gd name="T77" fmla="*/ 2147483646 h 1233"/>
              <a:gd name="T78" fmla="*/ 2147483646 w 1238"/>
              <a:gd name="T79" fmla="*/ 2147483646 h 1233"/>
              <a:gd name="T80" fmla="*/ 2147483646 w 1238"/>
              <a:gd name="T81" fmla="*/ 2147483646 h 1233"/>
              <a:gd name="T82" fmla="*/ 2147483646 w 1238"/>
              <a:gd name="T83" fmla="*/ 2147483646 h 1233"/>
              <a:gd name="T84" fmla="*/ 2147483646 w 1238"/>
              <a:gd name="T85" fmla="*/ 2147483646 h 1233"/>
              <a:gd name="T86" fmla="*/ 2147483646 w 1238"/>
              <a:gd name="T87" fmla="*/ 2147483646 h 1233"/>
              <a:gd name="T88" fmla="*/ 2147483646 w 1238"/>
              <a:gd name="T89" fmla="*/ 2147483646 h 1233"/>
              <a:gd name="T90" fmla="*/ 2147483646 w 1238"/>
              <a:gd name="T91" fmla="*/ 2147483646 h 1233"/>
              <a:gd name="T92" fmla="*/ 2147483646 w 1238"/>
              <a:gd name="T93" fmla="*/ 2147483646 h 1233"/>
              <a:gd name="T94" fmla="*/ 2147483646 w 1238"/>
              <a:gd name="T95" fmla="*/ 2147483646 h 1233"/>
              <a:gd name="T96" fmla="*/ 2147483646 w 1238"/>
              <a:gd name="T97" fmla="*/ 2147483646 h 1233"/>
              <a:gd name="T98" fmla="*/ 2147483646 w 1238"/>
              <a:gd name="T99" fmla="*/ 2147483646 h 1233"/>
              <a:gd name="T100" fmla="*/ 2147483646 w 1238"/>
              <a:gd name="T101" fmla="*/ 2147483646 h 1233"/>
              <a:gd name="T102" fmla="*/ 2147483646 w 1238"/>
              <a:gd name="T103" fmla="*/ 2147483646 h 1233"/>
              <a:gd name="T104" fmla="*/ 2147483646 w 1238"/>
              <a:gd name="T105" fmla="*/ 2147483646 h 1233"/>
              <a:gd name="T106" fmla="*/ 2147483646 w 1238"/>
              <a:gd name="T107" fmla="*/ 2147483646 h 1233"/>
              <a:gd name="T108" fmla="*/ 2147483646 w 1238"/>
              <a:gd name="T109" fmla="*/ 2147483646 h 1233"/>
              <a:gd name="T110" fmla="*/ 2147483646 w 1238"/>
              <a:gd name="T111" fmla="*/ 2147483646 h 1233"/>
              <a:gd name="T112" fmla="*/ 2147483646 w 1238"/>
              <a:gd name="T113" fmla="*/ 2147483646 h 1233"/>
              <a:gd name="T114" fmla="*/ 2147483646 w 1238"/>
              <a:gd name="T115" fmla="*/ 2147483646 h 1233"/>
              <a:gd name="T116" fmla="*/ 2147483646 w 1238"/>
              <a:gd name="T117" fmla="*/ 2147483646 h 1233"/>
              <a:gd name="T118" fmla="*/ 2147483646 w 1238"/>
              <a:gd name="T119" fmla="*/ 0 h 1233"/>
              <a:gd name="T120" fmla="*/ 2147483646 w 1238"/>
              <a:gd name="T121" fmla="*/ 2147483646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8" h="1233">
                <a:moveTo>
                  <a:pt x="149" y="10"/>
                </a:moveTo>
                <a:cubicBezTo>
                  <a:pt x="110" y="67"/>
                  <a:pt x="118" y="82"/>
                  <a:pt x="130" y="163"/>
                </a:cubicBezTo>
                <a:cubicBezTo>
                  <a:pt x="132" y="173"/>
                  <a:pt x="131" y="186"/>
                  <a:pt x="139" y="192"/>
                </a:cubicBezTo>
                <a:cubicBezTo>
                  <a:pt x="156" y="204"/>
                  <a:pt x="197" y="211"/>
                  <a:pt x="197" y="211"/>
                </a:cubicBezTo>
                <a:cubicBezTo>
                  <a:pt x="243" y="241"/>
                  <a:pt x="247" y="225"/>
                  <a:pt x="274" y="278"/>
                </a:cubicBezTo>
                <a:cubicBezTo>
                  <a:pt x="268" y="291"/>
                  <a:pt x="265" y="307"/>
                  <a:pt x="255" y="317"/>
                </a:cubicBezTo>
                <a:cubicBezTo>
                  <a:pt x="239" y="333"/>
                  <a:pt x="197" y="355"/>
                  <a:pt x="197" y="355"/>
                </a:cubicBezTo>
                <a:cubicBezTo>
                  <a:pt x="183" y="396"/>
                  <a:pt x="150" y="412"/>
                  <a:pt x="120" y="442"/>
                </a:cubicBezTo>
                <a:cubicBezTo>
                  <a:pt x="117" y="451"/>
                  <a:pt x="116" y="462"/>
                  <a:pt x="111" y="470"/>
                </a:cubicBezTo>
                <a:cubicBezTo>
                  <a:pt x="106" y="478"/>
                  <a:pt x="92" y="481"/>
                  <a:pt x="91" y="490"/>
                </a:cubicBezTo>
                <a:cubicBezTo>
                  <a:pt x="89" y="509"/>
                  <a:pt x="98" y="528"/>
                  <a:pt x="101" y="547"/>
                </a:cubicBezTo>
                <a:cubicBezTo>
                  <a:pt x="77" y="618"/>
                  <a:pt x="94" y="556"/>
                  <a:pt x="101" y="701"/>
                </a:cubicBezTo>
                <a:cubicBezTo>
                  <a:pt x="109" y="863"/>
                  <a:pt x="0" y="1187"/>
                  <a:pt x="226" y="1219"/>
                </a:cubicBezTo>
                <a:cubicBezTo>
                  <a:pt x="258" y="1223"/>
                  <a:pt x="290" y="1226"/>
                  <a:pt x="322" y="1229"/>
                </a:cubicBezTo>
                <a:cubicBezTo>
                  <a:pt x="364" y="1226"/>
                  <a:pt x="503" y="1233"/>
                  <a:pt x="562" y="1200"/>
                </a:cubicBezTo>
                <a:cubicBezTo>
                  <a:pt x="579" y="1190"/>
                  <a:pt x="626" y="1157"/>
                  <a:pt x="648" y="1142"/>
                </a:cubicBezTo>
                <a:cubicBezTo>
                  <a:pt x="658" y="1136"/>
                  <a:pt x="677" y="1123"/>
                  <a:pt x="677" y="1123"/>
                </a:cubicBezTo>
                <a:cubicBezTo>
                  <a:pt x="683" y="1113"/>
                  <a:pt x="688" y="1102"/>
                  <a:pt x="696" y="1094"/>
                </a:cubicBezTo>
                <a:cubicBezTo>
                  <a:pt x="704" y="1086"/>
                  <a:pt x="723" y="1086"/>
                  <a:pt x="725" y="1075"/>
                </a:cubicBezTo>
                <a:cubicBezTo>
                  <a:pt x="732" y="1019"/>
                  <a:pt x="710" y="1019"/>
                  <a:pt x="677" y="1008"/>
                </a:cubicBezTo>
                <a:cubicBezTo>
                  <a:pt x="663" y="942"/>
                  <a:pt x="662" y="963"/>
                  <a:pt x="619" y="922"/>
                </a:cubicBezTo>
                <a:cubicBezTo>
                  <a:pt x="600" y="925"/>
                  <a:pt x="581" y="931"/>
                  <a:pt x="562" y="931"/>
                </a:cubicBezTo>
                <a:cubicBezTo>
                  <a:pt x="514" y="931"/>
                  <a:pt x="504" y="863"/>
                  <a:pt x="475" y="835"/>
                </a:cubicBezTo>
                <a:cubicBezTo>
                  <a:pt x="472" y="822"/>
                  <a:pt x="471" y="809"/>
                  <a:pt x="466" y="797"/>
                </a:cubicBezTo>
                <a:cubicBezTo>
                  <a:pt x="462" y="786"/>
                  <a:pt x="445" y="779"/>
                  <a:pt x="447" y="768"/>
                </a:cubicBezTo>
                <a:cubicBezTo>
                  <a:pt x="449" y="755"/>
                  <a:pt x="466" y="749"/>
                  <a:pt x="475" y="739"/>
                </a:cubicBezTo>
                <a:cubicBezTo>
                  <a:pt x="456" y="729"/>
                  <a:pt x="427" y="729"/>
                  <a:pt x="418" y="710"/>
                </a:cubicBezTo>
                <a:cubicBezTo>
                  <a:pt x="409" y="691"/>
                  <a:pt x="468" y="675"/>
                  <a:pt x="475" y="672"/>
                </a:cubicBezTo>
                <a:cubicBezTo>
                  <a:pt x="531" y="728"/>
                  <a:pt x="510" y="701"/>
                  <a:pt x="543" y="749"/>
                </a:cubicBezTo>
                <a:cubicBezTo>
                  <a:pt x="546" y="768"/>
                  <a:pt x="547" y="788"/>
                  <a:pt x="552" y="806"/>
                </a:cubicBezTo>
                <a:cubicBezTo>
                  <a:pt x="570" y="868"/>
                  <a:pt x="620" y="857"/>
                  <a:pt x="677" y="864"/>
                </a:cubicBezTo>
                <a:cubicBezTo>
                  <a:pt x="704" y="899"/>
                  <a:pt x="712" y="918"/>
                  <a:pt x="754" y="931"/>
                </a:cubicBezTo>
                <a:cubicBezTo>
                  <a:pt x="785" y="951"/>
                  <a:pt x="815" y="958"/>
                  <a:pt x="850" y="970"/>
                </a:cubicBezTo>
                <a:cubicBezTo>
                  <a:pt x="862" y="967"/>
                  <a:pt x="919" y="959"/>
                  <a:pt x="917" y="931"/>
                </a:cubicBezTo>
                <a:cubicBezTo>
                  <a:pt x="915" y="902"/>
                  <a:pt x="879" y="854"/>
                  <a:pt x="879" y="854"/>
                </a:cubicBezTo>
                <a:cubicBezTo>
                  <a:pt x="892" y="851"/>
                  <a:pt x="904" y="847"/>
                  <a:pt x="917" y="845"/>
                </a:cubicBezTo>
                <a:cubicBezTo>
                  <a:pt x="968" y="838"/>
                  <a:pt x="1021" y="837"/>
                  <a:pt x="1071" y="826"/>
                </a:cubicBezTo>
                <a:cubicBezTo>
                  <a:pt x="1075" y="825"/>
                  <a:pt x="1126" y="767"/>
                  <a:pt x="1138" y="758"/>
                </a:cubicBezTo>
                <a:cubicBezTo>
                  <a:pt x="1185" y="687"/>
                  <a:pt x="1154" y="706"/>
                  <a:pt x="1224" y="691"/>
                </a:cubicBezTo>
                <a:cubicBezTo>
                  <a:pt x="1227" y="678"/>
                  <a:pt x="1238" y="665"/>
                  <a:pt x="1234" y="653"/>
                </a:cubicBezTo>
                <a:cubicBezTo>
                  <a:pt x="1230" y="642"/>
                  <a:pt x="1216" y="637"/>
                  <a:pt x="1205" y="634"/>
                </a:cubicBezTo>
                <a:cubicBezTo>
                  <a:pt x="1151" y="618"/>
                  <a:pt x="1112" y="621"/>
                  <a:pt x="1061" y="595"/>
                </a:cubicBezTo>
                <a:cubicBezTo>
                  <a:pt x="1029" y="598"/>
                  <a:pt x="996" y="596"/>
                  <a:pt x="965" y="605"/>
                </a:cubicBezTo>
                <a:cubicBezTo>
                  <a:pt x="950" y="609"/>
                  <a:pt x="943" y="632"/>
                  <a:pt x="927" y="634"/>
                </a:cubicBezTo>
                <a:cubicBezTo>
                  <a:pt x="919" y="635"/>
                  <a:pt x="888" y="587"/>
                  <a:pt x="888" y="586"/>
                </a:cubicBezTo>
                <a:cubicBezTo>
                  <a:pt x="864" y="543"/>
                  <a:pt x="851" y="524"/>
                  <a:pt x="802" y="509"/>
                </a:cubicBezTo>
                <a:cubicBezTo>
                  <a:pt x="748" y="455"/>
                  <a:pt x="798" y="490"/>
                  <a:pt x="696" y="490"/>
                </a:cubicBezTo>
                <a:cubicBezTo>
                  <a:pt x="677" y="490"/>
                  <a:pt x="658" y="483"/>
                  <a:pt x="639" y="480"/>
                </a:cubicBezTo>
                <a:cubicBezTo>
                  <a:pt x="620" y="467"/>
                  <a:pt x="600" y="455"/>
                  <a:pt x="581" y="442"/>
                </a:cubicBezTo>
                <a:cubicBezTo>
                  <a:pt x="572" y="436"/>
                  <a:pt x="584" y="420"/>
                  <a:pt x="591" y="413"/>
                </a:cubicBezTo>
                <a:cubicBezTo>
                  <a:pt x="593" y="410"/>
                  <a:pt x="645" y="395"/>
                  <a:pt x="648" y="394"/>
                </a:cubicBezTo>
                <a:cubicBezTo>
                  <a:pt x="674" y="367"/>
                  <a:pt x="678" y="344"/>
                  <a:pt x="687" y="307"/>
                </a:cubicBezTo>
                <a:cubicBezTo>
                  <a:pt x="656" y="276"/>
                  <a:pt x="646" y="245"/>
                  <a:pt x="610" y="221"/>
                </a:cubicBezTo>
                <a:cubicBezTo>
                  <a:pt x="579" y="174"/>
                  <a:pt x="598" y="198"/>
                  <a:pt x="543" y="144"/>
                </a:cubicBezTo>
                <a:cubicBezTo>
                  <a:pt x="536" y="138"/>
                  <a:pt x="523" y="125"/>
                  <a:pt x="523" y="125"/>
                </a:cubicBezTo>
                <a:cubicBezTo>
                  <a:pt x="520" y="138"/>
                  <a:pt x="522" y="153"/>
                  <a:pt x="514" y="163"/>
                </a:cubicBezTo>
                <a:cubicBezTo>
                  <a:pt x="469" y="216"/>
                  <a:pt x="452" y="142"/>
                  <a:pt x="399" y="125"/>
                </a:cubicBezTo>
                <a:cubicBezTo>
                  <a:pt x="394" y="121"/>
                  <a:pt x="363" y="92"/>
                  <a:pt x="360" y="86"/>
                </a:cubicBezTo>
                <a:cubicBezTo>
                  <a:pt x="338" y="48"/>
                  <a:pt x="352" y="45"/>
                  <a:pt x="303" y="29"/>
                </a:cubicBezTo>
                <a:cubicBezTo>
                  <a:pt x="280" y="14"/>
                  <a:pt x="266" y="0"/>
                  <a:pt x="235" y="0"/>
                </a:cubicBezTo>
                <a:cubicBezTo>
                  <a:pt x="210" y="0"/>
                  <a:pt x="169" y="28"/>
                  <a:pt x="149" y="10"/>
                </a:cubicBezTo>
                <a:close/>
              </a:path>
            </a:pathLst>
          </a:custGeom>
          <a:noFill/>
          <a:ln w="76200" cmpd="sng">
            <a:solidFill>
              <a:srgbClr val="FB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Rectangle 10">
            <a:extLst>
              <a:ext uri="{FF2B5EF4-FFF2-40B4-BE49-F238E27FC236}">
                <a16:creationId xmlns:a16="http://schemas.microsoft.com/office/drawing/2014/main" id="{4B9A1F80-622C-0B00-F728-1D563834AA6E}"/>
              </a:ext>
            </a:extLst>
          </p:cNvPr>
          <p:cNvSpPr/>
          <p:nvPr/>
        </p:nvSpPr>
        <p:spPr>
          <a:xfrm>
            <a:off x="5323518" y="3876262"/>
            <a:ext cx="1335699" cy="3876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4858D3-86FD-8D1A-7036-00F5BF2B0BFF}"/>
              </a:ext>
            </a:extLst>
          </p:cNvPr>
          <p:cNvSpPr/>
          <p:nvPr/>
        </p:nvSpPr>
        <p:spPr>
          <a:xfrm>
            <a:off x="5323517" y="1706412"/>
            <a:ext cx="1335699" cy="3876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Nhóm 1">
            <a:extLst>
              <a:ext uri="{FF2B5EF4-FFF2-40B4-BE49-F238E27FC236}">
                <a16:creationId xmlns:a16="http://schemas.microsoft.com/office/drawing/2014/main" id="{D44764F1-2C7D-F641-A0D5-81A20BC7ED4F}"/>
              </a:ext>
            </a:extLst>
          </p:cNvPr>
          <p:cNvGrpSpPr/>
          <p:nvPr/>
        </p:nvGrpSpPr>
        <p:grpSpPr>
          <a:xfrm>
            <a:off x="-14068" y="0"/>
            <a:ext cx="12206068" cy="6858000"/>
            <a:chOff x="-14068" y="0"/>
            <a:chExt cx="12206068" cy="6858000"/>
          </a:xfrm>
        </p:grpSpPr>
        <p:grpSp>
          <p:nvGrpSpPr>
            <p:cNvPr id="3" name="Nhóm 2">
              <a:extLst>
                <a:ext uri="{FF2B5EF4-FFF2-40B4-BE49-F238E27FC236}">
                  <a16:creationId xmlns:a16="http://schemas.microsoft.com/office/drawing/2014/main" id="{5FD44615-0B2A-B323-45FB-5586B4A3A22A}"/>
                </a:ext>
              </a:extLst>
            </p:cNvPr>
            <p:cNvGrpSpPr/>
            <p:nvPr/>
          </p:nvGrpSpPr>
          <p:grpSpPr>
            <a:xfrm>
              <a:off x="-14068" y="0"/>
              <a:ext cx="12206068" cy="6858000"/>
              <a:chOff x="-14068" y="0"/>
              <a:chExt cx="12206068" cy="6858000"/>
            </a:xfrm>
          </p:grpSpPr>
          <p:cxnSp>
            <p:nvCxnSpPr>
              <p:cNvPr id="13" name="Đường nối Thẳng 4">
                <a:extLst>
                  <a:ext uri="{FF2B5EF4-FFF2-40B4-BE49-F238E27FC236}">
                    <a16:creationId xmlns:a16="http://schemas.microsoft.com/office/drawing/2014/main" id="{2BE16A0F-688F-2449-7D77-91E123F4E023}"/>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Đường nối Thẳng 5">
                <a:extLst>
                  <a:ext uri="{FF2B5EF4-FFF2-40B4-BE49-F238E27FC236}">
                    <a16:creationId xmlns:a16="http://schemas.microsoft.com/office/drawing/2014/main" id="{47EA8201-5971-C444-CE16-D4703CCE1326}"/>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Đường nối Thẳng 6">
                <a:extLst>
                  <a:ext uri="{FF2B5EF4-FFF2-40B4-BE49-F238E27FC236}">
                    <a16:creationId xmlns:a16="http://schemas.microsoft.com/office/drawing/2014/main" id="{87B80401-4BDD-D440-A605-9EE74672C9CF}"/>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 name="Đường nối Thẳng 3">
              <a:extLst>
                <a:ext uri="{FF2B5EF4-FFF2-40B4-BE49-F238E27FC236}">
                  <a16:creationId xmlns:a16="http://schemas.microsoft.com/office/drawing/2014/main" id="{2094EE3A-291B-AD28-F047-65A2A059342A}"/>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801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2AC38C-240B-050B-D3FA-46ABFC2B0D7B}"/>
              </a:ext>
            </a:extLst>
          </p:cNvPr>
          <p:cNvSpPr txBox="1"/>
          <p:nvPr/>
        </p:nvSpPr>
        <p:spPr>
          <a:xfrm>
            <a:off x="5429031" y="99138"/>
            <a:ext cx="480591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FF0000"/>
                </a:solidFill>
                <a:effectLst/>
                <a:uLnTx/>
                <a:uFillTx/>
                <a:latin typeface="#9Slide07 IcielStormtrooper" panose="020B0500000000000000" pitchFamily="34" charset="0"/>
                <a:ea typeface="+mn-ea"/>
                <a:cs typeface="+mn-cs"/>
              </a:rPr>
              <a:t>KHOÁNG SẢN</a:t>
            </a:r>
            <a:endParaRPr kumimoji="0" lang="en-US" sz="4400" b="0" i="0" u="none" strike="noStrike" kern="1200" cap="none" spc="300" normalizeH="0" baseline="0" noProof="0">
              <a:ln>
                <a:noFill/>
              </a:ln>
              <a:solidFill>
                <a:prstClr val="black"/>
              </a:solidFill>
              <a:effectLst/>
              <a:uLnTx/>
              <a:uFillTx/>
              <a:latin typeface="#9Slide07 IcielStormtrooper" panose="020B0500000000000000" pitchFamily="34" charset="0"/>
              <a:ea typeface="+mn-ea"/>
              <a:cs typeface="+mn-cs"/>
            </a:endParaRPr>
          </a:p>
        </p:txBody>
      </p:sp>
      <p:pic>
        <p:nvPicPr>
          <p:cNvPr id="4" name="Picture 3">
            <a:extLst>
              <a:ext uri="{FF2B5EF4-FFF2-40B4-BE49-F238E27FC236}">
                <a16:creationId xmlns:a16="http://schemas.microsoft.com/office/drawing/2014/main" id="{3C4236F2-BA6F-949E-9275-62C2F7A99DA6}"/>
              </a:ext>
            </a:extLst>
          </p:cNvPr>
          <p:cNvPicPr>
            <a:picLocks noChangeAspect="1"/>
          </p:cNvPicPr>
          <p:nvPr/>
        </p:nvPicPr>
        <p:blipFill>
          <a:blip r:embed="rId2"/>
          <a:stretch>
            <a:fillRect/>
          </a:stretch>
        </p:blipFill>
        <p:spPr>
          <a:xfrm>
            <a:off x="3390382" y="983106"/>
            <a:ext cx="8720020" cy="4833523"/>
          </a:xfrm>
          <a:prstGeom prst="rect">
            <a:avLst/>
          </a:prstGeom>
        </p:spPr>
      </p:pic>
      <p:grpSp>
        <p:nvGrpSpPr>
          <p:cNvPr id="5" name="Nhóm 10">
            <a:extLst>
              <a:ext uri="{FF2B5EF4-FFF2-40B4-BE49-F238E27FC236}">
                <a16:creationId xmlns:a16="http://schemas.microsoft.com/office/drawing/2014/main" id="{DA86461C-CC07-C77A-E0DF-3E6E834066FD}"/>
              </a:ext>
            </a:extLst>
          </p:cNvPr>
          <p:cNvGrpSpPr/>
          <p:nvPr/>
        </p:nvGrpSpPr>
        <p:grpSpPr>
          <a:xfrm>
            <a:off x="1886139" y="5323979"/>
            <a:ext cx="10305861" cy="1688738"/>
            <a:chOff x="4926856" y="1052670"/>
            <a:chExt cx="10305861" cy="1688738"/>
          </a:xfrm>
        </p:grpSpPr>
        <p:pic>
          <p:nvPicPr>
            <p:cNvPr id="6" name="Hình ảnh 11">
              <a:extLst>
                <a:ext uri="{FF2B5EF4-FFF2-40B4-BE49-F238E27FC236}">
                  <a16:creationId xmlns:a16="http://schemas.microsoft.com/office/drawing/2014/main" id="{85C59B87-2109-94FF-3ED1-6BEE8A93E015}"/>
                </a:ext>
              </a:extLst>
            </p:cNvPr>
            <p:cNvPicPr>
              <a:picLocks noChangeAspect="1"/>
            </p:cNvPicPr>
            <p:nvPr/>
          </p:nvPicPr>
          <p:blipFill>
            <a:blip r:embed="rId3"/>
            <a:stretch>
              <a:fillRect/>
            </a:stretch>
          </p:blipFill>
          <p:spPr>
            <a:xfrm>
              <a:off x="4926856" y="1052670"/>
              <a:ext cx="1682642" cy="1688738"/>
            </a:xfrm>
            <a:prstGeom prst="rect">
              <a:avLst/>
            </a:prstGeom>
          </p:spPr>
        </p:pic>
        <p:sp>
          <p:nvSpPr>
            <p:cNvPr id="7" name="Hộp Văn bản 12">
              <a:extLst>
                <a:ext uri="{FF2B5EF4-FFF2-40B4-BE49-F238E27FC236}">
                  <a16:creationId xmlns:a16="http://schemas.microsoft.com/office/drawing/2014/main" id="{35E95F11-BC2E-DB1D-D664-C1DE15C8C6E6}"/>
                </a:ext>
              </a:extLst>
            </p:cNvPr>
            <p:cNvSpPr txBox="1"/>
            <p:nvPr/>
          </p:nvSpPr>
          <p:spPr>
            <a:xfrm>
              <a:off x="6108058" y="1638928"/>
              <a:ext cx="9124659" cy="523220"/>
            </a:xfrm>
            <a:prstGeom prst="rect">
              <a:avLst/>
            </a:prstGeom>
            <a:noFill/>
          </p:spPr>
          <p:txBody>
            <a:bodyPr wrap="square" rtlCol="0">
              <a:spAutoFit/>
            </a:bodyPr>
            <a:lstStyle/>
            <a:p>
              <a:pPr algn="just"/>
              <a:r>
                <a:rPr lang="en-US" sz="2800" b="1">
                  <a:solidFill>
                    <a:srgbClr val="0070C0"/>
                  </a:solidFill>
                  <a:latin typeface="#9Slide05 GeosansLight" panose="02000603020000020003" pitchFamily="2" charset="0"/>
                </a:rPr>
                <a:t>Nhận xét trữ lượng dầu mỏ của khu vực Tây Nam Á năm 2020?</a:t>
              </a:r>
            </a:p>
          </p:txBody>
        </p:sp>
      </p:grpSp>
      <p:sp>
        <p:nvSpPr>
          <p:cNvPr id="9" name="TextBox 8">
            <a:extLst>
              <a:ext uri="{FF2B5EF4-FFF2-40B4-BE49-F238E27FC236}">
                <a16:creationId xmlns:a16="http://schemas.microsoft.com/office/drawing/2014/main" id="{8710C8A1-1CE4-CE27-94E1-922B809ECFB1}"/>
              </a:ext>
            </a:extLst>
          </p:cNvPr>
          <p:cNvSpPr txBox="1"/>
          <p:nvPr/>
        </p:nvSpPr>
        <p:spPr>
          <a:xfrm>
            <a:off x="233344" y="1625318"/>
            <a:ext cx="3335437" cy="4708981"/>
          </a:xfrm>
          <a:prstGeom prst="rect">
            <a:avLst/>
          </a:prstGeom>
          <a:noFill/>
          <a:ln>
            <a:solidFill>
              <a:srgbClr val="00B050"/>
            </a:solidFill>
          </a:ln>
        </p:spPr>
        <p:txBody>
          <a:bodyPr wrap="square">
            <a:spAutoFit/>
          </a:bodyPr>
          <a:lstStyle/>
          <a:p>
            <a:pPr algn="just"/>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Khu vực </a:t>
            </a:r>
            <a:r>
              <a:rPr lang="en-US" sz="20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giàu có</a:t>
            </a:r>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về khoảng sản, đặc biệt là dầu mỏ và khí tự nhiên. </a:t>
            </a:r>
          </a:p>
          <a:p>
            <a:pPr algn="just"/>
            <a:r>
              <a:rPr lang="en-US" sz="20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 Dầu mỏ </a:t>
            </a:r>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có trữ lượng rất lớn, chiếm khoảng </a:t>
            </a:r>
            <a:r>
              <a:rPr lang="en-US" sz="20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50%</a:t>
            </a:r>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trữ lượng của thế giới, phân bố dọc theo vịnh Péc-xích và đồng bằng Lưỡng Hà. </a:t>
            </a:r>
          </a:p>
          <a:p>
            <a:pPr algn="just"/>
            <a:r>
              <a:rPr lang="en-US" sz="20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 Khí tự nhiên </a:t>
            </a:r>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chiếm khoảng </a:t>
            </a:r>
            <a:r>
              <a:rPr lang="en-US" sz="20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40 %</a:t>
            </a:r>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trữ lượng của thế giới. </a:t>
            </a:r>
          </a:p>
          <a:p>
            <a:pPr algn="just"/>
            <a:r>
              <a:rPr lang="en-US" sz="20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Ngoài ra, khu vực này còn có các loại khoáng sản khác như: đồng, sắt, than, crôm,... </a:t>
            </a:r>
          </a:p>
        </p:txBody>
      </p:sp>
      <p:sp>
        <p:nvSpPr>
          <p:cNvPr id="10" name="TextBox 9">
            <a:extLst>
              <a:ext uri="{FF2B5EF4-FFF2-40B4-BE49-F238E27FC236}">
                <a16:creationId xmlns:a16="http://schemas.microsoft.com/office/drawing/2014/main" id="{088F50DC-A450-5742-5307-FBB6117BC6BC}"/>
              </a:ext>
            </a:extLst>
          </p:cNvPr>
          <p:cNvSpPr txBox="1"/>
          <p:nvPr/>
        </p:nvSpPr>
        <p:spPr>
          <a:xfrm>
            <a:off x="4357960" y="3226269"/>
            <a:ext cx="7200223" cy="753540"/>
          </a:xfrm>
          <a:prstGeom prst="rect">
            <a:avLst/>
          </a:prstGeom>
          <a:solidFill>
            <a:schemeClr val="bg1"/>
          </a:solidFill>
        </p:spPr>
        <p:txBody>
          <a:bodyPr wrap="square">
            <a:spAutoFit/>
          </a:bodyPr>
          <a:lstStyle/>
          <a:p>
            <a:pPr lvl="1" algn="ctr">
              <a:lnSpc>
                <a:spcPct val="115000"/>
              </a:lnSpc>
              <a:spcAft>
                <a:spcPts val="800"/>
              </a:spcAft>
            </a:pPr>
            <a:r>
              <a:rPr lang="en-US" sz="4400" b="1" spc="300">
                <a:solidFill>
                  <a:srgbClr val="FF0000"/>
                </a:solidFill>
                <a:latin typeface="#9Slide07 IcielStormtrooper" panose="020B0500000000000000" pitchFamily="34" charset="0"/>
              </a:rPr>
              <a:t>RỐN DẦU THẾ GIỚI</a:t>
            </a:r>
          </a:p>
        </p:txBody>
      </p:sp>
      <p:sp>
        <p:nvSpPr>
          <p:cNvPr id="17" name="TextBox 16">
            <a:extLst>
              <a:ext uri="{FF2B5EF4-FFF2-40B4-BE49-F238E27FC236}">
                <a16:creationId xmlns:a16="http://schemas.microsoft.com/office/drawing/2014/main" id="{90B34455-680D-CFF5-0A9A-26C918F5BF92}"/>
              </a:ext>
            </a:extLst>
          </p:cNvPr>
          <p:cNvSpPr txBox="1"/>
          <p:nvPr/>
        </p:nvSpPr>
        <p:spPr>
          <a:xfrm>
            <a:off x="2992575" y="5506628"/>
            <a:ext cx="9033063" cy="1323439"/>
          </a:xfrm>
          <a:prstGeom prst="rect">
            <a:avLst/>
          </a:prstGeom>
          <a:noFill/>
        </p:spPr>
        <p:txBody>
          <a:bodyPr wrap="square">
            <a:spAutoFit/>
          </a:bodyPr>
          <a:lstStyle/>
          <a:p>
            <a:pPr marL="800100" lvl="1" indent="-342900" algn="just">
              <a:buFont typeface="Wingdings" panose="05000000000000000000" pitchFamily="2" charset="2"/>
              <a:buChar char=""/>
            </a:pPr>
            <a:r>
              <a:rPr lang="vi-VN" sz="20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 Phát triển công nghiệp khai thác và chế biến khoáng sản</a:t>
            </a:r>
          </a:p>
          <a:p>
            <a:pPr marL="800100" lvl="1" indent="-342900" algn="just">
              <a:buFont typeface="Wingdings" panose="05000000000000000000" pitchFamily="2" charset="2"/>
              <a:buChar char=""/>
            </a:pPr>
            <a:r>
              <a:rPr lang="vi-VN" sz="20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 Cung cấp nguồn dầu mỏ quan trọng cho nhiều nước trên thế giới.</a:t>
            </a:r>
          </a:p>
          <a:p>
            <a:pPr marL="800100" lvl="1" indent="-342900" algn="just">
              <a:buFont typeface="Wingdings" panose="05000000000000000000" pitchFamily="2" charset="2"/>
              <a:buChar char=""/>
            </a:pPr>
            <a:r>
              <a:rPr lang="vi-VN" sz="20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 Là một trong những nguyên nhân làm cho khu vực luôn trong tình trạng bất ổn về chính trị.</a:t>
            </a:r>
          </a:p>
        </p:txBody>
      </p:sp>
    </p:spTree>
    <p:extLst>
      <p:ext uri="{BB962C8B-B14F-4D97-AF65-F5344CB8AC3E}">
        <p14:creationId xmlns:p14="http://schemas.microsoft.com/office/powerpoint/2010/main" val="59788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9" presetClass="exit" presetSubtype="0" fill="hold" nodeType="with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A3FC7F-6611-A52E-89E2-BD551200FC59}"/>
              </a:ext>
            </a:extLst>
          </p:cNvPr>
          <p:cNvSpPr txBox="1"/>
          <p:nvPr/>
        </p:nvSpPr>
        <p:spPr>
          <a:xfrm>
            <a:off x="7071922" y="1053427"/>
            <a:ext cx="4961136" cy="2677656"/>
          </a:xfrm>
          <a:prstGeom prst="rect">
            <a:avLst/>
          </a:prstGeom>
          <a:solidFill>
            <a:schemeClr val="accent4">
              <a:lumMod val="20000"/>
              <a:lumOff val="80000"/>
            </a:schemeClr>
          </a:solidFill>
        </p:spPr>
        <p:txBody>
          <a:bodyPr wrap="square">
            <a:spAutoFit/>
          </a:bodyPr>
          <a:lstStyle/>
          <a:p>
            <a:pPr algn="just"/>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Tây Nam Á tiếp giáp với nhiều vùng biển: Biển Đỏ, biển Địa Trung Hải, Biển Đen, biển Ca-xpi và các đại dương lớn là Ấn Độ Dương, Đại Tây Dương </a:t>
            </a:r>
            <a:endParaRPr lang="en-US"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743DC01-8474-271B-E1B8-465D17A3745B}"/>
              </a:ext>
            </a:extLst>
          </p:cNvPr>
          <p:cNvSpPr txBox="1"/>
          <p:nvPr/>
        </p:nvSpPr>
        <p:spPr>
          <a:xfrm>
            <a:off x="6905027" y="237998"/>
            <a:ext cx="5128031" cy="646331"/>
          </a:xfrm>
          <a:prstGeom prst="rect">
            <a:avLst/>
          </a:prstGeom>
          <a:noFill/>
        </p:spPr>
        <p:txBody>
          <a:bodyPr wrap="square">
            <a:spAutoFit/>
          </a:bodyPr>
          <a:lstStyle/>
          <a:p>
            <a:r>
              <a:rPr lang="en-US" sz="3600" b="1" spc="300">
                <a:solidFill>
                  <a:srgbClr val="FF0000"/>
                </a:solidFill>
                <a:latin typeface="#9Slide07 IcielStormtrooper" panose="020B0500000000000000" pitchFamily="34" charset="0"/>
              </a:rPr>
              <a:t>Biển,ĐẠI DƯƠNG</a:t>
            </a:r>
            <a:endParaRPr lang="en-US" sz="3600" spc="300">
              <a:latin typeface="#9Slide07 IcielStormtrooper" panose="020B0500000000000000" pitchFamily="34" charset="0"/>
            </a:endParaRPr>
          </a:p>
        </p:txBody>
      </p:sp>
      <p:sp>
        <p:nvSpPr>
          <p:cNvPr id="10" name="TextBox 9">
            <a:extLst>
              <a:ext uri="{FF2B5EF4-FFF2-40B4-BE49-F238E27FC236}">
                <a16:creationId xmlns:a16="http://schemas.microsoft.com/office/drawing/2014/main" id="{6CE4B554-ACF9-0984-4F7E-F54354E0AB5D}"/>
              </a:ext>
            </a:extLst>
          </p:cNvPr>
          <p:cNvSpPr txBox="1"/>
          <p:nvPr/>
        </p:nvSpPr>
        <p:spPr>
          <a:xfrm>
            <a:off x="6797279" y="3799356"/>
            <a:ext cx="5343525" cy="3108543"/>
          </a:xfrm>
          <a:prstGeom prst="rect">
            <a:avLst/>
          </a:prstGeom>
          <a:noFill/>
        </p:spPr>
        <p:txBody>
          <a:bodyPr wrap="square">
            <a:spAutoFit/>
          </a:bodyPr>
          <a:lstStyle/>
          <a:p>
            <a:pPr marL="342900" lvl="0" indent="-342900" algn="just">
              <a:buFont typeface="Wingdings" panose="05000000000000000000" pitchFamily="2" charset="2"/>
              <a:buChar char=""/>
            </a:pPr>
            <a:r>
              <a:rPr lang="vi-VN" sz="28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Thuận lợi để thông thương với Nga, Trung Á và các nước châu Âu.</a:t>
            </a:r>
          </a:p>
          <a:p>
            <a:pPr marL="342900" lvl="0" indent="-342900" algn="just">
              <a:buFont typeface="Wingdings" panose="05000000000000000000" pitchFamily="2" charset="2"/>
              <a:buChar char=""/>
            </a:pPr>
            <a:r>
              <a:rPr lang="vi-VN" sz="28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Cung cấp nguồn tài nguyên du lịch da dạng và độc đáo.</a:t>
            </a:r>
          </a:p>
          <a:p>
            <a:pPr marL="342900" lvl="0" indent="-342900" algn="just">
              <a:buFont typeface="Wingdings" panose="05000000000000000000" pitchFamily="2" charset="2"/>
              <a:buChar char=""/>
            </a:pPr>
            <a:r>
              <a:rPr lang="vi-VN" sz="2800" b="1">
                <a:solidFill>
                  <a:srgbClr val="7030A0"/>
                </a:solidFill>
                <a:latin typeface="#9Slide03 SFU Futura_03" panose="00000400000000000000" pitchFamily="2" charset="0"/>
                <a:ea typeface="Tahoma" panose="020B0604030504040204" pitchFamily="34" charset="0"/>
                <a:cs typeface="Times New Roman" panose="02020603050405020304" pitchFamily="18" charset="0"/>
              </a:rPr>
              <a:t>Nguồn thuỷ sản dồi dào, phát triển đánh bắt hải sản.</a:t>
            </a:r>
          </a:p>
        </p:txBody>
      </p:sp>
      <p:grpSp>
        <p:nvGrpSpPr>
          <p:cNvPr id="3" name="Nhóm 1">
            <a:extLst>
              <a:ext uri="{FF2B5EF4-FFF2-40B4-BE49-F238E27FC236}">
                <a16:creationId xmlns:a16="http://schemas.microsoft.com/office/drawing/2014/main" id="{04FC375B-7684-FBB5-0D99-08A5D34B35D1}"/>
              </a:ext>
            </a:extLst>
          </p:cNvPr>
          <p:cNvGrpSpPr/>
          <p:nvPr/>
        </p:nvGrpSpPr>
        <p:grpSpPr>
          <a:xfrm>
            <a:off x="-14068" y="0"/>
            <a:ext cx="12206068" cy="6858000"/>
            <a:chOff x="-14068" y="0"/>
            <a:chExt cx="12206068" cy="6858000"/>
          </a:xfrm>
        </p:grpSpPr>
        <p:grpSp>
          <p:nvGrpSpPr>
            <p:cNvPr id="4" name="Nhóm 2">
              <a:extLst>
                <a:ext uri="{FF2B5EF4-FFF2-40B4-BE49-F238E27FC236}">
                  <a16:creationId xmlns:a16="http://schemas.microsoft.com/office/drawing/2014/main" id="{860EAB62-1E43-4A24-4CE9-0B05745540B0}"/>
                </a:ext>
              </a:extLst>
            </p:cNvPr>
            <p:cNvGrpSpPr/>
            <p:nvPr/>
          </p:nvGrpSpPr>
          <p:grpSpPr>
            <a:xfrm>
              <a:off x="-14068" y="0"/>
              <a:ext cx="12206068" cy="6858000"/>
              <a:chOff x="-14068" y="0"/>
              <a:chExt cx="12206068" cy="6858000"/>
            </a:xfrm>
          </p:grpSpPr>
          <p:cxnSp>
            <p:nvCxnSpPr>
              <p:cNvPr id="6" name="Đường nối Thẳng 4">
                <a:extLst>
                  <a:ext uri="{FF2B5EF4-FFF2-40B4-BE49-F238E27FC236}">
                    <a16:creationId xmlns:a16="http://schemas.microsoft.com/office/drawing/2014/main" id="{4CB50683-51BD-8471-9C35-37D5CC4E8628}"/>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Đường nối Thẳng 5">
                <a:extLst>
                  <a:ext uri="{FF2B5EF4-FFF2-40B4-BE49-F238E27FC236}">
                    <a16:creationId xmlns:a16="http://schemas.microsoft.com/office/drawing/2014/main" id="{D6F25646-E970-081F-4F43-2C890FDA4201}"/>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Đường nối Thẳng 6">
                <a:extLst>
                  <a:ext uri="{FF2B5EF4-FFF2-40B4-BE49-F238E27FC236}">
                    <a16:creationId xmlns:a16="http://schemas.microsoft.com/office/drawing/2014/main" id="{5D5D4E3F-D1FD-F7C8-4625-D810E4232803}"/>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 name="Đường nối Thẳng 3">
              <a:extLst>
                <a:ext uri="{FF2B5EF4-FFF2-40B4-BE49-F238E27FC236}">
                  <a16:creationId xmlns:a16="http://schemas.microsoft.com/office/drawing/2014/main" id="{C7B03E16-663C-ED25-B296-1AE82EB0297B}"/>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51CB393B-AE75-F1E6-50B3-0A59ACDC7304}"/>
              </a:ext>
            </a:extLst>
          </p:cNvPr>
          <p:cNvPicPr>
            <a:picLocks noChangeAspect="1"/>
          </p:cNvPicPr>
          <p:nvPr/>
        </p:nvPicPr>
        <p:blipFill>
          <a:blip r:embed="rId2"/>
          <a:stretch>
            <a:fillRect/>
          </a:stretch>
        </p:blipFill>
        <p:spPr>
          <a:xfrm>
            <a:off x="95185" y="102841"/>
            <a:ext cx="6800850" cy="6600825"/>
          </a:xfrm>
          <a:prstGeom prst="rect">
            <a:avLst/>
          </a:prstGeom>
        </p:spPr>
      </p:pic>
    </p:spTree>
    <p:extLst>
      <p:ext uri="{BB962C8B-B14F-4D97-AF65-F5344CB8AC3E}">
        <p14:creationId xmlns:p14="http://schemas.microsoft.com/office/powerpoint/2010/main" val="243284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6B89B74-0DB5-4D0B-8B59-9B44CB0AF90E}"/>
              </a:ext>
            </a:extLst>
          </p:cNvPr>
          <p:cNvGrpSpPr/>
          <p:nvPr/>
        </p:nvGrpSpPr>
        <p:grpSpPr>
          <a:xfrm>
            <a:off x="1270916" y="53461"/>
            <a:ext cx="10501982" cy="1194148"/>
            <a:chOff x="1354204" y="802800"/>
            <a:chExt cx="10501982" cy="1194148"/>
          </a:xfrm>
        </p:grpSpPr>
        <p:pic>
          <p:nvPicPr>
            <p:cNvPr id="9" name="Hình ảnh 8">
              <a:extLst>
                <a:ext uri="{FF2B5EF4-FFF2-40B4-BE49-F238E27FC236}">
                  <a16:creationId xmlns:a16="http://schemas.microsoft.com/office/drawing/2014/main" id="{63021C4C-D01D-404E-947A-5B68F560536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625" y1="53281" x2="45625" y2="53281"/>
                          <a14:foregroundMark x1="69375" y1="64688" x2="69375" y2="64688"/>
                          <a14:foregroundMark x1="69375" y1="52812" x2="69375" y2="52812"/>
                          <a14:foregroundMark x1="61719" y1="74688" x2="61719" y2="74688"/>
                          <a14:foregroundMark x1="57500" y1="68750" x2="57500" y2="68750"/>
                        </a14:backgroundRemoval>
                      </a14:imgEffect>
                    </a14:imgLayer>
                  </a14:imgProps>
                </a:ext>
              </a:extLst>
            </a:blip>
            <a:stretch>
              <a:fillRect/>
            </a:stretch>
          </p:blipFill>
          <p:spPr>
            <a:xfrm>
              <a:off x="1354204" y="802800"/>
              <a:ext cx="1194148" cy="1194148"/>
            </a:xfrm>
            <a:prstGeom prst="rect">
              <a:avLst/>
            </a:prstGeom>
          </p:spPr>
        </p:pic>
        <p:sp>
          <p:nvSpPr>
            <p:cNvPr id="10" name="Hình chữ nhật 9">
              <a:extLst>
                <a:ext uri="{FF2B5EF4-FFF2-40B4-BE49-F238E27FC236}">
                  <a16:creationId xmlns:a16="http://schemas.microsoft.com/office/drawing/2014/main" id="{081E7703-53BD-451C-8F4A-22A92B683FB3}"/>
                </a:ext>
              </a:extLst>
            </p:cNvPr>
            <p:cNvSpPr/>
            <p:nvPr/>
          </p:nvSpPr>
          <p:spPr>
            <a:xfrm>
              <a:off x="2548352" y="1107487"/>
              <a:ext cx="9307834" cy="584775"/>
            </a:xfrm>
            <a:prstGeom prst="rect">
              <a:avLst/>
            </a:prstGeom>
          </p:spPr>
          <p:txBody>
            <a:bodyPr wrap="square">
              <a:spAutoFit/>
            </a:bodyPr>
            <a:lstStyle/>
            <a:p>
              <a:pPr algn="just"/>
              <a:r>
                <a:rPr lang="en-US" sz="3200" b="1">
                  <a:solidFill>
                    <a:srgbClr val="0070C0"/>
                  </a:solidFill>
                  <a:latin typeface="#9Slide05 GeosansLight" panose="02000603020000020003" pitchFamily="2" charset="0"/>
                </a:rPr>
                <a:t>Hãy tích chọn vào những đặc điểm dân số của Tây Nam Á</a:t>
              </a:r>
            </a:p>
          </p:txBody>
        </p:sp>
      </p:grpSp>
      <p:sp>
        <p:nvSpPr>
          <p:cNvPr id="11" name="Hình chữ nhật 10">
            <a:extLst>
              <a:ext uri="{FF2B5EF4-FFF2-40B4-BE49-F238E27FC236}">
                <a16:creationId xmlns:a16="http://schemas.microsoft.com/office/drawing/2014/main" id="{F3E626AC-9145-4CC2-8319-749A7CF99211}"/>
              </a:ext>
            </a:extLst>
          </p:cNvPr>
          <p:cNvSpPr/>
          <p:nvPr/>
        </p:nvSpPr>
        <p:spPr>
          <a:xfrm>
            <a:off x="769440" y="1316309"/>
            <a:ext cx="5230728" cy="1384995"/>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1. </a:t>
            </a:r>
            <a:r>
              <a:rPr lang="vi-VN" sz="2800" b="1">
                <a:solidFill>
                  <a:srgbClr val="0070C0"/>
                </a:solidFill>
                <a:latin typeface="#9Slide05 GeosansLight" panose="02000603020000020003" pitchFamily="2" charset="0"/>
              </a:rPr>
              <a:t>ít dân, số dân năm 2020 là 40</a:t>
            </a:r>
            <a:r>
              <a:rPr lang="en-US" sz="2800" b="1">
                <a:solidFill>
                  <a:srgbClr val="0070C0"/>
                </a:solidFill>
                <a:latin typeface="#9Slide05 GeosansLight" panose="02000603020000020003" pitchFamily="2" charset="0"/>
              </a:rPr>
              <a:t>0</a:t>
            </a:r>
            <a:r>
              <a:rPr lang="vi-VN" sz="2800" b="1">
                <a:solidFill>
                  <a:srgbClr val="0070C0"/>
                </a:solidFill>
                <a:latin typeface="#9Slide05 GeosansLight" panose="02000603020000020003" pitchFamily="2" charset="0"/>
              </a:rPr>
              <a:t> triệu người, </a:t>
            </a:r>
            <a:r>
              <a:rPr lang="en-US" sz="2800" b="1">
                <a:solidFill>
                  <a:srgbClr val="0070C0"/>
                </a:solidFill>
                <a:latin typeface="#9Slide05 GeosansLight" panose="02000603020000020003" pitchFamily="2" charset="0"/>
              </a:rPr>
              <a:t>q</a:t>
            </a:r>
            <a:r>
              <a:rPr lang="vi-VN" sz="2800" b="1">
                <a:solidFill>
                  <a:srgbClr val="0070C0"/>
                </a:solidFill>
                <a:latin typeface="#9Slide05 GeosansLight" panose="02000603020000020003" pitchFamily="2" charset="0"/>
              </a:rPr>
              <a:t>ui mô dân số giữa các quốc gia có sự chênh lệch.</a:t>
            </a:r>
            <a:endParaRPr lang="en-US" sz="2800" b="1">
              <a:solidFill>
                <a:srgbClr val="0070C0"/>
              </a:solidFill>
              <a:latin typeface="#9Slide05 GeosansLight" panose="02000603020000020003" pitchFamily="2" charset="0"/>
            </a:endParaRPr>
          </a:p>
        </p:txBody>
      </p:sp>
      <p:sp>
        <p:nvSpPr>
          <p:cNvPr id="12" name="Hình chữ nhật 11">
            <a:extLst>
              <a:ext uri="{FF2B5EF4-FFF2-40B4-BE49-F238E27FC236}">
                <a16:creationId xmlns:a16="http://schemas.microsoft.com/office/drawing/2014/main" id="{740F335F-589E-4A8F-AF30-20B780C3F6D1}"/>
              </a:ext>
            </a:extLst>
          </p:cNvPr>
          <p:cNvSpPr/>
          <p:nvPr/>
        </p:nvSpPr>
        <p:spPr>
          <a:xfrm>
            <a:off x="769440" y="2728056"/>
            <a:ext cx="5015788" cy="523220"/>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2. Cơ cấu dân số không biến động.</a:t>
            </a:r>
          </a:p>
        </p:txBody>
      </p:sp>
      <p:sp>
        <p:nvSpPr>
          <p:cNvPr id="13" name="Hình chữ nhật 12">
            <a:extLst>
              <a:ext uri="{FF2B5EF4-FFF2-40B4-BE49-F238E27FC236}">
                <a16:creationId xmlns:a16="http://schemas.microsoft.com/office/drawing/2014/main" id="{9C9145A9-C839-4847-8E76-A07B95477B78}"/>
              </a:ext>
            </a:extLst>
          </p:cNvPr>
          <p:cNvSpPr/>
          <p:nvPr/>
        </p:nvSpPr>
        <p:spPr>
          <a:xfrm>
            <a:off x="847758" y="3588134"/>
            <a:ext cx="5015788" cy="954107"/>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3. Tỉ lệ gia tăng dân số tự nhiên còn khá cao, năm 2020 là 1,59%..</a:t>
            </a:r>
          </a:p>
        </p:txBody>
      </p:sp>
      <p:sp>
        <p:nvSpPr>
          <p:cNvPr id="14" name="Hình chữ nhật 13">
            <a:extLst>
              <a:ext uri="{FF2B5EF4-FFF2-40B4-BE49-F238E27FC236}">
                <a16:creationId xmlns:a16="http://schemas.microsoft.com/office/drawing/2014/main" id="{C2FA883F-5960-42FD-A647-128298F6723F}"/>
              </a:ext>
            </a:extLst>
          </p:cNvPr>
          <p:cNvSpPr/>
          <p:nvPr/>
        </p:nvSpPr>
        <p:spPr>
          <a:xfrm>
            <a:off x="844895" y="4764121"/>
            <a:ext cx="5015788" cy="954107"/>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4. Tỉ lệ dân thành thị ở khu vực Tây Nam Á khá cao: &gt; 70% (năm 2020).</a:t>
            </a:r>
          </a:p>
        </p:txBody>
      </p:sp>
      <p:sp>
        <p:nvSpPr>
          <p:cNvPr id="15" name="Hình chữ nhật 14">
            <a:extLst>
              <a:ext uri="{FF2B5EF4-FFF2-40B4-BE49-F238E27FC236}">
                <a16:creationId xmlns:a16="http://schemas.microsoft.com/office/drawing/2014/main" id="{EF9A76F7-970D-4754-8122-739B1DB4D7FD}"/>
              </a:ext>
            </a:extLst>
          </p:cNvPr>
          <p:cNvSpPr/>
          <p:nvPr/>
        </p:nvSpPr>
        <p:spPr>
          <a:xfrm>
            <a:off x="769442" y="5693888"/>
            <a:ext cx="5062332" cy="954107"/>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5. Dân số tăng nhanh dẫn đến bùng nổ dân số.</a:t>
            </a:r>
          </a:p>
        </p:txBody>
      </p:sp>
      <p:sp>
        <p:nvSpPr>
          <p:cNvPr id="16" name="Hình chữ nhật 15">
            <a:extLst>
              <a:ext uri="{FF2B5EF4-FFF2-40B4-BE49-F238E27FC236}">
                <a16:creationId xmlns:a16="http://schemas.microsoft.com/office/drawing/2014/main" id="{1BAAC043-CEB9-4F51-8762-A4ED61F08280}"/>
              </a:ext>
            </a:extLst>
          </p:cNvPr>
          <p:cNvSpPr/>
          <p:nvPr/>
        </p:nvSpPr>
        <p:spPr>
          <a:xfrm>
            <a:off x="6968126" y="1223985"/>
            <a:ext cx="4723561" cy="954107"/>
          </a:xfrm>
          <a:prstGeom prst="rect">
            <a:avLst/>
          </a:prstGeom>
        </p:spPr>
        <p:txBody>
          <a:bodyPr wrap="square">
            <a:spAutoFit/>
          </a:bodyPr>
          <a:lstStyle/>
          <a:p>
            <a:pPr algn="ctr"/>
            <a:r>
              <a:rPr lang="en-US" sz="2800" b="1">
                <a:solidFill>
                  <a:srgbClr val="0070C0"/>
                </a:solidFill>
                <a:latin typeface="#9Slide05 GeosansLight" panose="02000603020000020003" pitchFamily="2" charset="0"/>
              </a:rPr>
              <a:t>6.     </a:t>
            </a:r>
            <a:r>
              <a:rPr lang="vi-VN" sz="2800" b="1">
                <a:solidFill>
                  <a:srgbClr val="0070C0"/>
                </a:solidFill>
                <a:latin typeface="#9Slide05 GeosansLight" panose="02000603020000020003" pitchFamily="2" charset="0"/>
              </a:rPr>
              <a:t>Mật độ dân số TB khá thấp:</a:t>
            </a:r>
            <a:endParaRPr lang="en-US" sz="2800" b="1">
              <a:solidFill>
                <a:srgbClr val="0070C0"/>
              </a:solidFill>
              <a:latin typeface="#9Slide05 GeosansLight" panose="02000603020000020003" pitchFamily="2" charset="0"/>
            </a:endParaRPr>
          </a:p>
          <a:p>
            <a:pPr algn="ctr"/>
            <a:r>
              <a:rPr lang="vi-VN" sz="2800" b="1">
                <a:solidFill>
                  <a:srgbClr val="0070C0"/>
                </a:solidFill>
                <a:latin typeface="#9Slide05 GeosansLight" panose="02000603020000020003" pitchFamily="2" charset="0"/>
              </a:rPr>
              <a:t> 61 người/km2 (năm 2020).</a:t>
            </a:r>
            <a:endParaRPr lang="en-US" sz="2800" b="1">
              <a:solidFill>
                <a:srgbClr val="0070C0"/>
              </a:solidFill>
              <a:latin typeface="#9Slide05 GeosansLight" panose="02000603020000020003" pitchFamily="2" charset="0"/>
            </a:endParaRPr>
          </a:p>
        </p:txBody>
      </p:sp>
      <p:sp>
        <p:nvSpPr>
          <p:cNvPr id="17" name="Hình chữ nhật 16">
            <a:extLst>
              <a:ext uri="{FF2B5EF4-FFF2-40B4-BE49-F238E27FC236}">
                <a16:creationId xmlns:a16="http://schemas.microsoft.com/office/drawing/2014/main" id="{FBCA12CD-CB41-48AE-92B8-2F0779B3D4BE}"/>
              </a:ext>
            </a:extLst>
          </p:cNvPr>
          <p:cNvSpPr/>
          <p:nvPr/>
        </p:nvSpPr>
        <p:spPr>
          <a:xfrm>
            <a:off x="6914811" y="2162345"/>
            <a:ext cx="5015788" cy="523220"/>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7. Dân số chủ yếu là người Ả Rập.</a:t>
            </a:r>
          </a:p>
        </p:txBody>
      </p:sp>
      <p:sp>
        <p:nvSpPr>
          <p:cNvPr id="18" name="Hình chữ nhật 17">
            <a:extLst>
              <a:ext uri="{FF2B5EF4-FFF2-40B4-BE49-F238E27FC236}">
                <a16:creationId xmlns:a16="http://schemas.microsoft.com/office/drawing/2014/main" id="{8F146F37-27CD-49BB-967A-5EB5772E0955}"/>
              </a:ext>
            </a:extLst>
          </p:cNvPr>
          <p:cNvSpPr/>
          <p:nvPr/>
        </p:nvSpPr>
        <p:spPr>
          <a:xfrm>
            <a:off x="6914811" y="2985487"/>
            <a:ext cx="5015788" cy="523220"/>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8. Phân bố dân c</a:t>
            </a:r>
            <a:r>
              <a:rPr lang="vi-VN" sz="2800" b="1">
                <a:solidFill>
                  <a:srgbClr val="0070C0"/>
                </a:solidFill>
                <a:latin typeface="#9Slide05 GeosansLight" panose="02000603020000020003" pitchFamily="2" charset="0"/>
              </a:rPr>
              <a:t>ư</a:t>
            </a:r>
            <a:r>
              <a:rPr lang="en-US" sz="2800" b="1">
                <a:solidFill>
                  <a:srgbClr val="0070C0"/>
                </a:solidFill>
                <a:latin typeface="#9Slide05 GeosansLight" panose="02000603020000020003" pitchFamily="2" charset="0"/>
              </a:rPr>
              <a:t> đồng đều.</a:t>
            </a:r>
          </a:p>
        </p:txBody>
      </p:sp>
      <p:sp>
        <p:nvSpPr>
          <p:cNvPr id="19" name="Hình chữ nhật 18">
            <a:extLst>
              <a:ext uri="{FF2B5EF4-FFF2-40B4-BE49-F238E27FC236}">
                <a16:creationId xmlns:a16="http://schemas.microsoft.com/office/drawing/2014/main" id="{43842A13-3AF0-4A66-81EA-5D4123130B0A}"/>
              </a:ext>
            </a:extLst>
          </p:cNvPr>
          <p:cNvSpPr/>
          <p:nvPr/>
        </p:nvSpPr>
        <p:spPr>
          <a:xfrm>
            <a:off x="6979584" y="3743089"/>
            <a:ext cx="5015788" cy="1384995"/>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9. </a:t>
            </a:r>
            <a:r>
              <a:rPr lang="vi-VN" sz="2800" b="1">
                <a:solidFill>
                  <a:srgbClr val="0070C0"/>
                </a:solidFill>
                <a:latin typeface="#9Slide05 GeosansLight" panose="02000603020000020003" pitchFamily="2" charset="0"/>
              </a:rPr>
              <a:t>Dân cư tập tập trung đông ở các đô thị lớn và ven vùng Địa Trung Hải, đồng bằng Lưỡng Hà. </a:t>
            </a:r>
            <a:r>
              <a:rPr lang="en-US" sz="2800" b="1">
                <a:solidFill>
                  <a:srgbClr val="0070C0"/>
                </a:solidFill>
                <a:latin typeface="#9Slide05 GeosansLight" panose="02000603020000020003" pitchFamily="2" charset="0"/>
              </a:rPr>
              <a:t>.</a:t>
            </a:r>
          </a:p>
        </p:txBody>
      </p:sp>
      <p:sp>
        <p:nvSpPr>
          <p:cNvPr id="20" name="Hình chữ nhật 19">
            <a:extLst>
              <a:ext uri="{FF2B5EF4-FFF2-40B4-BE49-F238E27FC236}">
                <a16:creationId xmlns:a16="http://schemas.microsoft.com/office/drawing/2014/main" id="{773CEC01-3BB4-4532-8401-A02F86C0DE96}"/>
              </a:ext>
            </a:extLst>
          </p:cNvPr>
          <p:cNvSpPr/>
          <p:nvPr/>
        </p:nvSpPr>
        <p:spPr>
          <a:xfrm>
            <a:off x="6914811" y="5493545"/>
            <a:ext cx="5015788" cy="954107"/>
          </a:xfrm>
          <a:prstGeom prst="rect">
            <a:avLst/>
          </a:prstGeom>
        </p:spPr>
        <p:txBody>
          <a:bodyPr wrap="square">
            <a:spAutoFit/>
          </a:bodyPr>
          <a:lstStyle/>
          <a:p>
            <a:pPr algn="just"/>
            <a:r>
              <a:rPr lang="en-US" sz="2800" b="1">
                <a:solidFill>
                  <a:srgbClr val="0070C0"/>
                </a:solidFill>
                <a:latin typeface="#9Slide05 GeosansLight" panose="02000603020000020003" pitchFamily="2" charset="0"/>
              </a:rPr>
              <a:t>10. </a:t>
            </a:r>
            <a:r>
              <a:rPr lang="vi-VN" sz="2800" b="1">
                <a:solidFill>
                  <a:srgbClr val="0070C0"/>
                </a:solidFill>
                <a:latin typeface="#9Slide05 GeosansLight" panose="02000603020000020003" pitchFamily="2" charset="0"/>
              </a:rPr>
              <a:t>Dân cư thưa thớt ở khu vực núi cao và hoang mạc.</a:t>
            </a:r>
            <a:endParaRPr lang="en-US" sz="2800" b="1">
              <a:solidFill>
                <a:srgbClr val="0070C0"/>
              </a:solidFill>
              <a:latin typeface="#9Slide05 GeosansLight" panose="02000603020000020003" pitchFamily="2" charset="0"/>
            </a:endParaRPr>
          </a:p>
        </p:txBody>
      </p:sp>
      <p:sp>
        <p:nvSpPr>
          <p:cNvPr id="21" name="Hình chữ nhật 20">
            <a:extLst>
              <a:ext uri="{FF2B5EF4-FFF2-40B4-BE49-F238E27FC236}">
                <a16:creationId xmlns:a16="http://schemas.microsoft.com/office/drawing/2014/main" id="{48B5555D-DE46-4A1F-9946-2F7D0077364B}"/>
              </a:ext>
            </a:extLst>
          </p:cNvPr>
          <p:cNvSpPr/>
          <p:nvPr/>
        </p:nvSpPr>
        <p:spPr>
          <a:xfrm>
            <a:off x="474665" y="1491892"/>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21">
            <a:extLst>
              <a:ext uri="{FF2B5EF4-FFF2-40B4-BE49-F238E27FC236}">
                <a16:creationId xmlns:a16="http://schemas.microsoft.com/office/drawing/2014/main" id="{6EAF7A0C-1524-41DD-8B44-7BA9EE5B1DE6}"/>
              </a:ext>
            </a:extLst>
          </p:cNvPr>
          <p:cNvSpPr/>
          <p:nvPr/>
        </p:nvSpPr>
        <p:spPr>
          <a:xfrm>
            <a:off x="474665" y="2833242"/>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22">
            <a:extLst>
              <a:ext uri="{FF2B5EF4-FFF2-40B4-BE49-F238E27FC236}">
                <a16:creationId xmlns:a16="http://schemas.microsoft.com/office/drawing/2014/main" id="{F77073DF-9245-457C-BF4F-E8E10491AA51}"/>
              </a:ext>
            </a:extLst>
          </p:cNvPr>
          <p:cNvSpPr/>
          <p:nvPr/>
        </p:nvSpPr>
        <p:spPr>
          <a:xfrm>
            <a:off x="474665" y="4079294"/>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23">
            <a:extLst>
              <a:ext uri="{FF2B5EF4-FFF2-40B4-BE49-F238E27FC236}">
                <a16:creationId xmlns:a16="http://schemas.microsoft.com/office/drawing/2014/main" id="{599937BB-2FAF-4B05-A366-7E895877CB1E}"/>
              </a:ext>
            </a:extLst>
          </p:cNvPr>
          <p:cNvSpPr/>
          <p:nvPr/>
        </p:nvSpPr>
        <p:spPr>
          <a:xfrm>
            <a:off x="474665" y="4982262"/>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24">
            <a:extLst>
              <a:ext uri="{FF2B5EF4-FFF2-40B4-BE49-F238E27FC236}">
                <a16:creationId xmlns:a16="http://schemas.microsoft.com/office/drawing/2014/main" id="{E9AF8C8E-6741-4F1A-9DA6-DBE2FD67292D}"/>
              </a:ext>
            </a:extLst>
          </p:cNvPr>
          <p:cNvSpPr/>
          <p:nvPr/>
        </p:nvSpPr>
        <p:spPr>
          <a:xfrm>
            <a:off x="474665" y="5824931"/>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25">
            <a:extLst>
              <a:ext uri="{FF2B5EF4-FFF2-40B4-BE49-F238E27FC236}">
                <a16:creationId xmlns:a16="http://schemas.microsoft.com/office/drawing/2014/main" id="{BE67570D-986E-438A-ABF8-D4009E0EB512}"/>
              </a:ext>
            </a:extLst>
          </p:cNvPr>
          <p:cNvSpPr/>
          <p:nvPr/>
        </p:nvSpPr>
        <p:spPr>
          <a:xfrm>
            <a:off x="6618676" y="1484780"/>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26">
            <a:extLst>
              <a:ext uri="{FF2B5EF4-FFF2-40B4-BE49-F238E27FC236}">
                <a16:creationId xmlns:a16="http://schemas.microsoft.com/office/drawing/2014/main" id="{69770555-CBDE-499F-A9EA-441DB5D82F44}"/>
              </a:ext>
            </a:extLst>
          </p:cNvPr>
          <p:cNvSpPr/>
          <p:nvPr/>
        </p:nvSpPr>
        <p:spPr>
          <a:xfrm>
            <a:off x="6618676" y="2345472"/>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97A5C276-9A84-444E-8430-80208818DFCF}"/>
              </a:ext>
            </a:extLst>
          </p:cNvPr>
          <p:cNvSpPr/>
          <p:nvPr/>
        </p:nvSpPr>
        <p:spPr>
          <a:xfrm>
            <a:off x="6618676" y="3156724"/>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28">
            <a:extLst>
              <a:ext uri="{FF2B5EF4-FFF2-40B4-BE49-F238E27FC236}">
                <a16:creationId xmlns:a16="http://schemas.microsoft.com/office/drawing/2014/main" id="{4E59840D-5A3C-4641-BE7F-038B1A372079}"/>
              </a:ext>
            </a:extLst>
          </p:cNvPr>
          <p:cNvSpPr/>
          <p:nvPr/>
        </p:nvSpPr>
        <p:spPr>
          <a:xfrm>
            <a:off x="6618676" y="4355549"/>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29">
            <a:extLst>
              <a:ext uri="{FF2B5EF4-FFF2-40B4-BE49-F238E27FC236}">
                <a16:creationId xmlns:a16="http://schemas.microsoft.com/office/drawing/2014/main" id="{07CE40C5-EAF1-46DE-9D91-B9CA5006CBFD}"/>
              </a:ext>
            </a:extLst>
          </p:cNvPr>
          <p:cNvSpPr/>
          <p:nvPr/>
        </p:nvSpPr>
        <p:spPr>
          <a:xfrm>
            <a:off x="6618676" y="5630540"/>
            <a:ext cx="232066" cy="232066"/>
          </a:xfrm>
          <a:prstGeom prst="rect">
            <a:avLst/>
          </a:prstGeom>
          <a:solidFill>
            <a:schemeClr val="bg1"/>
          </a:soli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Đường nối Thẳng 31">
            <a:extLst>
              <a:ext uri="{FF2B5EF4-FFF2-40B4-BE49-F238E27FC236}">
                <a16:creationId xmlns:a16="http://schemas.microsoft.com/office/drawing/2014/main" id="{925F8F03-D555-438B-953F-998FF01F5E1E}"/>
              </a:ext>
            </a:extLst>
          </p:cNvPr>
          <p:cNvCxnSpPr/>
          <p:nvPr/>
        </p:nvCxnSpPr>
        <p:spPr>
          <a:xfrm>
            <a:off x="6096000" y="1484780"/>
            <a:ext cx="0" cy="485920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33" name="Hình ảnh 32">
            <a:extLst>
              <a:ext uri="{FF2B5EF4-FFF2-40B4-BE49-F238E27FC236}">
                <a16:creationId xmlns:a16="http://schemas.microsoft.com/office/drawing/2014/main" id="{5E43C88F-528A-4E53-8201-D13022C2D53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8432" y="1197424"/>
            <a:ext cx="621832" cy="621832"/>
          </a:xfrm>
          <a:prstGeom prst="rect">
            <a:avLst/>
          </a:prstGeom>
        </p:spPr>
      </p:pic>
      <p:pic>
        <p:nvPicPr>
          <p:cNvPr id="34" name="Hình ảnh 33">
            <a:extLst>
              <a:ext uri="{FF2B5EF4-FFF2-40B4-BE49-F238E27FC236}">
                <a16:creationId xmlns:a16="http://schemas.microsoft.com/office/drawing/2014/main" id="{13788C17-F61E-4DEA-8DEF-48A9DED669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14384" y="3743089"/>
            <a:ext cx="621832" cy="621832"/>
          </a:xfrm>
          <a:prstGeom prst="rect">
            <a:avLst/>
          </a:prstGeom>
        </p:spPr>
      </p:pic>
      <p:pic>
        <p:nvPicPr>
          <p:cNvPr id="35" name="Hình ảnh 34">
            <a:extLst>
              <a:ext uri="{FF2B5EF4-FFF2-40B4-BE49-F238E27FC236}">
                <a16:creationId xmlns:a16="http://schemas.microsoft.com/office/drawing/2014/main" id="{180BB70D-F225-45BA-B181-F9A81347A79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03957" y="4628296"/>
            <a:ext cx="621832" cy="621832"/>
          </a:xfrm>
          <a:prstGeom prst="rect">
            <a:avLst/>
          </a:prstGeom>
        </p:spPr>
      </p:pic>
      <p:pic>
        <p:nvPicPr>
          <p:cNvPr id="36" name="Hình ảnh 35">
            <a:extLst>
              <a:ext uri="{FF2B5EF4-FFF2-40B4-BE49-F238E27FC236}">
                <a16:creationId xmlns:a16="http://schemas.microsoft.com/office/drawing/2014/main" id="{7FE4D9BD-A8F7-41C1-BEAF-6998277B5D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495950" y="1116537"/>
            <a:ext cx="621832" cy="621832"/>
          </a:xfrm>
          <a:prstGeom prst="rect">
            <a:avLst/>
          </a:prstGeom>
        </p:spPr>
      </p:pic>
      <p:pic>
        <p:nvPicPr>
          <p:cNvPr id="37" name="Hình ảnh 36">
            <a:extLst>
              <a:ext uri="{FF2B5EF4-FFF2-40B4-BE49-F238E27FC236}">
                <a16:creationId xmlns:a16="http://schemas.microsoft.com/office/drawing/2014/main" id="{652A56C1-5BC7-4682-A170-9A717D6D6F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508062" y="2063733"/>
            <a:ext cx="621832" cy="621832"/>
          </a:xfrm>
          <a:prstGeom prst="rect">
            <a:avLst/>
          </a:prstGeom>
        </p:spPr>
      </p:pic>
      <p:pic>
        <p:nvPicPr>
          <p:cNvPr id="38" name="Hình ảnh 37">
            <a:extLst>
              <a:ext uri="{FF2B5EF4-FFF2-40B4-BE49-F238E27FC236}">
                <a16:creationId xmlns:a16="http://schemas.microsoft.com/office/drawing/2014/main" id="{0F8A1021-1648-4A82-B4E7-54957F7116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508062" y="3980275"/>
            <a:ext cx="621832" cy="621832"/>
          </a:xfrm>
          <a:prstGeom prst="rect">
            <a:avLst/>
          </a:prstGeom>
        </p:spPr>
      </p:pic>
      <p:pic>
        <p:nvPicPr>
          <p:cNvPr id="31" name="Hình ảnh 35">
            <a:extLst>
              <a:ext uri="{FF2B5EF4-FFF2-40B4-BE49-F238E27FC236}">
                <a16:creationId xmlns:a16="http://schemas.microsoft.com/office/drawing/2014/main" id="{9D12C55A-2128-777C-3062-3AB4C9519E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495950" y="5272517"/>
            <a:ext cx="621832" cy="621832"/>
          </a:xfrm>
          <a:prstGeom prst="rect">
            <a:avLst/>
          </a:prstGeom>
        </p:spPr>
      </p:pic>
      <p:grpSp>
        <p:nvGrpSpPr>
          <p:cNvPr id="39" name="Nhóm 1">
            <a:extLst>
              <a:ext uri="{FF2B5EF4-FFF2-40B4-BE49-F238E27FC236}">
                <a16:creationId xmlns:a16="http://schemas.microsoft.com/office/drawing/2014/main" id="{397513FE-EF5A-A5D0-8FFF-0DE33041DBB8}"/>
              </a:ext>
            </a:extLst>
          </p:cNvPr>
          <p:cNvGrpSpPr/>
          <p:nvPr/>
        </p:nvGrpSpPr>
        <p:grpSpPr>
          <a:xfrm>
            <a:off x="-14068" y="0"/>
            <a:ext cx="12206068" cy="6858000"/>
            <a:chOff x="-14068" y="0"/>
            <a:chExt cx="12206068" cy="6858000"/>
          </a:xfrm>
        </p:grpSpPr>
        <p:grpSp>
          <p:nvGrpSpPr>
            <p:cNvPr id="40" name="Nhóm 2">
              <a:extLst>
                <a:ext uri="{FF2B5EF4-FFF2-40B4-BE49-F238E27FC236}">
                  <a16:creationId xmlns:a16="http://schemas.microsoft.com/office/drawing/2014/main" id="{5D1D1F24-BC21-D392-0830-9BCEEB04EA5A}"/>
                </a:ext>
              </a:extLst>
            </p:cNvPr>
            <p:cNvGrpSpPr/>
            <p:nvPr/>
          </p:nvGrpSpPr>
          <p:grpSpPr>
            <a:xfrm>
              <a:off x="-14068" y="0"/>
              <a:ext cx="12206068" cy="6858000"/>
              <a:chOff x="-14068" y="0"/>
              <a:chExt cx="12206068" cy="6858000"/>
            </a:xfrm>
          </p:grpSpPr>
          <p:cxnSp>
            <p:nvCxnSpPr>
              <p:cNvPr id="42" name="Đường nối Thẳng 4">
                <a:extLst>
                  <a:ext uri="{FF2B5EF4-FFF2-40B4-BE49-F238E27FC236}">
                    <a16:creationId xmlns:a16="http://schemas.microsoft.com/office/drawing/2014/main" id="{50BA1ABA-BA9F-F654-0163-DF4306D8D4A4}"/>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Đường nối Thẳng 5">
                <a:extLst>
                  <a:ext uri="{FF2B5EF4-FFF2-40B4-BE49-F238E27FC236}">
                    <a16:creationId xmlns:a16="http://schemas.microsoft.com/office/drawing/2014/main" id="{46408D27-D5C9-F1DA-6861-87C5C1F440F5}"/>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Đường nối Thẳng 6">
                <a:extLst>
                  <a:ext uri="{FF2B5EF4-FFF2-40B4-BE49-F238E27FC236}">
                    <a16:creationId xmlns:a16="http://schemas.microsoft.com/office/drawing/2014/main" id="{28B080AA-921C-8507-B787-690E8AE006B9}"/>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1" name="Đường nối Thẳng 3">
              <a:extLst>
                <a:ext uri="{FF2B5EF4-FFF2-40B4-BE49-F238E27FC236}">
                  <a16:creationId xmlns:a16="http://schemas.microsoft.com/office/drawing/2014/main" id="{22583C38-A56F-DE19-9B01-361A1D4B3F83}"/>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8985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ppt_w</p:attrName>
                                        </p:attrNameLst>
                                      </p:cBhvr>
                                      <p:tavLst>
                                        <p:tav tm="0">
                                          <p:val>
                                            <p:fltVal val="0"/>
                                          </p:val>
                                        </p:tav>
                                        <p:tav tm="100000">
                                          <p:val>
                                            <p:strVal val="#ppt_w"/>
                                          </p:val>
                                        </p:tav>
                                      </p:tavLst>
                                    </p:anim>
                                    <p:anim calcmode="lin" valueType="num">
                                      <p:cBhvr>
                                        <p:cTn id="16" dur="1000" fill="hold"/>
                                        <p:tgtEl>
                                          <p:spTgt spid="34"/>
                                        </p:tgtEl>
                                        <p:attrNameLst>
                                          <p:attrName>ppt_h</p:attrName>
                                        </p:attrNameLst>
                                      </p:cBhvr>
                                      <p:tavLst>
                                        <p:tav tm="0">
                                          <p:val>
                                            <p:fltVal val="0"/>
                                          </p:val>
                                        </p:tav>
                                        <p:tav tm="100000">
                                          <p:val>
                                            <p:strVal val="#ppt_h"/>
                                          </p:val>
                                        </p:tav>
                                      </p:tavLst>
                                    </p:anim>
                                    <p:anim calcmode="lin" valueType="num">
                                      <p:cBhvr>
                                        <p:cTn id="17" dur="1000" fill="hold"/>
                                        <p:tgtEl>
                                          <p:spTgt spid="34"/>
                                        </p:tgtEl>
                                        <p:attrNameLst>
                                          <p:attrName>style.rotation</p:attrName>
                                        </p:attrNameLst>
                                      </p:cBhvr>
                                      <p:tavLst>
                                        <p:tav tm="0">
                                          <p:val>
                                            <p:fltVal val="90"/>
                                          </p:val>
                                        </p:tav>
                                        <p:tav tm="100000">
                                          <p:val>
                                            <p:fltVal val="0"/>
                                          </p:val>
                                        </p:tav>
                                      </p:tavLst>
                                    </p:anim>
                                    <p:animEffect transition="in" filter="fade">
                                      <p:cBhvr>
                                        <p:cTn id="18" dur="1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1000" fill="hold"/>
                                        <p:tgtEl>
                                          <p:spTgt spid="35"/>
                                        </p:tgtEl>
                                        <p:attrNameLst>
                                          <p:attrName>ppt_w</p:attrName>
                                        </p:attrNameLst>
                                      </p:cBhvr>
                                      <p:tavLst>
                                        <p:tav tm="0">
                                          <p:val>
                                            <p:fltVal val="0"/>
                                          </p:val>
                                        </p:tav>
                                        <p:tav tm="100000">
                                          <p:val>
                                            <p:strVal val="#ppt_w"/>
                                          </p:val>
                                        </p:tav>
                                      </p:tavLst>
                                    </p:anim>
                                    <p:anim calcmode="lin" valueType="num">
                                      <p:cBhvr>
                                        <p:cTn id="24" dur="1000" fill="hold"/>
                                        <p:tgtEl>
                                          <p:spTgt spid="35"/>
                                        </p:tgtEl>
                                        <p:attrNameLst>
                                          <p:attrName>ppt_h</p:attrName>
                                        </p:attrNameLst>
                                      </p:cBhvr>
                                      <p:tavLst>
                                        <p:tav tm="0">
                                          <p:val>
                                            <p:fltVal val="0"/>
                                          </p:val>
                                        </p:tav>
                                        <p:tav tm="100000">
                                          <p:val>
                                            <p:strVal val="#ppt_h"/>
                                          </p:val>
                                        </p:tav>
                                      </p:tavLst>
                                    </p:anim>
                                    <p:anim calcmode="lin" valueType="num">
                                      <p:cBhvr>
                                        <p:cTn id="25" dur="1000" fill="hold"/>
                                        <p:tgtEl>
                                          <p:spTgt spid="35"/>
                                        </p:tgtEl>
                                        <p:attrNameLst>
                                          <p:attrName>style.rotation</p:attrName>
                                        </p:attrNameLst>
                                      </p:cBhvr>
                                      <p:tavLst>
                                        <p:tav tm="0">
                                          <p:val>
                                            <p:fltVal val="90"/>
                                          </p:val>
                                        </p:tav>
                                        <p:tav tm="100000">
                                          <p:val>
                                            <p:fltVal val="0"/>
                                          </p:val>
                                        </p:tav>
                                      </p:tavLst>
                                    </p:anim>
                                    <p:animEffect transition="in" filter="fade">
                                      <p:cBhvr>
                                        <p:cTn id="26" dur="10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style.rotation</p:attrName>
                                        </p:attrNameLst>
                                      </p:cBhvr>
                                      <p:tavLst>
                                        <p:tav tm="0">
                                          <p:val>
                                            <p:fltVal val="90"/>
                                          </p:val>
                                        </p:tav>
                                        <p:tav tm="100000">
                                          <p:val>
                                            <p:fltVal val="0"/>
                                          </p:val>
                                        </p:tav>
                                      </p:tavLst>
                                    </p:anim>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1000" fill="hold"/>
                                        <p:tgtEl>
                                          <p:spTgt spid="37"/>
                                        </p:tgtEl>
                                        <p:attrNameLst>
                                          <p:attrName>ppt_w</p:attrName>
                                        </p:attrNameLst>
                                      </p:cBhvr>
                                      <p:tavLst>
                                        <p:tav tm="0">
                                          <p:val>
                                            <p:fltVal val="0"/>
                                          </p:val>
                                        </p:tav>
                                        <p:tav tm="100000">
                                          <p:val>
                                            <p:strVal val="#ppt_w"/>
                                          </p:val>
                                        </p:tav>
                                      </p:tavLst>
                                    </p:anim>
                                    <p:anim calcmode="lin" valueType="num">
                                      <p:cBhvr>
                                        <p:cTn id="40" dur="1000" fill="hold"/>
                                        <p:tgtEl>
                                          <p:spTgt spid="37"/>
                                        </p:tgtEl>
                                        <p:attrNameLst>
                                          <p:attrName>ppt_h</p:attrName>
                                        </p:attrNameLst>
                                      </p:cBhvr>
                                      <p:tavLst>
                                        <p:tav tm="0">
                                          <p:val>
                                            <p:fltVal val="0"/>
                                          </p:val>
                                        </p:tav>
                                        <p:tav tm="100000">
                                          <p:val>
                                            <p:strVal val="#ppt_h"/>
                                          </p:val>
                                        </p:tav>
                                      </p:tavLst>
                                    </p:anim>
                                    <p:anim calcmode="lin" valueType="num">
                                      <p:cBhvr>
                                        <p:cTn id="41" dur="1000" fill="hold"/>
                                        <p:tgtEl>
                                          <p:spTgt spid="37"/>
                                        </p:tgtEl>
                                        <p:attrNameLst>
                                          <p:attrName>style.rotation</p:attrName>
                                        </p:attrNameLst>
                                      </p:cBhvr>
                                      <p:tavLst>
                                        <p:tav tm="0">
                                          <p:val>
                                            <p:fltVal val="90"/>
                                          </p:val>
                                        </p:tav>
                                        <p:tav tm="100000">
                                          <p:val>
                                            <p:fltVal val="0"/>
                                          </p:val>
                                        </p:tav>
                                      </p:tavLst>
                                    </p:anim>
                                    <p:animEffect transition="in" filter="fade">
                                      <p:cBhvr>
                                        <p:cTn id="42" dur="10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ppt_w</p:attrName>
                                        </p:attrNameLst>
                                      </p:cBhvr>
                                      <p:tavLst>
                                        <p:tav tm="0">
                                          <p:val>
                                            <p:fltVal val="0"/>
                                          </p:val>
                                        </p:tav>
                                        <p:tav tm="100000">
                                          <p:val>
                                            <p:strVal val="#ppt_w"/>
                                          </p:val>
                                        </p:tav>
                                      </p:tavLst>
                                    </p:anim>
                                    <p:anim calcmode="lin" valueType="num">
                                      <p:cBhvr>
                                        <p:cTn id="48" dur="1000" fill="hold"/>
                                        <p:tgtEl>
                                          <p:spTgt spid="38"/>
                                        </p:tgtEl>
                                        <p:attrNameLst>
                                          <p:attrName>ppt_h</p:attrName>
                                        </p:attrNameLst>
                                      </p:cBhvr>
                                      <p:tavLst>
                                        <p:tav tm="0">
                                          <p:val>
                                            <p:fltVal val="0"/>
                                          </p:val>
                                        </p:tav>
                                        <p:tav tm="100000">
                                          <p:val>
                                            <p:strVal val="#ppt_h"/>
                                          </p:val>
                                        </p:tav>
                                      </p:tavLst>
                                    </p:anim>
                                    <p:anim calcmode="lin" valueType="num">
                                      <p:cBhvr>
                                        <p:cTn id="49" dur="1000" fill="hold"/>
                                        <p:tgtEl>
                                          <p:spTgt spid="38"/>
                                        </p:tgtEl>
                                        <p:attrNameLst>
                                          <p:attrName>style.rotation</p:attrName>
                                        </p:attrNameLst>
                                      </p:cBhvr>
                                      <p:tavLst>
                                        <p:tav tm="0">
                                          <p:val>
                                            <p:fltVal val="90"/>
                                          </p:val>
                                        </p:tav>
                                        <p:tav tm="100000">
                                          <p:val>
                                            <p:fltVal val="0"/>
                                          </p:val>
                                        </p:tav>
                                      </p:tavLst>
                                    </p:anim>
                                    <p:animEffect transition="in" filter="fade">
                                      <p:cBhvr>
                                        <p:cTn id="50" dur="1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1000" fill="hold"/>
                                        <p:tgtEl>
                                          <p:spTgt spid="31"/>
                                        </p:tgtEl>
                                        <p:attrNameLst>
                                          <p:attrName>ppt_w</p:attrName>
                                        </p:attrNameLst>
                                      </p:cBhvr>
                                      <p:tavLst>
                                        <p:tav tm="0">
                                          <p:val>
                                            <p:fltVal val="0"/>
                                          </p:val>
                                        </p:tav>
                                        <p:tav tm="100000">
                                          <p:val>
                                            <p:strVal val="#ppt_w"/>
                                          </p:val>
                                        </p:tav>
                                      </p:tavLst>
                                    </p:anim>
                                    <p:anim calcmode="lin" valueType="num">
                                      <p:cBhvr>
                                        <p:cTn id="56" dur="1000" fill="hold"/>
                                        <p:tgtEl>
                                          <p:spTgt spid="31"/>
                                        </p:tgtEl>
                                        <p:attrNameLst>
                                          <p:attrName>ppt_h</p:attrName>
                                        </p:attrNameLst>
                                      </p:cBhvr>
                                      <p:tavLst>
                                        <p:tav tm="0">
                                          <p:val>
                                            <p:fltVal val="0"/>
                                          </p:val>
                                        </p:tav>
                                        <p:tav tm="100000">
                                          <p:val>
                                            <p:strVal val="#ppt_h"/>
                                          </p:val>
                                        </p:tav>
                                      </p:tavLst>
                                    </p:anim>
                                    <p:anim calcmode="lin" valueType="num">
                                      <p:cBhvr>
                                        <p:cTn id="57" dur="1000" fill="hold"/>
                                        <p:tgtEl>
                                          <p:spTgt spid="31"/>
                                        </p:tgtEl>
                                        <p:attrNameLst>
                                          <p:attrName>style.rotation</p:attrName>
                                        </p:attrNameLst>
                                      </p:cBhvr>
                                      <p:tavLst>
                                        <p:tav tm="0">
                                          <p:val>
                                            <p:fltVal val="90"/>
                                          </p:val>
                                        </p:tav>
                                        <p:tav tm="100000">
                                          <p:val>
                                            <p:fltVal val="0"/>
                                          </p:val>
                                        </p:tav>
                                      </p:tavLst>
                                    </p:anim>
                                    <p:animEffect transition="in" filter="fade">
                                      <p:cBhvr>
                                        <p:cTn id="5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EBA73A0-565B-4C96-B9E0-ED51ED2C8294}"/>
              </a:ext>
            </a:extLst>
          </p:cNvPr>
          <p:cNvGrpSpPr/>
          <p:nvPr/>
        </p:nvGrpSpPr>
        <p:grpSpPr>
          <a:xfrm>
            <a:off x="0" y="-61693"/>
            <a:ext cx="12206068" cy="6858000"/>
            <a:chOff x="-14068" y="0"/>
            <a:chExt cx="12206068" cy="6858000"/>
          </a:xfrm>
        </p:grpSpPr>
        <p:grpSp>
          <p:nvGrpSpPr>
            <p:cNvPr id="3" name="Nhóm 2">
              <a:extLst>
                <a:ext uri="{FF2B5EF4-FFF2-40B4-BE49-F238E27FC236}">
                  <a16:creationId xmlns:a16="http://schemas.microsoft.com/office/drawing/2014/main" id="{44D224FD-374E-42D2-891C-57FBB41C76BD}"/>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id="{49A0DFDC-5723-495F-AA98-D401D5073485}"/>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145F0C79-BCEC-4EF8-B3AC-E3493EEB3520}"/>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E8DD1BC5-64F6-446C-8116-4C5AE413FD17}"/>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 name="Đường nối Thẳng 3">
              <a:extLst>
                <a:ext uri="{FF2B5EF4-FFF2-40B4-BE49-F238E27FC236}">
                  <a16:creationId xmlns:a16="http://schemas.microsoft.com/office/drawing/2014/main" id="{640908A2-C86A-4F31-BD50-CFDEFA51E3BE}"/>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20" name="Đường nối Thẳng 19">
            <a:extLst>
              <a:ext uri="{FF2B5EF4-FFF2-40B4-BE49-F238E27FC236}">
                <a16:creationId xmlns:a16="http://schemas.microsoft.com/office/drawing/2014/main" id="{0A74E03F-9BD5-4D14-B359-FD266224ABBA}"/>
              </a:ext>
            </a:extLst>
          </p:cNvPr>
          <p:cNvCxnSpPr>
            <a:cxnSpLocks/>
          </p:cNvCxnSpPr>
          <p:nvPr/>
        </p:nvCxnSpPr>
        <p:spPr>
          <a:xfrm>
            <a:off x="3541728" y="692797"/>
            <a:ext cx="5108544" cy="0"/>
          </a:xfrm>
          <a:prstGeom prst="line">
            <a:avLst/>
          </a:prstGeom>
          <a:noFill/>
          <a:ln w="28575" cap="flat" cmpd="sng" algn="ctr">
            <a:solidFill>
              <a:srgbClr val="00B050"/>
            </a:solidFill>
            <a:prstDash val="sysDash"/>
            <a:miter lim="800000"/>
          </a:ln>
          <a:effectLst/>
        </p:spPr>
      </p:cxnSp>
      <p:sp>
        <p:nvSpPr>
          <p:cNvPr id="26" name="TextBox 25">
            <a:extLst>
              <a:ext uri="{FF2B5EF4-FFF2-40B4-BE49-F238E27FC236}">
                <a16:creationId xmlns:a16="http://schemas.microsoft.com/office/drawing/2014/main" id="{10A1D5F1-91CE-87E2-C56B-EF732B42DEFA}"/>
              </a:ext>
            </a:extLst>
          </p:cNvPr>
          <p:cNvSpPr txBox="1"/>
          <p:nvPr/>
        </p:nvSpPr>
        <p:spPr>
          <a:xfrm>
            <a:off x="4892078" y="2592219"/>
            <a:ext cx="6730004" cy="3662541"/>
          </a:xfrm>
          <a:custGeom>
            <a:avLst/>
            <a:gdLst>
              <a:gd name="connsiteX0" fmla="*/ 0 w 6730004"/>
              <a:gd name="connsiteY0" fmla="*/ 0 h 3662541"/>
              <a:gd name="connsiteX1" fmla="*/ 493534 w 6730004"/>
              <a:gd name="connsiteY1" fmla="*/ 0 h 3662541"/>
              <a:gd name="connsiteX2" fmla="*/ 1188967 w 6730004"/>
              <a:gd name="connsiteY2" fmla="*/ 0 h 3662541"/>
              <a:gd name="connsiteX3" fmla="*/ 1817101 w 6730004"/>
              <a:gd name="connsiteY3" fmla="*/ 0 h 3662541"/>
              <a:gd name="connsiteX4" fmla="*/ 2377935 w 6730004"/>
              <a:gd name="connsiteY4" fmla="*/ 0 h 3662541"/>
              <a:gd name="connsiteX5" fmla="*/ 2804168 w 6730004"/>
              <a:gd name="connsiteY5" fmla="*/ 0 h 3662541"/>
              <a:gd name="connsiteX6" fmla="*/ 3499602 w 6730004"/>
              <a:gd name="connsiteY6" fmla="*/ 0 h 3662541"/>
              <a:gd name="connsiteX7" fmla="*/ 3925836 w 6730004"/>
              <a:gd name="connsiteY7" fmla="*/ 0 h 3662541"/>
              <a:gd name="connsiteX8" fmla="*/ 4352069 w 6730004"/>
              <a:gd name="connsiteY8" fmla="*/ 0 h 3662541"/>
              <a:gd name="connsiteX9" fmla="*/ 4845603 w 6730004"/>
              <a:gd name="connsiteY9" fmla="*/ 0 h 3662541"/>
              <a:gd name="connsiteX10" fmla="*/ 5406437 w 6730004"/>
              <a:gd name="connsiteY10" fmla="*/ 0 h 3662541"/>
              <a:gd name="connsiteX11" fmla="*/ 5899970 w 6730004"/>
              <a:gd name="connsiteY11" fmla="*/ 0 h 3662541"/>
              <a:gd name="connsiteX12" fmla="*/ 6730004 w 6730004"/>
              <a:gd name="connsiteY12" fmla="*/ 0 h 3662541"/>
              <a:gd name="connsiteX13" fmla="*/ 6730004 w 6730004"/>
              <a:gd name="connsiteY13" fmla="*/ 559846 h 3662541"/>
              <a:gd name="connsiteX14" fmla="*/ 6730004 w 6730004"/>
              <a:gd name="connsiteY14" fmla="*/ 1083066 h 3662541"/>
              <a:gd name="connsiteX15" fmla="*/ 6730004 w 6730004"/>
              <a:gd name="connsiteY15" fmla="*/ 1496410 h 3662541"/>
              <a:gd name="connsiteX16" fmla="*/ 6730004 w 6730004"/>
              <a:gd name="connsiteY16" fmla="*/ 1983004 h 3662541"/>
              <a:gd name="connsiteX17" fmla="*/ 6730004 w 6730004"/>
              <a:gd name="connsiteY17" fmla="*/ 2432974 h 3662541"/>
              <a:gd name="connsiteX18" fmla="*/ 6730004 w 6730004"/>
              <a:gd name="connsiteY18" fmla="*/ 2956194 h 3662541"/>
              <a:gd name="connsiteX19" fmla="*/ 6730004 w 6730004"/>
              <a:gd name="connsiteY19" fmla="*/ 3662541 h 3662541"/>
              <a:gd name="connsiteX20" fmla="*/ 6034570 w 6730004"/>
              <a:gd name="connsiteY20" fmla="*/ 3662541 h 3662541"/>
              <a:gd name="connsiteX21" fmla="*/ 5675637 w 6730004"/>
              <a:gd name="connsiteY21" fmla="*/ 3662541 h 3662541"/>
              <a:gd name="connsiteX22" fmla="*/ 5047503 w 6730004"/>
              <a:gd name="connsiteY22" fmla="*/ 3662541 h 3662541"/>
              <a:gd name="connsiteX23" fmla="*/ 4688569 w 6730004"/>
              <a:gd name="connsiteY23" fmla="*/ 3662541 h 3662541"/>
              <a:gd name="connsiteX24" fmla="*/ 4329636 w 6730004"/>
              <a:gd name="connsiteY24" fmla="*/ 3662541 h 3662541"/>
              <a:gd name="connsiteX25" fmla="*/ 3634202 w 6730004"/>
              <a:gd name="connsiteY25" fmla="*/ 3662541 h 3662541"/>
              <a:gd name="connsiteX26" fmla="*/ 3275269 w 6730004"/>
              <a:gd name="connsiteY26" fmla="*/ 3662541 h 3662541"/>
              <a:gd name="connsiteX27" fmla="*/ 2781735 w 6730004"/>
              <a:gd name="connsiteY27" fmla="*/ 3662541 h 3662541"/>
              <a:gd name="connsiteX28" fmla="*/ 2355501 w 6730004"/>
              <a:gd name="connsiteY28" fmla="*/ 3662541 h 3662541"/>
              <a:gd name="connsiteX29" fmla="*/ 1996568 w 6730004"/>
              <a:gd name="connsiteY29" fmla="*/ 3662541 h 3662541"/>
              <a:gd name="connsiteX30" fmla="*/ 1637634 w 6730004"/>
              <a:gd name="connsiteY30" fmla="*/ 3662541 h 3662541"/>
              <a:gd name="connsiteX31" fmla="*/ 942201 w 6730004"/>
              <a:gd name="connsiteY31" fmla="*/ 3662541 h 3662541"/>
              <a:gd name="connsiteX32" fmla="*/ 515967 w 6730004"/>
              <a:gd name="connsiteY32" fmla="*/ 3662541 h 3662541"/>
              <a:gd name="connsiteX33" fmla="*/ 0 w 6730004"/>
              <a:gd name="connsiteY33" fmla="*/ 3662541 h 3662541"/>
              <a:gd name="connsiteX34" fmla="*/ 0 w 6730004"/>
              <a:gd name="connsiteY34" fmla="*/ 3139321 h 3662541"/>
              <a:gd name="connsiteX35" fmla="*/ 0 w 6730004"/>
              <a:gd name="connsiteY35" fmla="*/ 2652726 h 3662541"/>
              <a:gd name="connsiteX36" fmla="*/ 0 w 6730004"/>
              <a:gd name="connsiteY36" fmla="*/ 2056255 h 3662541"/>
              <a:gd name="connsiteX37" fmla="*/ 0 w 6730004"/>
              <a:gd name="connsiteY37" fmla="*/ 1459784 h 3662541"/>
              <a:gd name="connsiteX38" fmla="*/ 0 w 6730004"/>
              <a:gd name="connsiteY38" fmla="*/ 1046440 h 3662541"/>
              <a:gd name="connsiteX39" fmla="*/ 0 w 6730004"/>
              <a:gd name="connsiteY39" fmla="*/ 633096 h 3662541"/>
              <a:gd name="connsiteX40" fmla="*/ 0 w 6730004"/>
              <a:gd name="connsiteY40" fmla="*/ 0 h 36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30004" h="3662541" fill="none" extrusionOk="0">
                <a:moveTo>
                  <a:pt x="0" y="0"/>
                </a:moveTo>
                <a:cubicBezTo>
                  <a:pt x="205804" y="-47224"/>
                  <a:pt x="290285" y="25389"/>
                  <a:pt x="493534" y="0"/>
                </a:cubicBezTo>
                <a:cubicBezTo>
                  <a:pt x="696783" y="-25389"/>
                  <a:pt x="871783" y="39241"/>
                  <a:pt x="1188967" y="0"/>
                </a:cubicBezTo>
                <a:cubicBezTo>
                  <a:pt x="1506151" y="-39241"/>
                  <a:pt x="1602290" y="74405"/>
                  <a:pt x="1817101" y="0"/>
                </a:cubicBezTo>
                <a:cubicBezTo>
                  <a:pt x="2031912" y="-74405"/>
                  <a:pt x="2146175" y="58712"/>
                  <a:pt x="2377935" y="0"/>
                </a:cubicBezTo>
                <a:cubicBezTo>
                  <a:pt x="2609695" y="-58712"/>
                  <a:pt x="2618730" y="46487"/>
                  <a:pt x="2804168" y="0"/>
                </a:cubicBezTo>
                <a:cubicBezTo>
                  <a:pt x="2989606" y="-46487"/>
                  <a:pt x="3167881" y="67624"/>
                  <a:pt x="3499602" y="0"/>
                </a:cubicBezTo>
                <a:cubicBezTo>
                  <a:pt x="3831323" y="-67624"/>
                  <a:pt x="3753761" y="27100"/>
                  <a:pt x="3925836" y="0"/>
                </a:cubicBezTo>
                <a:cubicBezTo>
                  <a:pt x="4097911" y="-27100"/>
                  <a:pt x="4162029" y="7511"/>
                  <a:pt x="4352069" y="0"/>
                </a:cubicBezTo>
                <a:cubicBezTo>
                  <a:pt x="4542109" y="-7511"/>
                  <a:pt x="4715985" y="34556"/>
                  <a:pt x="4845603" y="0"/>
                </a:cubicBezTo>
                <a:cubicBezTo>
                  <a:pt x="4975221" y="-34556"/>
                  <a:pt x="5241795" y="67140"/>
                  <a:pt x="5406437" y="0"/>
                </a:cubicBezTo>
                <a:cubicBezTo>
                  <a:pt x="5571079" y="-67140"/>
                  <a:pt x="5680761" y="28999"/>
                  <a:pt x="5899970" y="0"/>
                </a:cubicBezTo>
                <a:cubicBezTo>
                  <a:pt x="6119179" y="-28999"/>
                  <a:pt x="6417841" y="89300"/>
                  <a:pt x="6730004" y="0"/>
                </a:cubicBezTo>
                <a:cubicBezTo>
                  <a:pt x="6749711" y="126644"/>
                  <a:pt x="6683418" y="306865"/>
                  <a:pt x="6730004" y="559846"/>
                </a:cubicBezTo>
                <a:cubicBezTo>
                  <a:pt x="6776590" y="812827"/>
                  <a:pt x="6672483" y="885969"/>
                  <a:pt x="6730004" y="1083066"/>
                </a:cubicBezTo>
                <a:cubicBezTo>
                  <a:pt x="6787525" y="1280163"/>
                  <a:pt x="6692296" y="1311503"/>
                  <a:pt x="6730004" y="1496410"/>
                </a:cubicBezTo>
                <a:cubicBezTo>
                  <a:pt x="6767712" y="1681317"/>
                  <a:pt x="6675872" y="1814073"/>
                  <a:pt x="6730004" y="1983004"/>
                </a:cubicBezTo>
                <a:cubicBezTo>
                  <a:pt x="6784136" y="2151935"/>
                  <a:pt x="6720659" y="2319418"/>
                  <a:pt x="6730004" y="2432974"/>
                </a:cubicBezTo>
                <a:cubicBezTo>
                  <a:pt x="6739349" y="2546530"/>
                  <a:pt x="6729506" y="2737869"/>
                  <a:pt x="6730004" y="2956194"/>
                </a:cubicBezTo>
                <a:cubicBezTo>
                  <a:pt x="6730502" y="3174519"/>
                  <a:pt x="6677564" y="3520251"/>
                  <a:pt x="6730004" y="3662541"/>
                </a:cubicBezTo>
                <a:cubicBezTo>
                  <a:pt x="6545625" y="3727534"/>
                  <a:pt x="6207826" y="3631163"/>
                  <a:pt x="6034570" y="3662541"/>
                </a:cubicBezTo>
                <a:cubicBezTo>
                  <a:pt x="5861314" y="3693919"/>
                  <a:pt x="5809021" y="3643887"/>
                  <a:pt x="5675637" y="3662541"/>
                </a:cubicBezTo>
                <a:cubicBezTo>
                  <a:pt x="5542253" y="3681195"/>
                  <a:pt x="5333495" y="3602600"/>
                  <a:pt x="5047503" y="3662541"/>
                </a:cubicBezTo>
                <a:cubicBezTo>
                  <a:pt x="4761511" y="3722482"/>
                  <a:pt x="4795600" y="3639661"/>
                  <a:pt x="4688569" y="3662541"/>
                </a:cubicBezTo>
                <a:cubicBezTo>
                  <a:pt x="4581538" y="3685421"/>
                  <a:pt x="4428747" y="3647584"/>
                  <a:pt x="4329636" y="3662541"/>
                </a:cubicBezTo>
                <a:cubicBezTo>
                  <a:pt x="4230525" y="3677498"/>
                  <a:pt x="3890561" y="3602581"/>
                  <a:pt x="3634202" y="3662541"/>
                </a:cubicBezTo>
                <a:cubicBezTo>
                  <a:pt x="3377843" y="3722501"/>
                  <a:pt x="3370579" y="3642368"/>
                  <a:pt x="3275269" y="3662541"/>
                </a:cubicBezTo>
                <a:cubicBezTo>
                  <a:pt x="3179959" y="3682714"/>
                  <a:pt x="3005429" y="3651747"/>
                  <a:pt x="2781735" y="3662541"/>
                </a:cubicBezTo>
                <a:cubicBezTo>
                  <a:pt x="2558041" y="3673335"/>
                  <a:pt x="2530596" y="3639456"/>
                  <a:pt x="2355501" y="3662541"/>
                </a:cubicBezTo>
                <a:cubicBezTo>
                  <a:pt x="2180406" y="3685626"/>
                  <a:pt x="2115315" y="3649026"/>
                  <a:pt x="1996568" y="3662541"/>
                </a:cubicBezTo>
                <a:cubicBezTo>
                  <a:pt x="1877821" y="3676056"/>
                  <a:pt x="1737715" y="3650289"/>
                  <a:pt x="1637634" y="3662541"/>
                </a:cubicBezTo>
                <a:cubicBezTo>
                  <a:pt x="1537553" y="3674793"/>
                  <a:pt x="1149250" y="3598086"/>
                  <a:pt x="942201" y="3662541"/>
                </a:cubicBezTo>
                <a:cubicBezTo>
                  <a:pt x="735152" y="3726996"/>
                  <a:pt x="721878" y="3624550"/>
                  <a:pt x="515967" y="3662541"/>
                </a:cubicBezTo>
                <a:cubicBezTo>
                  <a:pt x="310056" y="3700532"/>
                  <a:pt x="112382" y="3621218"/>
                  <a:pt x="0" y="3662541"/>
                </a:cubicBezTo>
                <a:cubicBezTo>
                  <a:pt x="-47569" y="3474167"/>
                  <a:pt x="55971" y="3322128"/>
                  <a:pt x="0" y="3139321"/>
                </a:cubicBezTo>
                <a:cubicBezTo>
                  <a:pt x="-55971" y="2956514"/>
                  <a:pt x="53246" y="2787979"/>
                  <a:pt x="0" y="2652726"/>
                </a:cubicBezTo>
                <a:cubicBezTo>
                  <a:pt x="-53246" y="2517474"/>
                  <a:pt x="59741" y="2254450"/>
                  <a:pt x="0" y="2056255"/>
                </a:cubicBezTo>
                <a:cubicBezTo>
                  <a:pt x="-59741" y="1858060"/>
                  <a:pt x="56083" y="1630205"/>
                  <a:pt x="0" y="1459784"/>
                </a:cubicBezTo>
                <a:cubicBezTo>
                  <a:pt x="-56083" y="1289363"/>
                  <a:pt x="29269" y="1176406"/>
                  <a:pt x="0" y="1046440"/>
                </a:cubicBezTo>
                <a:cubicBezTo>
                  <a:pt x="-29269" y="916474"/>
                  <a:pt x="49502" y="756406"/>
                  <a:pt x="0" y="633096"/>
                </a:cubicBezTo>
                <a:cubicBezTo>
                  <a:pt x="-49502" y="509786"/>
                  <a:pt x="32507" y="248114"/>
                  <a:pt x="0" y="0"/>
                </a:cubicBezTo>
                <a:close/>
              </a:path>
              <a:path w="6730004" h="3662541" stroke="0" extrusionOk="0">
                <a:moveTo>
                  <a:pt x="0" y="0"/>
                </a:moveTo>
                <a:cubicBezTo>
                  <a:pt x="176090" y="-8079"/>
                  <a:pt x="264776" y="52320"/>
                  <a:pt x="493534" y="0"/>
                </a:cubicBezTo>
                <a:cubicBezTo>
                  <a:pt x="722292" y="-52320"/>
                  <a:pt x="714011" y="2041"/>
                  <a:pt x="852467" y="0"/>
                </a:cubicBezTo>
                <a:cubicBezTo>
                  <a:pt x="990923" y="-2041"/>
                  <a:pt x="1099831" y="56903"/>
                  <a:pt x="1346001" y="0"/>
                </a:cubicBezTo>
                <a:cubicBezTo>
                  <a:pt x="1592171" y="-56903"/>
                  <a:pt x="1589419" y="17322"/>
                  <a:pt x="1704934" y="0"/>
                </a:cubicBezTo>
                <a:cubicBezTo>
                  <a:pt x="1820449" y="-17322"/>
                  <a:pt x="2120895" y="5044"/>
                  <a:pt x="2400368" y="0"/>
                </a:cubicBezTo>
                <a:cubicBezTo>
                  <a:pt x="2679841" y="-5044"/>
                  <a:pt x="2619027" y="27953"/>
                  <a:pt x="2826602" y="0"/>
                </a:cubicBezTo>
                <a:cubicBezTo>
                  <a:pt x="3034177" y="-27953"/>
                  <a:pt x="3086474" y="4171"/>
                  <a:pt x="3185535" y="0"/>
                </a:cubicBezTo>
                <a:cubicBezTo>
                  <a:pt x="3284596" y="-4171"/>
                  <a:pt x="3557622" y="37720"/>
                  <a:pt x="3880969" y="0"/>
                </a:cubicBezTo>
                <a:cubicBezTo>
                  <a:pt x="4204316" y="-37720"/>
                  <a:pt x="4426323" y="83292"/>
                  <a:pt x="4576403" y="0"/>
                </a:cubicBezTo>
                <a:cubicBezTo>
                  <a:pt x="4726483" y="-83292"/>
                  <a:pt x="4921350" y="26182"/>
                  <a:pt x="5137236" y="0"/>
                </a:cubicBezTo>
                <a:cubicBezTo>
                  <a:pt x="5353122" y="-26182"/>
                  <a:pt x="5644411" y="6940"/>
                  <a:pt x="5832670" y="0"/>
                </a:cubicBezTo>
                <a:cubicBezTo>
                  <a:pt x="6020929" y="-6940"/>
                  <a:pt x="6024521" y="28453"/>
                  <a:pt x="6191604" y="0"/>
                </a:cubicBezTo>
                <a:cubicBezTo>
                  <a:pt x="6358687" y="-28453"/>
                  <a:pt x="6526379" y="34358"/>
                  <a:pt x="6730004" y="0"/>
                </a:cubicBezTo>
                <a:cubicBezTo>
                  <a:pt x="6768344" y="124513"/>
                  <a:pt x="6724463" y="364848"/>
                  <a:pt x="6730004" y="486595"/>
                </a:cubicBezTo>
                <a:cubicBezTo>
                  <a:pt x="6735545" y="608343"/>
                  <a:pt x="6694933" y="752327"/>
                  <a:pt x="6730004" y="973189"/>
                </a:cubicBezTo>
                <a:cubicBezTo>
                  <a:pt x="6765075" y="1194051"/>
                  <a:pt x="6715932" y="1291223"/>
                  <a:pt x="6730004" y="1459784"/>
                </a:cubicBezTo>
                <a:cubicBezTo>
                  <a:pt x="6744076" y="1628345"/>
                  <a:pt x="6692631" y="1783841"/>
                  <a:pt x="6730004" y="1909754"/>
                </a:cubicBezTo>
                <a:cubicBezTo>
                  <a:pt x="6767377" y="2035667"/>
                  <a:pt x="6699905" y="2184887"/>
                  <a:pt x="6730004" y="2432974"/>
                </a:cubicBezTo>
                <a:cubicBezTo>
                  <a:pt x="6760103" y="2681061"/>
                  <a:pt x="6727792" y="2767511"/>
                  <a:pt x="6730004" y="2882943"/>
                </a:cubicBezTo>
                <a:cubicBezTo>
                  <a:pt x="6732216" y="2998375"/>
                  <a:pt x="6650990" y="3374145"/>
                  <a:pt x="6730004" y="3662541"/>
                </a:cubicBezTo>
                <a:cubicBezTo>
                  <a:pt x="6542006" y="3678860"/>
                  <a:pt x="6276595" y="3622585"/>
                  <a:pt x="6034570" y="3662541"/>
                </a:cubicBezTo>
                <a:cubicBezTo>
                  <a:pt x="5792545" y="3702497"/>
                  <a:pt x="5763127" y="3654447"/>
                  <a:pt x="5608337" y="3662541"/>
                </a:cubicBezTo>
                <a:cubicBezTo>
                  <a:pt x="5453547" y="3670635"/>
                  <a:pt x="5271609" y="3633026"/>
                  <a:pt x="5047503" y="3662541"/>
                </a:cubicBezTo>
                <a:cubicBezTo>
                  <a:pt x="4823397" y="3692056"/>
                  <a:pt x="4749579" y="3642742"/>
                  <a:pt x="4553969" y="3662541"/>
                </a:cubicBezTo>
                <a:cubicBezTo>
                  <a:pt x="4358359" y="3682340"/>
                  <a:pt x="4187345" y="3606278"/>
                  <a:pt x="4060436" y="3662541"/>
                </a:cubicBezTo>
                <a:cubicBezTo>
                  <a:pt x="3933527" y="3718804"/>
                  <a:pt x="3697653" y="3621431"/>
                  <a:pt x="3365002" y="3662541"/>
                </a:cubicBezTo>
                <a:cubicBezTo>
                  <a:pt x="3032351" y="3703651"/>
                  <a:pt x="3017332" y="3605716"/>
                  <a:pt x="2736868" y="3662541"/>
                </a:cubicBezTo>
                <a:cubicBezTo>
                  <a:pt x="2456404" y="3719366"/>
                  <a:pt x="2377247" y="3633629"/>
                  <a:pt x="2243335" y="3662541"/>
                </a:cubicBezTo>
                <a:cubicBezTo>
                  <a:pt x="2109423" y="3691453"/>
                  <a:pt x="1898800" y="3641874"/>
                  <a:pt x="1749801" y="3662541"/>
                </a:cubicBezTo>
                <a:cubicBezTo>
                  <a:pt x="1600802" y="3683208"/>
                  <a:pt x="1357166" y="3655873"/>
                  <a:pt x="1188967" y="3662541"/>
                </a:cubicBezTo>
                <a:cubicBezTo>
                  <a:pt x="1020768" y="3669209"/>
                  <a:pt x="929295" y="3662160"/>
                  <a:pt x="830034" y="3662541"/>
                </a:cubicBezTo>
                <a:cubicBezTo>
                  <a:pt x="730773" y="3662922"/>
                  <a:pt x="343588" y="3624445"/>
                  <a:pt x="0" y="3662541"/>
                </a:cubicBezTo>
                <a:cubicBezTo>
                  <a:pt x="-26685" y="3505852"/>
                  <a:pt x="47090" y="3339847"/>
                  <a:pt x="0" y="3249197"/>
                </a:cubicBezTo>
                <a:cubicBezTo>
                  <a:pt x="-47090" y="3158547"/>
                  <a:pt x="40773" y="2923215"/>
                  <a:pt x="0" y="2835853"/>
                </a:cubicBezTo>
                <a:cubicBezTo>
                  <a:pt x="-40773" y="2748491"/>
                  <a:pt x="58422" y="2547369"/>
                  <a:pt x="0" y="2312633"/>
                </a:cubicBezTo>
                <a:cubicBezTo>
                  <a:pt x="-58422" y="2077897"/>
                  <a:pt x="55803" y="1989081"/>
                  <a:pt x="0" y="1752787"/>
                </a:cubicBezTo>
                <a:cubicBezTo>
                  <a:pt x="-55803" y="1516493"/>
                  <a:pt x="15608" y="1365718"/>
                  <a:pt x="0" y="1266193"/>
                </a:cubicBezTo>
                <a:cubicBezTo>
                  <a:pt x="-15608" y="1166668"/>
                  <a:pt x="8725" y="906221"/>
                  <a:pt x="0" y="816223"/>
                </a:cubicBezTo>
                <a:cubicBezTo>
                  <a:pt x="-8725" y="726225"/>
                  <a:pt x="60568" y="211241"/>
                  <a:pt x="0" y="0"/>
                </a:cubicBezTo>
                <a:close/>
              </a:path>
            </a:pathLst>
          </a:custGeom>
          <a:solidFill>
            <a:schemeClr val="accent3">
              <a:lumMod val="20000"/>
              <a:lumOff val="80000"/>
            </a:schemeClr>
          </a:solidFill>
          <a:ln>
            <a:solidFill>
              <a:srgbClr val="002060"/>
            </a:solidFill>
            <a:prstDash val="dash"/>
            <a:extLst>
              <a:ext uri="{C807C97D-BFC1-408E-A445-0C87EB9F89A2}">
                <ask:lineSketchStyleProps xmlns:ask="http://schemas.microsoft.com/office/drawing/2018/sketchyshapes" sd="1937250538">
                  <a:prstGeom prst="rect">
                    <a:avLst/>
                  </a:prstGeom>
                  <ask:type>
                    <ask:lineSketchScribble/>
                  </ask:type>
                </ask:lineSketchStyleProps>
              </a:ext>
            </a:extLst>
          </a:ln>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a:noFill/>
                </a:ln>
                <a:solidFill>
                  <a:srgbClr val="512373"/>
                </a:solidFill>
                <a:effectLst/>
                <a:uLnTx/>
                <a:uFillTx/>
                <a:latin typeface="#9Slide05 Israquella" pitchFamily="2" charset="0"/>
                <a:ea typeface="+mn-ea"/>
                <a:cs typeface="Arial"/>
                <a:sym typeface="Arial"/>
              </a:rPr>
              <a:t>Phiếu học tập </a:t>
            </a:r>
            <a:endParaRPr kumimoji="0" lang="en-US" sz="7200" b="1" i="0" u="none" strike="noStrike" kern="0" cap="none" spc="0" normalizeH="0" baseline="0" noProof="0">
              <a:ln>
                <a:noFill/>
              </a:ln>
              <a:solidFill>
                <a:srgbClr val="FF1111"/>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9Slide05 GeosansLight" panose="020B0604020202020204" charset="0"/>
                <a:ea typeface="+mn-ea"/>
                <a:cs typeface="+mn-cs"/>
              </a:rPr>
              <a:t>Đọc mục I.2 SGK, thảo luận cặp đôi hoàn thành phiếu học tập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9Slide05 GeosansLight" panose="020B0604020202020204" charset="0"/>
                <a:ea typeface="+mn-ea"/>
                <a:cs typeface="+mn-cs"/>
              </a:rPr>
              <a:t>Phân tích ảnh hưởng một số đặc điểm nổi bật về dân cư, xã hội đến phát triển kinh tế – xã hội</a:t>
            </a:r>
            <a:r>
              <a:rPr kumimoji="0" lang="en-US" sz="3200" b="1" i="0" u="none" strike="noStrike" kern="0" cap="none" spc="0" normalizeH="0" baseline="0" noProof="0">
                <a:ln>
                  <a:noFill/>
                </a:ln>
                <a:solidFill>
                  <a:srgbClr val="FF0000"/>
                </a:solidFill>
                <a:effectLst/>
                <a:uLnTx/>
                <a:uFillTx/>
                <a:latin typeface="#9Slide05 GeosansLight" panose="020B0604020202020204" charset="0"/>
                <a:ea typeface="+mn-ea"/>
                <a:cs typeface="+mn-cs"/>
              </a:rPr>
              <a:t> </a:t>
            </a:r>
            <a:r>
              <a:rPr kumimoji="0" lang="vi-VN" sz="3200" b="1" i="0" u="none" strike="noStrike" kern="0" cap="none" spc="0" normalizeH="0" baseline="0" noProof="0">
                <a:ln>
                  <a:noFill/>
                </a:ln>
                <a:solidFill>
                  <a:srgbClr val="FF0000"/>
                </a:solidFill>
                <a:effectLst/>
                <a:uLnTx/>
                <a:uFillTx/>
                <a:latin typeface="#9Slide05 GeosansLight" panose="020B0604020202020204" charset="0"/>
                <a:ea typeface="+mn-ea"/>
                <a:cs typeface="+mn-cs"/>
              </a:rPr>
              <a:t>của khu vực Tây Nam Á</a:t>
            </a:r>
          </a:p>
        </p:txBody>
      </p:sp>
      <p:pic>
        <p:nvPicPr>
          <p:cNvPr id="12" name="Hình ảnh 11">
            <a:extLst>
              <a:ext uri="{FF2B5EF4-FFF2-40B4-BE49-F238E27FC236}">
                <a16:creationId xmlns:a16="http://schemas.microsoft.com/office/drawing/2014/main" id="{A9251708-D3DC-4F8D-B5C4-7DFC67DA88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625" y1="53281" x2="45625" y2="53281"/>
                        <a14:foregroundMark x1="69375" y1="64688" x2="69375" y2="64688"/>
                        <a14:foregroundMark x1="69375" y1="52812" x2="69375" y2="52812"/>
                        <a14:foregroundMark x1="61719" y1="74688" x2="61719" y2="74688"/>
                        <a14:foregroundMark x1="57500" y1="68750" x2="57500" y2="68750"/>
                      </a14:backgroundRemoval>
                    </a14:imgEffect>
                  </a14:imgLayer>
                </a14:imgProps>
              </a:ext>
            </a:extLst>
          </a:blip>
          <a:stretch>
            <a:fillRect/>
          </a:stretch>
        </p:blipFill>
        <p:spPr>
          <a:xfrm>
            <a:off x="5657094" y="906777"/>
            <a:ext cx="1932218" cy="1932218"/>
          </a:xfrm>
          <a:prstGeom prst="rect">
            <a:avLst/>
          </a:prstGeom>
        </p:spPr>
      </p:pic>
      <p:grpSp>
        <p:nvGrpSpPr>
          <p:cNvPr id="30" name="Group 29">
            <a:extLst>
              <a:ext uri="{FF2B5EF4-FFF2-40B4-BE49-F238E27FC236}">
                <a16:creationId xmlns:a16="http://schemas.microsoft.com/office/drawing/2014/main" id="{5FC2BDC0-6707-AC59-7B77-758E56DF2ED5}"/>
              </a:ext>
            </a:extLst>
          </p:cNvPr>
          <p:cNvGrpSpPr/>
          <p:nvPr/>
        </p:nvGrpSpPr>
        <p:grpSpPr>
          <a:xfrm>
            <a:off x="347072" y="1941932"/>
            <a:ext cx="3974887" cy="4270858"/>
            <a:chOff x="361214" y="2336983"/>
            <a:chExt cx="3568229" cy="3965395"/>
          </a:xfrm>
          <a:solidFill>
            <a:schemeClr val="bg1">
              <a:lumMod val="95000"/>
            </a:schemeClr>
          </a:solidFill>
        </p:grpSpPr>
        <p:grpSp>
          <p:nvGrpSpPr>
            <p:cNvPr id="31" name="Group 30">
              <a:extLst>
                <a:ext uri="{FF2B5EF4-FFF2-40B4-BE49-F238E27FC236}">
                  <a16:creationId xmlns:a16="http://schemas.microsoft.com/office/drawing/2014/main" id="{09AF452B-6848-E5E2-A0D5-F857C8EDD67D}"/>
                </a:ext>
              </a:extLst>
            </p:cNvPr>
            <p:cNvGrpSpPr/>
            <p:nvPr/>
          </p:nvGrpSpPr>
          <p:grpSpPr>
            <a:xfrm>
              <a:off x="361214" y="2336983"/>
              <a:ext cx="3568229" cy="3965395"/>
              <a:chOff x="181537" y="2722897"/>
              <a:chExt cx="3568229" cy="3965395"/>
            </a:xfrm>
            <a:grpFill/>
          </p:grpSpPr>
          <p:sp>
            <p:nvSpPr>
              <p:cNvPr id="33" name="Rectangle 32">
                <a:extLst>
                  <a:ext uri="{FF2B5EF4-FFF2-40B4-BE49-F238E27FC236}">
                    <a16:creationId xmlns:a16="http://schemas.microsoft.com/office/drawing/2014/main" id="{13C8A233-AD7D-CCB3-1C7A-1FF6FD99D9BD}"/>
                  </a:ext>
                </a:extLst>
              </p:cNvPr>
              <p:cNvSpPr/>
              <p:nvPr/>
            </p:nvSpPr>
            <p:spPr>
              <a:xfrm>
                <a:off x="181537" y="2722897"/>
                <a:ext cx="3568229" cy="39653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7030A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811A877-A1DB-E486-AA75-E167F2B4A52B}"/>
                  </a:ext>
                </a:extLst>
              </p:cNvPr>
              <p:cNvSpPr txBox="1"/>
              <p:nvPr/>
            </p:nvSpPr>
            <p:spPr>
              <a:xfrm>
                <a:off x="225197" y="2755425"/>
                <a:ext cx="2126512" cy="1218977"/>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2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bạn ngồi cạnh nhau sẽ cùng thảo luận</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pic>
            <p:nvPicPr>
              <p:cNvPr id="35" name="Picture 34">
                <a:extLst>
                  <a:ext uri="{FF2B5EF4-FFF2-40B4-BE49-F238E27FC236}">
                    <a16:creationId xmlns:a16="http://schemas.microsoft.com/office/drawing/2014/main" id="{EB5089D8-1120-11CD-7FC6-333836381538}"/>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483926" y="3865242"/>
                <a:ext cx="1312813" cy="1416573"/>
              </a:xfrm>
              <a:prstGeom prst="rect">
                <a:avLst/>
              </a:prstGeom>
              <a:grpFill/>
            </p:spPr>
          </p:pic>
          <p:sp>
            <p:nvSpPr>
              <p:cNvPr id="36" name="TextBox 35">
                <a:extLst>
                  <a:ext uri="{FF2B5EF4-FFF2-40B4-BE49-F238E27FC236}">
                    <a16:creationId xmlns:a16="http://schemas.microsoft.com/office/drawing/2014/main" id="{54D1D23E-3DF1-A3BC-F313-A9B935336B5F}"/>
                  </a:ext>
                </a:extLst>
              </p:cNvPr>
              <p:cNvSpPr txBox="1"/>
              <p:nvPr/>
            </p:nvSpPr>
            <p:spPr>
              <a:xfrm>
                <a:off x="2167727" y="4379706"/>
                <a:ext cx="1474804" cy="52687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3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phút</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sp>
            <p:nvSpPr>
              <p:cNvPr id="37" name="TextBox 36">
                <a:extLst>
                  <a:ext uri="{FF2B5EF4-FFF2-40B4-BE49-F238E27FC236}">
                    <a16:creationId xmlns:a16="http://schemas.microsoft.com/office/drawing/2014/main" id="{6171410F-0D41-862E-E68C-91BE1560232E}"/>
                  </a:ext>
                </a:extLst>
              </p:cNvPr>
              <p:cNvSpPr txBox="1"/>
              <p:nvPr/>
            </p:nvSpPr>
            <p:spPr>
              <a:xfrm>
                <a:off x="1206920" y="5484004"/>
                <a:ext cx="2485498" cy="79307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Hoàn thành phiếu học tập </a:t>
                </a:r>
                <a:endParaRPr kumimoji="0" lang="en-US" sz="18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grpSp>
        <p:pic>
          <p:nvPicPr>
            <p:cNvPr id="32" name="Picture 31">
              <a:extLst>
                <a:ext uri="{FF2B5EF4-FFF2-40B4-BE49-F238E27FC236}">
                  <a16:creationId xmlns:a16="http://schemas.microsoft.com/office/drawing/2014/main" id="{565BFDAB-7519-CA7C-0967-C566DF1185E5}"/>
                </a:ext>
              </a:extLst>
            </p:cNvPr>
            <p:cNvPicPr>
              <a:picLocks noChangeAspect="1"/>
            </p:cNvPicPr>
            <p:nvPr/>
          </p:nvPicPr>
          <p:blipFill>
            <a:blip r:embed="rId5"/>
            <a:stretch>
              <a:fillRect/>
            </a:stretch>
          </p:blipFill>
          <p:spPr>
            <a:xfrm>
              <a:off x="390017" y="4997442"/>
              <a:ext cx="991092" cy="991092"/>
            </a:xfrm>
            <a:prstGeom prst="rect">
              <a:avLst/>
            </a:prstGeom>
            <a:grpFill/>
          </p:spPr>
        </p:pic>
      </p:grpSp>
      <p:grpSp>
        <p:nvGrpSpPr>
          <p:cNvPr id="38" name="Group 37">
            <a:extLst>
              <a:ext uri="{FF2B5EF4-FFF2-40B4-BE49-F238E27FC236}">
                <a16:creationId xmlns:a16="http://schemas.microsoft.com/office/drawing/2014/main" id="{3B3D220C-DC57-E364-F74A-2BD7D05E7B43}"/>
              </a:ext>
            </a:extLst>
          </p:cNvPr>
          <p:cNvGrpSpPr/>
          <p:nvPr/>
        </p:nvGrpSpPr>
        <p:grpSpPr>
          <a:xfrm>
            <a:off x="421574" y="790330"/>
            <a:ext cx="3297247" cy="1207481"/>
            <a:chOff x="7033847" y="1776002"/>
            <a:chExt cx="3297247" cy="1207481"/>
          </a:xfrm>
        </p:grpSpPr>
        <p:sp>
          <p:nvSpPr>
            <p:cNvPr id="39" name="Flowchart: Terminator 38">
              <a:extLst>
                <a:ext uri="{FF2B5EF4-FFF2-40B4-BE49-F238E27FC236}">
                  <a16:creationId xmlns:a16="http://schemas.microsoft.com/office/drawing/2014/main" id="{FB89C492-5109-B819-91DA-A714F29D6C94}"/>
                </a:ext>
              </a:extLst>
            </p:cNvPr>
            <p:cNvSpPr/>
            <p:nvPr/>
          </p:nvSpPr>
          <p:spPr>
            <a:xfrm>
              <a:off x="7490345" y="2055805"/>
              <a:ext cx="2840749"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rPr>
                <a:t> CẶP ĐÔI </a:t>
              </a:r>
              <a:endParaRPr kumimoji="0" lang="en-US" sz="28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endParaRPr>
            </a:p>
          </p:txBody>
        </p:sp>
        <p:pic>
          <p:nvPicPr>
            <p:cNvPr id="40" name="Picture 39">
              <a:extLst>
                <a:ext uri="{FF2B5EF4-FFF2-40B4-BE49-F238E27FC236}">
                  <a16:creationId xmlns:a16="http://schemas.microsoft.com/office/drawing/2014/main" id="{FDFE5912-90F9-3F14-634F-70E045FA95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pic>
        <p:nvPicPr>
          <p:cNvPr id="10" name="Picture 9">
            <a:extLst>
              <a:ext uri="{FF2B5EF4-FFF2-40B4-BE49-F238E27FC236}">
                <a16:creationId xmlns:a16="http://schemas.microsoft.com/office/drawing/2014/main" id="{71173569-4655-5DE4-F0F5-DA5152F6EFE5}"/>
              </a:ext>
            </a:extLst>
          </p:cNvPr>
          <p:cNvPicPr>
            <a:picLocks noChangeAspect="1"/>
          </p:cNvPicPr>
          <p:nvPr/>
        </p:nvPicPr>
        <p:blipFill>
          <a:blip r:embed="rId8"/>
          <a:stretch>
            <a:fillRect/>
          </a:stretch>
        </p:blipFill>
        <p:spPr>
          <a:xfrm>
            <a:off x="2623396" y="1342813"/>
            <a:ext cx="2176461" cy="1914310"/>
          </a:xfrm>
          <a:prstGeom prst="rect">
            <a:avLst/>
          </a:prstGeom>
        </p:spPr>
      </p:pic>
      <p:sp>
        <p:nvSpPr>
          <p:cNvPr id="8" name="Hộp Văn bản 18">
            <a:extLst>
              <a:ext uri="{FF2B5EF4-FFF2-40B4-BE49-F238E27FC236}">
                <a16:creationId xmlns:a16="http://schemas.microsoft.com/office/drawing/2014/main" id="{F386133E-53B4-422D-AE77-288FA5DB40A2}"/>
              </a:ext>
            </a:extLst>
          </p:cNvPr>
          <p:cNvSpPr txBox="1"/>
          <p:nvPr/>
        </p:nvSpPr>
        <p:spPr>
          <a:xfrm>
            <a:off x="1847833" y="-155361"/>
            <a:ext cx="723627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9Slide03 Iciel Blooming Elegan" pitchFamily="2" charset="0"/>
                <a:ea typeface="+mn-ea"/>
                <a:cs typeface="+mn-cs"/>
              </a:rPr>
              <a:t>TÌM HIỂU  </a:t>
            </a:r>
            <a:r>
              <a:rPr lang="en-US" sz="4800" b="1">
                <a:solidFill>
                  <a:srgbClr val="FF0000"/>
                </a:solidFill>
                <a:latin typeface="#9Slide03 Iciel Blooming Elegan" pitchFamily="2" charset="0"/>
              </a:rPr>
              <a:t>ảnh hưởng DÂN CƯ TÂY NAM Á</a:t>
            </a:r>
            <a:endParaRPr kumimoji="0" lang="en-US" sz="4800" b="1" i="0" u="none" strike="noStrike" kern="1200" cap="none" spc="0" normalizeH="0" baseline="0" noProof="0">
              <a:ln>
                <a:noFill/>
              </a:ln>
              <a:solidFill>
                <a:srgbClr val="FF0000"/>
              </a:solidFill>
              <a:effectLst/>
              <a:uLnTx/>
              <a:uFillTx/>
              <a:latin typeface="#9Slide03 Iciel Blooming Elegan" pitchFamily="2" charset="0"/>
              <a:ea typeface="+mn-ea"/>
              <a:cs typeface="+mn-cs"/>
            </a:endParaRPr>
          </a:p>
        </p:txBody>
      </p:sp>
    </p:spTree>
    <p:extLst>
      <p:ext uri="{BB962C8B-B14F-4D97-AF65-F5344CB8AC3E}">
        <p14:creationId xmlns:p14="http://schemas.microsoft.com/office/powerpoint/2010/main" val="20967557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grpSp>
        <p:nvGrpSpPr>
          <p:cNvPr id="2" name="Nhóm 1">
            <a:extLst>
              <a:ext uri="{FF2B5EF4-FFF2-40B4-BE49-F238E27FC236}">
                <a16:creationId xmlns:a16="http://schemas.microsoft.com/office/drawing/2014/main" id="{43F9FB4B-167D-2428-5DC6-AC492E5D9D8D}"/>
              </a:ext>
            </a:extLst>
          </p:cNvPr>
          <p:cNvGrpSpPr/>
          <p:nvPr/>
        </p:nvGrpSpPr>
        <p:grpSpPr>
          <a:xfrm>
            <a:off x="-14068" y="0"/>
            <a:ext cx="12206068" cy="6858000"/>
            <a:chOff x="-14068" y="0"/>
            <a:chExt cx="12206068" cy="6858000"/>
          </a:xfrm>
        </p:grpSpPr>
        <p:grpSp>
          <p:nvGrpSpPr>
            <p:cNvPr id="3" name="Nhóm 2">
              <a:extLst>
                <a:ext uri="{FF2B5EF4-FFF2-40B4-BE49-F238E27FC236}">
                  <a16:creationId xmlns:a16="http://schemas.microsoft.com/office/drawing/2014/main" id="{F61831D8-2C69-5E3C-110C-A75EC68CC252}"/>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id="{C7E26755-3E9E-3AE4-ED47-917E789AF453}"/>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B47292C2-1B30-02AC-80C8-7507BBE9BC9E}"/>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0D01CFB2-36E1-CFB3-BC17-6ED031BB890C}"/>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 name="Đường nối Thẳng 3">
              <a:extLst>
                <a:ext uri="{FF2B5EF4-FFF2-40B4-BE49-F238E27FC236}">
                  <a16:creationId xmlns:a16="http://schemas.microsoft.com/office/drawing/2014/main" id="{98DEE7F2-606E-93F5-1A85-621120542D47}"/>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 name="Hộp Văn bản 18">
            <a:extLst>
              <a:ext uri="{FF2B5EF4-FFF2-40B4-BE49-F238E27FC236}">
                <a16:creationId xmlns:a16="http://schemas.microsoft.com/office/drawing/2014/main" id="{ADEDE4FC-CD09-CBF0-C195-5BD2BDE5C03B}"/>
              </a:ext>
            </a:extLst>
          </p:cNvPr>
          <p:cNvSpPr txBox="1"/>
          <p:nvPr/>
        </p:nvSpPr>
        <p:spPr>
          <a:xfrm>
            <a:off x="1635510" y="398437"/>
            <a:ext cx="93951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9Slide07 IcielStormtrooper" panose="020B0500000000000000" pitchFamily="34" charset="0"/>
              </a:rPr>
              <a:t>TÌM HIỂU  </a:t>
            </a:r>
            <a:r>
              <a:rPr lang="en-US" sz="3200" b="1">
                <a:solidFill>
                  <a:srgbClr val="FF0000"/>
                </a:solidFill>
                <a:latin typeface="#9Slide07 IcielStormtrooper" panose="020B0500000000000000" pitchFamily="34" charset="0"/>
              </a:rPr>
              <a:t>ảnh hưởng DÂN CƯ TÂY NAM Á</a:t>
            </a:r>
            <a:endParaRPr kumimoji="0" lang="en-US" sz="3200" b="1" i="0" u="none" strike="noStrike" kern="1200" cap="none" spc="0" normalizeH="0" baseline="0" noProof="0">
              <a:ln>
                <a:noFill/>
              </a:ln>
              <a:solidFill>
                <a:srgbClr val="FF0000"/>
              </a:solidFill>
              <a:effectLst/>
              <a:uLnTx/>
              <a:uFillTx/>
              <a:latin typeface="#9Slide07 IcielStormtrooper" panose="020B0500000000000000" pitchFamily="34" charset="0"/>
            </a:endParaRPr>
          </a:p>
        </p:txBody>
      </p:sp>
      <p:grpSp>
        <p:nvGrpSpPr>
          <p:cNvPr id="26" name="Google Shape;2367;p43">
            <a:extLst>
              <a:ext uri="{FF2B5EF4-FFF2-40B4-BE49-F238E27FC236}">
                <a16:creationId xmlns:a16="http://schemas.microsoft.com/office/drawing/2014/main" id="{A0A490A5-DC97-68CD-87B4-2CE1DD0105F8}"/>
              </a:ext>
            </a:extLst>
          </p:cNvPr>
          <p:cNvGrpSpPr/>
          <p:nvPr/>
        </p:nvGrpSpPr>
        <p:grpSpPr>
          <a:xfrm>
            <a:off x="1486050" y="1134797"/>
            <a:ext cx="2380847" cy="5324764"/>
            <a:chOff x="1168190" y="1531650"/>
            <a:chExt cx="1785635" cy="3993573"/>
          </a:xfrm>
        </p:grpSpPr>
        <p:sp>
          <p:nvSpPr>
            <p:cNvPr id="27" name="Google Shape;2368;p43">
              <a:extLst>
                <a:ext uri="{FF2B5EF4-FFF2-40B4-BE49-F238E27FC236}">
                  <a16:creationId xmlns:a16="http://schemas.microsoft.com/office/drawing/2014/main" id="{1AB81158-CDEA-2730-7552-33B5EE98C388}"/>
                </a:ext>
              </a:extLst>
            </p:cNvPr>
            <p:cNvSpPr>
              <a:spLocks noGrp="1" noRot="1" noMove="1" noResize="1" noEditPoints="1" noAdjustHandles="1" noChangeArrowheads="1" noChangeShapeType="1"/>
            </p:cNvSpPr>
            <p:nvPr/>
          </p:nvSpPr>
          <p:spPr>
            <a:xfrm>
              <a:off x="1336350" y="2625225"/>
              <a:ext cx="1617475" cy="265550"/>
            </a:xfrm>
            <a:custGeom>
              <a:avLst/>
              <a:gdLst/>
              <a:ahLst/>
              <a:cxnLst/>
              <a:rect l="l" t="t" r="r" b="b"/>
              <a:pathLst>
                <a:path w="64699" h="10622" extrusionOk="0">
                  <a:moveTo>
                    <a:pt x="3977" y="1"/>
                  </a:moveTo>
                  <a:cubicBezTo>
                    <a:pt x="1786" y="1"/>
                    <a:pt x="0" y="2382"/>
                    <a:pt x="0" y="5311"/>
                  </a:cubicBezTo>
                  <a:cubicBezTo>
                    <a:pt x="0" y="8228"/>
                    <a:pt x="1786" y="10621"/>
                    <a:pt x="3977" y="10621"/>
                  </a:cubicBezTo>
                  <a:lnTo>
                    <a:pt x="64699" y="10621"/>
                  </a:lnTo>
                  <a:lnTo>
                    <a:pt x="64699" y="1"/>
                  </a:lnTo>
                  <a:close/>
                </a:path>
              </a:pathLst>
            </a:custGeom>
            <a:solidFill>
              <a:srgbClr val="FCBD24"/>
            </a:solidFill>
            <a:ln>
              <a:noFill/>
            </a:ln>
          </p:spPr>
          <p:txBody>
            <a:bodyPr spcFirstLastPara="1" wrap="square" lIns="121900" tIns="121900" rIns="121900" bIns="121900" anchor="ctr" anchorCtr="0">
              <a:noAutofit/>
            </a:bodyPr>
            <a:lstStyle/>
            <a:p>
              <a:pPr algn="ctr" defTabSz="1219170">
                <a:buClr>
                  <a:srgbClr val="000000"/>
                </a:buClr>
              </a:pPr>
              <a:r>
                <a:rPr lang="en" sz="2000" kern="0">
                  <a:solidFill>
                    <a:srgbClr val="FFFFFF"/>
                  </a:solidFill>
                  <a:latin typeface="#9Slide07 IcielStormtrooper" panose="020B0500000000000000" pitchFamily="34" charset="0"/>
                  <a:ea typeface="Fira Sans Extra Condensed Medium"/>
                  <a:cs typeface="Fira Sans Extra Condensed Medium"/>
                  <a:sym typeface="Fira Sans Extra Condensed Medium"/>
                </a:rPr>
                <a:t>LAO ĐỘNG</a:t>
              </a:r>
              <a:endParaRPr sz="2000" kern="0">
                <a:solidFill>
                  <a:srgbClr val="FFFFFF"/>
                </a:solidFill>
                <a:latin typeface="#9Slide07 IcielStormtrooper" panose="020B0500000000000000" pitchFamily="34" charset="0"/>
                <a:ea typeface="Fira Sans Extra Condensed Medium"/>
                <a:cs typeface="Fira Sans Extra Condensed Medium"/>
                <a:sym typeface="Fira Sans Extra Condensed Medium"/>
              </a:endParaRPr>
            </a:p>
          </p:txBody>
        </p:sp>
        <p:sp>
          <p:nvSpPr>
            <p:cNvPr id="28" name="Google Shape;2369;p43">
              <a:extLst>
                <a:ext uri="{FF2B5EF4-FFF2-40B4-BE49-F238E27FC236}">
                  <a16:creationId xmlns:a16="http://schemas.microsoft.com/office/drawing/2014/main" id="{8B8BD444-7A46-9A72-66B4-34DE5F08EC4B}"/>
                </a:ext>
              </a:extLst>
            </p:cNvPr>
            <p:cNvSpPr/>
            <p:nvPr/>
          </p:nvSpPr>
          <p:spPr>
            <a:xfrm>
              <a:off x="1692050" y="1531650"/>
              <a:ext cx="954000" cy="954000"/>
            </a:xfrm>
            <a:custGeom>
              <a:avLst/>
              <a:gdLst/>
              <a:ahLst/>
              <a:cxnLst/>
              <a:rect l="l" t="t" r="r" b="b"/>
              <a:pathLst>
                <a:path w="38160" h="38160" extrusionOk="0">
                  <a:moveTo>
                    <a:pt x="19086" y="0"/>
                  </a:moveTo>
                  <a:cubicBezTo>
                    <a:pt x="13049" y="0"/>
                    <a:pt x="7489" y="2763"/>
                    <a:pt x="3846" y="7597"/>
                  </a:cubicBezTo>
                  <a:cubicBezTo>
                    <a:pt x="3715" y="7763"/>
                    <a:pt x="3751" y="8001"/>
                    <a:pt x="3917" y="8120"/>
                  </a:cubicBezTo>
                  <a:cubicBezTo>
                    <a:pt x="3986" y="8174"/>
                    <a:pt x="4068" y="8200"/>
                    <a:pt x="4150" y="8200"/>
                  </a:cubicBezTo>
                  <a:cubicBezTo>
                    <a:pt x="4267" y="8200"/>
                    <a:pt x="4383" y="8147"/>
                    <a:pt x="4453" y="8049"/>
                  </a:cubicBezTo>
                  <a:cubicBezTo>
                    <a:pt x="7953" y="3417"/>
                    <a:pt x="13287" y="762"/>
                    <a:pt x="19086" y="762"/>
                  </a:cubicBezTo>
                  <a:cubicBezTo>
                    <a:pt x="29182" y="762"/>
                    <a:pt x="37398" y="8978"/>
                    <a:pt x="37398" y="19074"/>
                  </a:cubicBezTo>
                  <a:cubicBezTo>
                    <a:pt x="37398" y="29183"/>
                    <a:pt x="29182" y="37398"/>
                    <a:pt x="19086" y="37398"/>
                  </a:cubicBezTo>
                  <a:cubicBezTo>
                    <a:pt x="8977" y="37398"/>
                    <a:pt x="762" y="29183"/>
                    <a:pt x="762" y="19074"/>
                  </a:cubicBezTo>
                  <a:cubicBezTo>
                    <a:pt x="762" y="18872"/>
                    <a:pt x="595" y="18693"/>
                    <a:pt x="381" y="18693"/>
                  </a:cubicBezTo>
                  <a:cubicBezTo>
                    <a:pt x="167" y="18693"/>
                    <a:pt x="0" y="18872"/>
                    <a:pt x="0" y="19074"/>
                  </a:cubicBezTo>
                  <a:cubicBezTo>
                    <a:pt x="0" y="29599"/>
                    <a:pt x="8561" y="38160"/>
                    <a:pt x="19086" y="38160"/>
                  </a:cubicBezTo>
                  <a:cubicBezTo>
                    <a:pt x="29599" y="38160"/>
                    <a:pt x="38160" y="29599"/>
                    <a:pt x="38160" y="19074"/>
                  </a:cubicBezTo>
                  <a:cubicBezTo>
                    <a:pt x="38160" y="8561"/>
                    <a:pt x="29599" y="0"/>
                    <a:pt x="19086" y="0"/>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370;p43">
              <a:extLst>
                <a:ext uri="{FF2B5EF4-FFF2-40B4-BE49-F238E27FC236}">
                  <a16:creationId xmlns:a16="http://schemas.microsoft.com/office/drawing/2014/main" id="{E0FF5901-05C7-755F-B96D-A3613DC0BD16}"/>
                </a:ext>
              </a:extLst>
            </p:cNvPr>
            <p:cNvSpPr/>
            <p:nvPr/>
          </p:nvSpPr>
          <p:spPr>
            <a:xfrm>
              <a:off x="2159650" y="2466575"/>
              <a:ext cx="19075" cy="236675"/>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2371;p43">
              <a:extLst>
                <a:ext uri="{FF2B5EF4-FFF2-40B4-BE49-F238E27FC236}">
                  <a16:creationId xmlns:a16="http://schemas.microsoft.com/office/drawing/2014/main" id="{1A5F8163-FED3-3FC6-0EA1-3AD40C92B7EB}"/>
                </a:ext>
              </a:extLst>
            </p:cNvPr>
            <p:cNvGrpSpPr/>
            <p:nvPr/>
          </p:nvGrpSpPr>
          <p:grpSpPr>
            <a:xfrm>
              <a:off x="1921825" y="1748300"/>
              <a:ext cx="291725" cy="236400"/>
              <a:chOff x="1921825" y="1748300"/>
              <a:chExt cx="291725" cy="236400"/>
            </a:xfrm>
          </p:grpSpPr>
          <p:sp>
            <p:nvSpPr>
              <p:cNvPr id="36" name="Google Shape;2374;p43">
                <a:extLst>
                  <a:ext uri="{FF2B5EF4-FFF2-40B4-BE49-F238E27FC236}">
                    <a16:creationId xmlns:a16="http://schemas.microsoft.com/office/drawing/2014/main" id="{60028477-68A5-FC0D-3AFF-E065F5C79714}"/>
                  </a:ext>
                </a:extLst>
              </p:cNvPr>
              <p:cNvSpPr/>
              <p:nvPr/>
            </p:nvSpPr>
            <p:spPr>
              <a:xfrm>
                <a:off x="2017075" y="1800300"/>
                <a:ext cx="36350" cy="44850"/>
              </a:xfrm>
              <a:custGeom>
                <a:avLst/>
                <a:gdLst/>
                <a:ahLst/>
                <a:cxnLst/>
                <a:rect l="l" t="t" r="r" b="b"/>
                <a:pathLst>
                  <a:path w="1454" h="1794" extrusionOk="0">
                    <a:moveTo>
                      <a:pt x="193" y="1"/>
                    </a:moveTo>
                    <a:cubicBezTo>
                      <a:pt x="159" y="1"/>
                      <a:pt x="125" y="10"/>
                      <a:pt x="96" y="30"/>
                    </a:cubicBezTo>
                    <a:cubicBezTo>
                      <a:pt x="25" y="89"/>
                      <a:pt x="1" y="196"/>
                      <a:pt x="60" y="268"/>
                    </a:cubicBezTo>
                    <a:lnTo>
                      <a:pt x="1132" y="1720"/>
                    </a:lnTo>
                    <a:cubicBezTo>
                      <a:pt x="1167" y="1769"/>
                      <a:pt x="1213" y="1793"/>
                      <a:pt x="1263" y="1793"/>
                    </a:cubicBezTo>
                    <a:cubicBezTo>
                      <a:pt x="1298" y="1793"/>
                      <a:pt x="1335" y="1781"/>
                      <a:pt x="1370" y="1756"/>
                    </a:cubicBezTo>
                    <a:cubicBezTo>
                      <a:pt x="1441" y="1708"/>
                      <a:pt x="1453" y="1601"/>
                      <a:pt x="1406" y="1530"/>
                    </a:cubicBezTo>
                    <a:lnTo>
                      <a:pt x="322" y="65"/>
                    </a:lnTo>
                    <a:cubicBezTo>
                      <a:pt x="294" y="22"/>
                      <a:pt x="244" y="1"/>
                      <a:pt x="193"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375;p43">
                <a:extLst>
                  <a:ext uri="{FF2B5EF4-FFF2-40B4-BE49-F238E27FC236}">
                    <a16:creationId xmlns:a16="http://schemas.microsoft.com/office/drawing/2014/main" id="{D811653B-F14A-381E-3F22-B4EDDF9EDD6F}"/>
                  </a:ext>
                </a:extLst>
              </p:cNvPr>
              <p:cNvSpPr/>
              <p:nvPr/>
            </p:nvSpPr>
            <p:spPr>
              <a:xfrm>
                <a:off x="2074225" y="1766750"/>
                <a:ext cx="25625" cy="50375"/>
              </a:xfrm>
              <a:custGeom>
                <a:avLst/>
                <a:gdLst/>
                <a:ahLst/>
                <a:cxnLst/>
                <a:rect l="l" t="t" r="r" b="b"/>
                <a:pathLst>
                  <a:path w="1025" h="2015" extrusionOk="0">
                    <a:moveTo>
                      <a:pt x="198" y="0"/>
                    </a:moveTo>
                    <a:cubicBezTo>
                      <a:pt x="176" y="0"/>
                      <a:pt x="153" y="5"/>
                      <a:pt x="132" y="14"/>
                    </a:cubicBezTo>
                    <a:cubicBezTo>
                      <a:pt x="48" y="38"/>
                      <a:pt x="1" y="133"/>
                      <a:pt x="36" y="229"/>
                    </a:cubicBezTo>
                    <a:lnTo>
                      <a:pt x="691" y="1907"/>
                    </a:lnTo>
                    <a:cubicBezTo>
                      <a:pt x="719" y="1972"/>
                      <a:pt x="782" y="2015"/>
                      <a:pt x="847" y="2015"/>
                    </a:cubicBezTo>
                    <a:cubicBezTo>
                      <a:pt x="867" y="2015"/>
                      <a:pt x="886" y="2011"/>
                      <a:pt x="906" y="2003"/>
                    </a:cubicBezTo>
                    <a:cubicBezTo>
                      <a:pt x="918" y="2003"/>
                      <a:pt x="929" y="1991"/>
                      <a:pt x="941" y="1979"/>
                    </a:cubicBezTo>
                    <a:cubicBezTo>
                      <a:pt x="1001" y="1943"/>
                      <a:pt x="1025" y="1860"/>
                      <a:pt x="1001" y="1788"/>
                    </a:cubicBezTo>
                    <a:lnTo>
                      <a:pt x="346" y="98"/>
                    </a:lnTo>
                    <a:cubicBezTo>
                      <a:pt x="320" y="36"/>
                      <a:pt x="261" y="0"/>
                      <a:pt x="198"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376;p43">
                <a:extLst>
                  <a:ext uri="{FF2B5EF4-FFF2-40B4-BE49-F238E27FC236}">
                    <a16:creationId xmlns:a16="http://schemas.microsoft.com/office/drawing/2014/main" id="{524ABE2E-8984-DB88-88DF-E90F3F80DCAF}"/>
                  </a:ext>
                </a:extLst>
              </p:cNvPr>
              <p:cNvSpPr/>
              <p:nvPr/>
            </p:nvSpPr>
            <p:spPr>
              <a:xfrm>
                <a:off x="2138525" y="1748900"/>
                <a:ext cx="13725" cy="53375"/>
              </a:xfrm>
              <a:custGeom>
                <a:avLst/>
                <a:gdLst/>
                <a:ahLst/>
                <a:cxnLst/>
                <a:rect l="l" t="t" r="r" b="b"/>
                <a:pathLst>
                  <a:path w="549" h="2135" extrusionOk="0">
                    <a:moveTo>
                      <a:pt x="174" y="1"/>
                    </a:moveTo>
                    <a:cubicBezTo>
                      <a:pt x="168" y="1"/>
                      <a:pt x="161" y="1"/>
                      <a:pt x="155" y="2"/>
                    </a:cubicBezTo>
                    <a:cubicBezTo>
                      <a:pt x="60" y="14"/>
                      <a:pt x="0" y="97"/>
                      <a:pt x="0" y="181"/>
                    </a:cubicBezTo>
                    <a:lnTo>
                      <a:pt x="203" y="1978"/>
                    </a:lnTo>
                    <a:cubicBezTo>
                      <a:pt x="214" y="2067"/>
                      <a:pt x="286" y="2134"/>
                      <a:pt x="373" y="2134"/>
                    </a:cubicBezTo>
                    <a:cubicBezTo>
                      <a:pt x="379" y="2134"/>
                      <a:pt x="386" y="2134"/>
                      <a:pt x="393" y="2133"/>
                    </a:cubicBezTo>
                    <a:cubicBezTo>
                      <a:pt x="417" y="2121"/>
                      <a:pt x="453" y="2109"/>
                      <a:pt x="465" y="2097"/>
                    </a:cubicBezTo>
                    <a:cubicBezTo>
                      <a:pt x="512" y="2062"/>
                      <a:pt x="548" y="2002"/>
                      <a:pt x="536" y="1943"/>
                    </a:cubicBezTo>
                    <a:lnTo>
                      <a:pt x="334" y="145"/>
                    </a:lnTo>
                    <a:cubicBezTo>
                      <a:pt x="323" y="68"/>
                      <a:pt x="251" y="1"/>
                      <a:pt x="174"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377;p43">
                <a:extLst>
                  <a:ext uri="{FF2B5EF4-FFF2-40B4-BE49-F238E27FC236}">
                    <a16:creationId xmlns:a16="http://schemas.microsoft.com/office/drawing/2014/main" id="{CDA88E45-190B-EA6A-5F11-ABEEBEEE312E}"/>
                  </a:ext>
                </a:extLst>
              </p:cNvPr>
              <p:cNvSpPr/>
              <p:nvPr/>
            </p:nvSpPr>
            <p:spPr>
              <a:xfrm>
                <a:off x="2197750" y="1748300"/>
                <a:ext cx="15800" cy="53050"/>
              </a:xfrm>
              <a:custGeom>
                <a:avLst/>
                <a:gdLst/>
                <a:ahLst/>
                <a:cxnLst/>
                <a:rect l="l" t="t" r="r" b="b"/>
                <a:pathLst>
                  <a:path w="632" h="2122" extrusionOk="0">
                    <a:moveTo>
                      <a:pt x="453" y="1"/>
                    </a:moveTo>
                    <a:cubicBezTo>
                      <a:pt x="368" y="1"/>
                      <a:pt x="297" y="57"/>
                      <a:pt x="287" y="133"/>
                    </a:cubicBezTo>
                    <a:lnTo>
                      <a:pt x="13" y="1931"/>
                    </a:lnTo>
                    <a:cubicBezTo>
                      <a:pt x="1" y="2014"/>
                      <a:pt x="60" y="2110"/>
                      <a:pt x="156" y="2121"/>
                    </a:cubicBezTo>
                    <a:cubicBezTo>
                      <a:pt x="203" y="2121"/>
                      <a:pt x="239" y="2110"/>
                      <a:pt x="275" y="2086"/>
                    </a:cubicBezTo>
                    <a:cubicBezTo>
                      <a:pt x="310" y="2062"/>
                      <a:pt x="334" y="2026"/>
                      <a:pt x="346" y="1979"/>
                    </a:cubicBezTo>
                    <a:lnTo>
                      <a:pt x="620" y="193"/>
                    </a:lnTo>
                    <a:cubicBezTo>
                      <a:pt x="632" y="97"/>
                      <a:pt x="572" y="14"/>
                      <a:pt x="477" y="2"/>
                    </a:cubicBezTo>
                    <a:cubicBezTo>
                      <a:pt x="469" y="1"/>
                      <a:pt x="461" y="1"/>
                      <a:pt x="453"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378;p43">
                <a:extLst>
                  <a:ext uri="{FF2B5EF4-FFF2-40B4-BE49-F238E27FC236}">
                    <a16:creationId xmlns:a16="http://schemas.microsoft.com/office/drawing/2014/main" id="{2E271460-7CA4-F173-CE58-2E61FD8D7E97}"/>
                  </a:ext>
                </a:extLst>
              </p:cNvPr>
              <p:cNvSpPr/>
              <p:nvPr/>
            </p:nvSpPr>
            <p:spPr>
              <a:xfrm>
                <a:off x="1921825" y="1969450"/>
                <a:ext cx="53900" cy="15250"/>
              </a:xfrm>
              <a:custGeom>
                <a:avLst/>
                <a:gdLst/>
                <a:ahLst/>
                <a:cxnLst/>
                <a:rect l="l" t="t" r="r" b="b"/>
                <a:pathLst>
                  <a:path w="2156" h="610" extrusionOk="0">
                    <a:moveTo>
                      <a:pt x="191" y="1"/>
                    </a:moveTo>
                    <a:cubicBezTo>
                      <a:pt x="106" y="1"/>
                      <a:pt x="35" y="58"/>
                      <a:pt x="25" y="145"/>
                    </a:cubicBezTo>
                    <a:cubicBezTo>
                      <a:pt x="1" y="241"/>
                      <a:pt x="72" y="324"/>
                      <a:pt x="156" y="336"/>
                    </a:cubicBezTo>
                    <a:lnTo>
                      <a:pt x="1953" y="610"/>
                    </a:lnTo>
                    <a:cubicBezTo>
                      <a:pt x="1989" y="610"/>
                      <a:pt x="2037" y="598"/>
                      <a:pt x="2072" y="574"/>
                    </a:cubicBezTo>
                    <a:cubicBezTo>
                      <a:pt x="2108" y="550"/>
                      <a:pt x="2132" y="514"/>
                      <a:pt x="2132" y="467"/>
                    </a:cubicBezTo>
                    <a:cubicBezTo>
                      <a:pt x="2156" y="372"/>
                      <a:pt x="2084" y="288"/>
                      <a:pt x="2001" y="276"/>
                    </a:cubicBezTo>
                    <a:lnTo>
                      <a:pt x="215" y="2"/>
                    </a:lnTo>
                    <a:cubicBezTo>
                      <a:pt x="207" y="1"/>
                      <a:pt x="199" y="1"/>
                      <a:pt x="191"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379;p43">
                <a:extLst>
                  <a:ext uri="{FF2B5EF4-FFF2-40B4-BE49-F238E27FC236}">
                    <a16:creationId xmlns:a16="http://schemas.microsoft.com/office/drawing/2014/main" id="{3C54EDFF-9009-0193-0DBE-D876506C9408}"/>
                  </a:ext>
                </a:extLst>
              </p:cNvPr>
              <p:cNvSpPr/>
              <p:nvPr/>
            </p:nvSpPr>
            <p:spPr>
              <a:xfrm>
                <a:off x="1938200" y="1905450"/>
                <a:ext cx="50925" cy="26300"/>
              </a:xfrm>
              <a:custGeom>
                <a:avLst/>
                <a:gdLst/>
                <a:ahLst/>
                <a:cxnLst/>
                <a:rect l="l" t="t" r="r" b="b"/>
                <a:pathLst>
                  <a:path w="2037" h="1052" extrusionOk="0">
                    <a:moveTo>
                      <a:pt x="184" y="1"/>
                    </a:moveTo>
                    <a:cubicBezTo>
                      <a:pt x="122" y="1"/>
                      <a:pt x="63" y="36"/>
                      <a:pt x="36" y="98"/>
                    </a:cubicBezTo>
                    <a:cubicBezTo>
                      <a:pt x="1" y="181"/>
                      <a:pt x="36" y="276"/>
                      <a:pt x="120" y="312"/>
                    </a:cubicBezTo>
                    <a:lnTo>
                      <a:pt x="1787" y="1038"/>
                    </a:lnTo>
                    <a:cubicBezTo>
                      <a:pt x="1805" y="1048"/>
                      <a:pt x="1826" y="1051"/>
                      <a:pt x="1848" y="1051"/>
                    </a:cubicBezTo>
                    <a:cubicBezTo>
                      <a:pt x="1884" y="1051"/>
                      <a:pt x="1919" y="1041"/>
                      <a:pt x="1941" y="1027"/>
                    </a:cubicBezTo>
                    <a:cubicBezTo>
                      <a:pt x="1965" y="1003"/>
                      <a:pt x="1989" y="979"/>
                      <a:pt x="2001" y="955"/>
                    </a:cubicBezTo>
                    <a:cubicBezTo>
                      <a:pt x="2037" y="872"/>
                      <a:pt x="2001" y="777"/>
                      <a:pt x="1917" y="741"/>
                    </a:cubicBezTo>
                    <a:lnTo>
                      <a:pt x="251" y="15"/>
                    </a:lnTo>
                    <a:cubicBezTo>
                      <a:pt x="229" y="5"/>
                      <a:pt x="206" y="1"/>
                      <a:pt x="184"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380;p43">
                <a:extLst>
                  <a:ext uri="{FF2B5EF4-FFF2-40B4-BE49-F238E27FC236}">
                    <a16:creationId xmlns:a16="http://schemas.microsoft.com/office/drawing/2014/main" id="{537D4248-667A-DDAE-C6C0-A3F17F9E4B38}"/>
                  </a:ext>
                </a:extLst>
              </p:cNvPr>
              <p:cNvSpPr/>
              <p:nvPr/>
            </p:nvSpPr>
            <p:spPr>
              <a:xfrm>
                <a:off x="1970950" y="1847700"/>
                <a:ext cx="44675" cy="36450"/>
              </a:xfrm>
              <a:custGeom>
                <a:avLst/>
                <a:gdLst/>
                <a:ahLst/>
                <a:cxnLst/>
                <a:rect l="l" t="t" r="r" b="b"/>
                <a:pathLst>
                  <a:path w="1787" h="1458" extrusionOk="0">
                    <a:moveTo>
                      <a:pt x="180" y="0"/>
                    </a:moveTo>
                    <a:cubicBezTo>
                      <a:pt x="131" y="0"/>
                      <a:pt x="82" y="22"/>
                      <a:pt x="48" y="62"/>
                    </a:cubicBezTo>
                    <a:cubicBezTo>
                      <a:pt x="0" y="134"/>
                      <a:pt x="12" y="241"/>
                      <a:pt x="84" y="300"/>
                    </a:cubicBezTo>
                    <a:lnTo>
                      <a:pt x="1489" y="1420"/>
                    </a:lnTo>
                    <a:cubicBezTo>
                      <a:pt x="1527" y="1445"/>
                      <a:pt x="1565" y="1457"/>
                      <a:pt x="1602" y="1457"/>
                    </a:cubicBezTo>
                    <a:cubicBezTo>
                      <a:pt x="1633" y="1457"/>
                      <a:pt x="1663" y="1448"/>
                      <a:pt x="1691" y="1432"/>
                    </a:cubicBezTo>
                    <a:cubicBezTo>
                      <a:pt x="1703" y="1420"/>
                      <a:pt x="1715" y="1408"/>
                      <a:pt x="1727" y="1396"/>
                    </a:cubicBezTo>
                    <a:cubicBezTo>
                      <a:pt x="1786" y="1324"/>
                      <a:pt x="1774" y="1217"/>
                      <a:pt x="1703" y="1170"/>
                    </a:cubicBezTo>
                    <a:lnTo>
                      <a:pt x="286" y="39"/>
                    </a:lnTo>
                    <a:cubicBezTo>
                      <a:pt x="255" y="13"/>
                      <a:pt x="218" y="0"/>
                      <a:pt x="180"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Google Shape;2381;p43">
              <a:extLst>
                <a:ext uri="{FF2B5EF4-FFF2-40B4-BE49-F238E27FC236}">
                  <a16:creationId xmlns:a16="http://schemas.microsoft.com/office/drawing/2014/main" id="{162100DF-B365-F9B8-18E0-2097A9469E65}"/>
                </a:ext>
              </a:extLst>
            </p:cNvPr>
            <p:cNvSpPr/>
            <p:nvPr/>
          </p:nvSpPr>
          <p:spPr>
            <a:xfrm>
              <a:off x="1737275" y="1583475"/>
              <a:ext cx="899850" cy="856350"/>
            </a:xfrm>
            <a:custGeom>
              <a:avLst/>
              <a:gdLst/>
              <a:ahLst/>
              <a:cxnLst/>
              <a:rect l="l" t="t" r="r" b="b"/>
              <a:pathLst>
                <a:path w="35994" h="34254" extrusionOk="0">
                  <a:moveTo>
                    <a:pt x="17221" y="0"/>
                  </a:moveTo>
                  <a:cubicBezTo>
                    <a:pt x="12717" y="0"/>
                    <a:pt x="8219" y="1761"/>
                    <a:pt x="4859" y="5262"/>
                  </a:cubicBezTo>
                  <a:cubicBezTo>
                    <a:pt x="1692" y="8560"/>
                    <a:pt x="1" y="12905"/>
                    <a:pt x="84" y="17477"/>
                  </a:cubicBezTo>
                  <a:cubicBezTo>
                    <a:pt x="179" y="22061"/>
                    <a:pt x="2049" y="26324"/>
                    <a:pt x="5359" y="29491"/>
                  </a:cubicBezTo>
                  <a:cubicBezTo>
                    <a:pt x="8633" y="32634"/>
                    <a:pt x="12931" y="34253"/>
                    <a:pt x="17253" y="34253"/>
                  </a:cubicBezTo>
                  <a:cubicBezTo>
                    <a:pt x="20611" y="34253"/>
                    <a:pt x="23980" y="33277"/>
                    <a:pt x="26885" y="31289"/>
                  </a:cubicBezTo>
                  <a:lnTo>
                    <a:pt x="26695" y="31015"/>
                  </a:lnTo>
                  <a:cubicBezTo>
                    <a:pt x="23841" y="32968"/>
                    <a:pt x="20536" y="33925"/>
                    <a:pt x="17244" y="33925"/>
                  </a:cubicBezTo>
                  <a:cubicBezTo>
                    <a:pt x="13009" y="33925"/>
                    <a:pt x="8794" y="32341"/>
                    <a:pt x="5585" y="29253"/>
                  </a:cubicBezTo>
                  <a:cubicBezTo>
                    <a:pt x="2346" y="26145"/>
                    <a:pt x="513" y="21966"/>
                    <a:pt x="418" y="17477"/>
                  </a:cubicBezTo>
                  <a:cubicBezTo>
                    <a:pt x="322" y="12989"/>
                    <a:pt x="1989" y="8726"/>
                    <a:pt x="5097" y="5488"/>
                  </a:cubicBezTo>
                  <a:cubicBezTo>
                    <a:pt x="8391" y="2053"/>
                    <a:pt x="12806" y="324"/>
                    <a:pt x="17227" y="324"/>
                  </a:cubicBezTo>
                  <a:cubicBezTo>
                    <a:pt x="21417" y="324"/>
                    <a:pt x="25611" y="1877"/>
                    <a:pt x="28862" y="5000"/>
                  </a:cubicBezTo>
                  <a:cubicBezTo>
                    <a:pt x="34398" y="10322"/>
                    <a:pt x="35636" y="18692"/>
                    <a:pt x="31874" y="25371"/>
                  </a:cubicBezTo>
                  <a:lnTo>
                    <a:pt x="32160" y="25526"/>
                  </a:lnTo>
                  <a:cubicBezTo>
                    <a:pt x="35993" y="18728"/>
                    <a:pt x="34731" y="10191"/>
                    <a:pt x="29088" y="4773"/>
                  </a:cubicBezTo>
                  <a:cubicBezTo>
                    <a:pt x="25772" y="1585"/>
                    <a:pt x="21494" y="0"/>
                    <a:pt x="17221" y="0"/>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382;p43">
              <a:extLst>
                <a:ext uri="{FF2B5EF4-FFF2-40B4-BE49-F238E27FC236}">
                  <a16:creationId xmlns:a16="http://schemas.microsoft.com/office/drawing/2014/main" id="{F71661C1-6843-8043-8BED-661FBA895D4F}"/>
                </a:ext>
              </a:extLst>
            </p:cNvPr>
            <p:cNvSpPr txBox="1"/>
            <p:nvPr/>
          </p:nvSpPr>
          <p:spPr>
            <a:xfrm>
              <a:off x="1168190" y="2942895"/>
              <a:ext cx="1572705" cy="2582328"/>
            </a:xfrm>
            <a:prstGeom prst="rect">
              <a:avLst/>
            </a:prstGeom>
            <a:noFill/>
            <a:ln>
              <a:noFill/>
            </a:ln>
          </p:spPr>
          <p:txBody>
            <a:bodyPr spcFirstLastPara="1" wrap="square" lIns="121900" tIns="121900" rIns="121900" bIns="121900" anchor="t" anchorCtr="0">
              <a:noAutofit/>
            </a:bodyPr>
            <a:lstStyle/>
            <a:p>
              <a:pPr algn="just" defTabSz="1219170">
                <a:buClr>
                  <a:srgbClr val="000000"/>
                </a:buClr>
              </a:pP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Nguồn lao động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dồi dào </a:t>
              </a: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nhưng có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tay nghề và trình độ </a:t>
              </a: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chuyên môn còn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hạn chế</a:t>
              </a: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sz="2800" kern="0">
                <a:solidFill>
                  <a:srgbClr val="FF0000"/>
                </a:solidFill>
                <a:latin typeface="Roboto"/>
                <a:ea typeface="Roboto"/>
                <a:cs typeface="Roboto"/>
                <a:sym typeface="Roboto"/>
              </a:endParaRPr>
            </a:p>
          </p:txBody>
        </p:sp>
      </p:grpSp>
      <p:grpSp>
        <p:nvGrpSpPr>
          <p:cNvPr id="43" name="Google Shape;2384;p43">
            <a:extLst>
              <a:ext uri="{FF2B5EF4-FFF2-40B4-BE49-F238E27FC236}">
                <a16:creationId xmlns:a16="http://schemas.microsoft.com/office/drawing/2014/main" id="{BCB02BA9-9D67-9593-1395-A6B327F14FBA}"/>
              </a:ext>
            </a:extLst>
          </p:cNvPr>
          <p:cNvGrpSpPr/>
          <p:nvPr/>
        </p:nvGrpSpPr>
        <p:grpSpPr>
          <a:xfrm>
            <a:off x="3866927" y="1138439"/>
            <a:ext cx="2367731" cy="4393378"/>
            <a:chOff x="2954100" y="1531650"/>
            <a:chExt cx="1775798" cy="3295033"/>
          </a:xfrm>
        </p:grpSpPr>
        <p:sp>
          <p:nvSpPr>
            <p:cNvPr id="44" name="Google Shape;2385;p43">
              <a:extLst>
                <a:ext uri="{FF2B5EF4-FFF2-40B4-BE49-F238E27FC236}">
                  <a16:creationId xmlns:a16="http://schemas.microsoft.com/office/drawing/2014/main" id="{A1AF8392-A848-1278-C7F9-18CC3F71EB9E}"/>
                </a:ext>
              </a:extLst>
            </p:cNvPr>
            <p:cNvSpPr/>
            <p:nvPr/>
          </p:nvSpPr>
          <p:spPr>
            <a:xfrm>
              <a:off x="2954100" y="2625225"/>
              <a:ext cx="1775798" cy="262664"/>
            </a:xfrm>
            <a:custGeom>
              <a:avLst/>
              <a:gdLst/>
              <a:ahLst/>
              <a:cxnLst/>
              <a:rect l="l" t="t" r="r" b="b"/>
              <a:pathLst>
                <a:path w="64700" h="10622" extrusionOk="0">
                  <a:moveTo>
                    <a:pt x="1" y="1"/>
                  </a:moveTo>
                  <a:lnTo>
                    <a:pt x="1" y="10621"/>
                  </a:lnTo>
                  <a:lnTo>
                    <a:pt x="64699" y="10621"/>
                  </a:lnTo>
                  <a:lnTo>
                    <a:pt x="64699" y="1"/>
                  </a:lnTo>
                  <a:close/>
                </a:path>
              </a:pathLst>
            </a:custGeom>
            <a:solidFill>
              <a:srgbClr val="69E781"/>
            </a:solidFill>
            <a:ln>
              <a:noFill/>
            </a:ln>
          </p:spPr>
          <p:txBody>
            <a:bodyPr spcFirstLastPara="1" wrap="square" lIns="121900" tIns="121900" rIns="121900" bIns="121900" anchor="ctr" anchorCtr="0">
              <a:noAutofit/>
            </a:bodyPr>
            <a:lstStyle/>
            <a:p>
              <a:pPr algn="ctr" defTabSz="1219170">
                <a:buClr>
                  <a:srgbClr val="000000"/>
                </a:buClr>
              </a:pPr>
              <a:r>
                <a:rPr lang="en" kern="0">
                  <a:solidFill>
                    <a:srgbClr val="FFFFFF"/>
                  </a:solidFill>
                  <a:latin typeface="#9Slide07 IcielStormtrooper" panose="020B0500000000000000" pitchFamily="34" charset="0"/>
                  <a:sym typeface="Fira Sans Extra Condensed Medium"/>
                </a:rPr>
                <a:t>DÂN SÔ-KINH TẾ</a:t>
              </a:r>
              <a:endParaRPr kern="0">
                <a:solidFill>
                  <a:srgbClr val="FFFFFF"/>
                </a:solidFill>
                <a:latin typeface="#9Slide07 IcielStormtrooper" panose="020B0500000000000000" pitchFamily="34" charset="0"/>
                <a:sym typeface="Fira Sans Extra Condensed Medium"/>
              </a:endParaRPr>
            </a:p>
          </p:txBody>
        </p:sp>
        <p:sp>
          <p:nvSpPr>
            <p:cNvPr id="45" name="Google Shape;2386;p43">
              <a:extLst>
                <a:ext uri="{FF2B5EF4-FFF2-40B4-BE49-F238E27FC236}">
                  <a16:creationId xmlns:a16="http://schemas.microsoft.com/office/drawing/2014/main" id="{BFE5155E-AA16-5149-D4AB-80E4025F4CE9}"/>
                </a:ext>
              </a:extLst>
            </p:cNvPr>
            <p:cNvSpPr/>
            <p:nvPr/>
          </p:nvSpPr>
          <p:spPr>
            <a:xfrm>
              <a:off x="3286000" y="1531650"/>
              <a:ext cx="954000" cy="954000"/>
            </a:xfrm>
            <a:custGeom>
              <a:avLst/>
              <a:gdLst/>
              <a:ahLst/>
              <a:cxnLst/>
              <a:rect l="l" t="t" r="r" b="b"/>
              <a:pathLst>
                <a:path w="38160" h="38160" extrusionOk="0">
                  <a:moveTo>
                    <a:pt x="19074" y="0"/>
                  </a:moveTo>
                  <a:cubicBezTo>
                    <a:pt x="13037" y="0"/>
                    <a:pt x="7489" y="2763"/>
                    <a:pt x="3846" y="7597"/>
                  </a:cubicBezTo>
                  <a:cubicBezTo>
                    <a:pt x="3715" y="7763"/>
                    <a:pt x="3751" y="8001"/>
                    <a:pt x="3917" y="8120"/>
                  </a:cubicBezTo>
                  <a:cubicBezTo>
                    <a:pt x="3986" y="8174"/>
                    <a:pt x="4066" y="8200"/>
                    <a:pt x="4147" y="8200"/>
                  </a:cubicBezTo>
                  <a:cubicBezTo>
                    <a:pt x="4262" y="8200"/>
                    <a:pt x="4376" y="8147"/>
                    <a:pt x="4453" y="8049"/>
                  </a:cubicBezTo>
                  <a:cubicBezTo>
                    <a:pt x="7953" y="3417"/>
                    <a:pt x="13287" y="762"/>
                    <a:pt x="19074" y="762"/>
                  </a:cubicBezTo>
                  <a:cubicBezTo>
                    <a:pt x="29182" y="762"/>
                    <a:pt x="37398" y="8978"/>
                    <a:pt x="37398" y="19074"/>
                  </a:cubicBezTo>
                  <a:cubicBezTo>
                    <a:pt x="37398" y="29183"/>
                    <a:pt x="29182" y="37398"/>
                    <a:pt x="19074" y="37398"/>
                  </a:cubicBezTo>
                  <a:cubicBezTo>
                    <a:pt x="8977" y="37398"/>
                    <a:pt x="762" y="29183"/>
                    <a:pt x="762" y="19074"/>
                  </a:cubicBezTo>
                  <a:cubicBezTo>
                    <a:pt x="762" y="18872"/>
                    <a:pt x="595" y="18693"/>
                    <a:pt x="381" y="18693"/>
                  </a:cubicBezTo>
                  <a:cubicBezTo>
                    <a:pt x="167" y="18693"/>
                    <a:pt x="0" y="18872"/>
                    <a:pt x="0" y="19074"/>
                  </a:cubicBezTo>
                  <a:cubicBezTo>
                    <a:pt x="0" y="29599"/>
                    <a:pt x="8561" y="38160"/>
                    <a:pt x="19074" y="38160"/>
                  </a:cubicBezTo>
                  <a:cubicBezTo>
                    <a:pt x="29599" y="38160"/>
                    <a:pt x="38160" y="29599"/>
                    <a:pt x="38160" y="19074"/>
                  </a:cubicBezTo>
                  <a:cubicBezTo>
                    <a:pt x="38160" y="8561"/>
                    <a:pt x="29599" y="0"/>
                    <a:pt x="19074"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387;p43">
              <a:extLst>
                <a:ext uri="{FF2B5EF4-FFF2-40B4-BE49-F238E27FC236}">
                  <a16:creationId xmlns:a16="http://schemas.microsoft.com/office/drawing/2014/main" id="{77C50A77-3BAE-518B-C863-1A42FBAA0434}"/>
                </a:ext>
              </a:extLst>
            </p:cNvPr>
            <p:cNvSpPr/>
            <p:nvPr/>
          </p:nvSpPr>
          <p:spPr>
            <a:xfrm>
              <a:off x="3753300" y="2466575"/>
              <a:ext cx="19375" cy="236675"/>
            </a:xfrm>
            <a:custGeom>
              <a:avLst/>
              <a:gdLst/>
              <a:ahLst/>
              <a:cxnLst/>
              <a:rect l="l" t="t" r="r" b="b"/>
              <a:pathLst>
                <a:path w="775" h="9467" extrusionOk="0">
                  <a:moveTo>
                    <a:pt x="382" y="1"/>
                  </a:moveTo>
                  <a:cubicBezTo>
                    <a:pt x="179" y="1"/>
                    <a:pt x="1" y="168"/>
                    <a:pt x="1" y="382"/>
                  </a:cubicBezTo>
                  <a:lnTo>
                    <a:pt x="1" y="9085"/>
                  </a:lnTo>
                  <a:cubicBezTo>
                    <a:pt x="1" y="9300"/>
                    <a:pt x="179" y="9466"/>
                    <a:pt x="382" y="9466"/>
                  </a:cubicBezTo>
                  <a:cubicBezTo>
                    <a:pt x="596" y="9466"/>
                    <a:pt x="775" y="9300"/>
                    <a:pt x="775" y="9085"/>
                  </a:cubicBezTo>
                  <a:lnTo>
                    <a:pt x="775" y="382"/>
                  </a:lnTo>
                  <a:cubicBezTo>
                    <a:pt x="775" y="168"/>
                    <a:pt x="596" y="1"/>
                    <a:pt x="382"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7" name="Google Shape;2388;p43">
              <a:extLst>
                <a:ext uri="{FF2B5EF4-FFF2-40B4-BE49-F238E27FC236}">
                  <a16:creationId xmlns:a16="http://schemas.microsoft.com/office/drawing/2014/main" id="{907883D9-7B76-DA84-2B16-269B367781D3}"/>
                </a:ext>
              </a:extLst>
            </p:cNvPr>
            <p:cNvGrpSpPr/>
            <p:nvPr/>
          </p:nvGrpSpPr>
          <p:grpSpPr>
            <a:xfrm>
              <a:off x="3578875" y="1722450"/>
              <a:ext cx="367925" cy="506025"/>
              <a:chOff x="3578875" y="1722450"/>
              <a:chExt cx="367925" cy="506025"/>
            </a:xfrm>
          </p:grpSpPr>
          <p:sp>
            <p:nvSpPr>
              <p:cNvPr id="51" name="Google Shape;2389;p43">
                <a:extLst>
                  <a:ext uri="{FF2B5EF4-FFF2-40B4-BE49-F238E27FC236}">
                    <a16:creationId xmlns:a16="http://schemas.microsoft.com/office/drawing/2014/main" id="{F36F5C65-BF50-153F-2F89-0B2B72C4A268}"/>
                  </a:ext>
                </a:extLst>
              </p:cNvPr>
              <p:cNvSpPr/>
              <p:nvPr/>
            </p:nvSpPr>
            <p:spPr>
              <a:xfrm>
                <a:off x="3630975" y="1789125"/>
                <a:ext cx="275650" cy="439350"/>
              </a:xfrm>
              <a:custGeom>
                <a:avLst/>
                <a:gdLst/>
                <a:ahLst/>
                <a:cxnLst/>
                <a:rect l="l" t="t" r="r" b="b"/>
                <a:pathLst>
                  <a:path w="11026" h="17574" extrusionOk="0">
                    <a:moveTo>
                      <a:pt x="5513" y="334"/>
                    </a:moveTo>
                    <a:cubicBezTo>
                      <a:pt x="8371" y="334"/>
                      <a:pt x="10692" y="2655"/>
                      <a:pt x="10692" y="5513"/>
                    </a:cubicBezTo>
                    <a:cubicBezTo>
                      <a:pt x="10692" y="7215"/>
                      <a:pt x="9871" y="8799"/>
                      <a:pt x="8466" y="9775"/>
                    </a:cubicBezTo>
                    <a:cubicBezTo>
                      <a:pt x="8430" y="9811"/>
                      <a:pt x="8406" y="9859"/>
                      <a:pt x="8406" y="9906"/>
                    </a:cubicBezTo>
                    <a:lnTo>
                      <a:pt x="8406" y="10728"/>
                    </a:lnTo>
                    <a:lnTo>
                      <a:pt x="2608" y="10728"/>
                    </a:lnTo>
                    <a:lnTo>
                      <a:pt x="2608" y="9906"/>
                    </a:lnTo>
                    <a:cubicBezTo>
                      <a:pt x="2608" y="9859"/>
                      <a:pt x="2596" y="9811"/>
                      <a:pt x="2548" y="9775"/>
                    </a:cubicBezTo>
                    <a:cubicBezTo>
                      <a:pt x="1155" y="8811"/>
                      <a:pt x="334" y="7215"/>
                      <a:pt x="334" y="5513"/>
                    </a:cubicBezTo>
                    <a:cubicBezTo>
                      <a:pt x="334" y="2655"/>
                      <a:pt x="2656" y="334"/>
                      <a:pt x="5513" y="334"/>
                    </a:cubicBezTo>
                    <a:close/>
                    <a:moveTo>
                      <a:pt x="8418" y="11025"/>
                    </a:moveTo>
                    <a:lnTo>
                      <a:pt x="8418" y="11764"/>
                    </a:lnTo>
                    <a:lnTo>
                      <a:pt x="2608" y="11764"/>
                    </a:lnTo>
                    <a:lnTo>
                      <a:pt x="2608" y="11025"/>
                    </a:lnTo>
                    <a:close/>
                    <a:moveTo>
                      <a:pt x="8418" y="12216"/>
                    </a:moveTo>
                    <a:lnTo>
                      <a:pt x="8418" y="12811"/>
                    </a:lnTo>
                    <a:lnTo>
                      <a:pt x="2608" y="12811"/>
                    </a:lnTo>
                    <a:lnTo>
                      <a:pt x="2608" y="12216"/>
                    </a:lnTo>
                    <a:close/>
                    <a:moveTo>
                      <a:pt x="8418" y="13109"/>
                    </a:moveTo>
                    <a:lnTo>
                      <a:pt x="8418" y="13847"/>
                    </a:lnTo>
                    <a:lnTo>
                      <a:pt x="2608" y="13847"/>
                    </a:lnTo>
                    <a:lnTo>
                      <a:pt x="2608" y="13109"/>
                    </a:lnTo>
                    <a:close/>
                    <a:moveTo>
                      <a:pt x="7370" y="14145"/>
                    </a:moveTo>
                    <a:lnTo>
                      <a:pt x="7370" y="15633"/>
                    </a:lnTo>
                    <a:lnTo>
                      <a:pt x="3656" y="15633"/>
                    </a:lnTo>
                    <a:lnTo>
                      <a:pt x="3656" y="14145"/>
                    </a:lnTo>
                    <a:close/>
                    <a:moveTo>
                      <a:pt x="6037" y="15931"/>
                    </a:moveTo>
                    <a:lnTo>
                      <a:pt x="6037" y="17121"/>
                    </a:lnTo>
                    <a:lnTo>
                      <a:pt x="4989" y="17121"/>
                    </a:lnTo>
                    <a:lnTo>
                      <a:pt x="4989" y="15931"/>
                    </a:lnTo>
                    <a:close/>
                    <a:moveTo>
                      <a:pt x="5513" y="0"/>
                    </a:moveTo>
                    <a:cubicBezTo>
                      <a:pt x="2477" y="0"/>
                      <a:pt x="0" y="2477"/>
                      <a:pt x="0" y="5513"/>
                    </a:cubicBezTo>
                    <a:cubicBezTo>
                      <a:pt x="0" y="7287"/>
                      <a:pt x="822" y="8966"/>
                      <a:pt x="2310" y="10002"/>
                    </a:cubicBezTo>
                    <a:lnTo>
                      <a:pt x="2310" y="10728"/>
                    </a:lnTo>
                    <a:lnTo>
                      <a:pt x="1691" y="10728"/>
                    </a:lnTo>
                    <a:cubicBezTo>
                      <a:pt x="1608" y="10728"/>
                      <a:pt x="1524" y="10775"/>
                      <a:pt x="1524" y="10871"/>
                    </a:cubicBezTo>
                    <a:cubicBezTo>
                      <a:pt x="1524" y="10966"/>
                      <a:pt x="1608" y="11025"/>
                      <a:pt x="1691" y="11025"/>
                    </a:cubicBezTo>
                    <a:lnTo>
                      <a:pt x="2310" y="11025"/>
                    </a:lnTo>
                    <a:lnTo>
                      <a:pt x="2310" y="11764"/>
                    </a:lnTo>
                    <a:lnTo>
                      <a:pt x="1691" y="11764"/>
                    </a:lnTo>
                    <a:cubicBezTo>
                      <a:pt x="1608" y="11764"/>
                      <a:pt x="1524" y="11895"/>
                      <a:pt x="1524" y="11990"/>
                    </a:cubicBezTo>
                    <a:cubicBezTo>
                      <a:pt x="1524" y="12073"/>
                      <a:pt x="1608" y="12216"/>
                      <a:pt x="1691" y="12216"/>
                    </a:cubicBezTo>
                    <a:lnTo>
                      <a:pt x="2310" y="12216"/>
                    </a:lnTo>
                    <a:lnTo>
                      <a:pt x="2310" y="12811"/>
                    </a:lnTo>
                    <a:lnTo>
                      <a:pt x="1691" y="12811"/>
                    </a:lnTo>
                    <a:cubicBezTo>
                      <a:pt x="1608" y="12811"/>
                      <a:pt x="1524" y="12859"/>
                      <a:pt x="1524" y="12954"/>
                    </a:cubicBezTo>
                    <a:cubicBezTo>
                      <a:pt x="1524" y="13049"/>
                      <a:pt x="1608" y="13109"/>
                      <a:pt x="1691" y="13109"/>
                    </a:cubicBezTo>
                    <a:lnTo>
                      <a:pt x="2310" y="13109"/>
                    </a:lnTo>
                    <a:lnTo>
                      <a:pt x="2310" y="13990"/>
                    </a:lnTo>
                    <a:cubicBezTo>
                      <a:pt x="2310" y="14085"/>
                      <a:pt x="2382" y="14145"/>
                      <a:pt x="2477" y="14145"/>
                    </a:cubicBezTo>
                    <a:lnTo>
                      <a:pt x="3358" y="14145"/>
                    </a:lnTo>
                    <a:lnTo>
                      <a:pt x="3358" y="15788"/>
                    </a:lnTo>
                    <a:cubicBezTo>
                      <a:pt x="3358" y="15883"/>
                      <a:pt x="3441" y="15931"/>
                      <a:pt x="3537" y="15931"/>
                    </a:cubicBezTo>
                    <a:lnTo>
                      <a:pt x="4691" y="15931"/>
                    </a:lnTo>
                    <a:lnTo>
                      <a:pt x="4691" y="17348"/>
                    </a:lnTo>
                    <a:cubicBezTo>
                      <a:pt x="4691" y="17431"/>
                      <a:pt x="4787" y="17574"/>
                      <a:pt x="4882" y="17574"/>
                    </a:cubicBezTo>
                    <a:lnTo>
                      <a:pt x="6156" y="17574"/>
                    </a:lnTo>
                    <a:cubicBezTo>
                      <a:pt x="6239" y="17574"/>
                      <a:pt x="6335" y="17431"/>
                      <a:pt x="6335" y="17348"/>
                    </a:cubicBezTo>
                    <a:lnTo>
                      <a:pt x="6335" y="15931"/>
                    </a:lnTo>
                    <a:lnTo>
                      <a:pt x="7501" y="15931"/>
                    </a:lnTo>
                    <a:cubicBezTo>
                      <a:pt x="7585" y="15931"/>
                      <a:pt x="7668" y="15883"/>
                      <a:pt x="7668" y="15788"/>
                    </a:cubicBezTo>
                    <a:lnTo>
                      <a:pt x="7668" y="14145"/>
                    </a:lnTo>
                    <a:lnTo>
                      <a:pt x="8561" y="14145"/>
                    </a:lnTo>
                    <a:cubicBezTo>
                      <a:pt x="8644" y="14145"/>
                      <a:pt x="8716" y="14085"/>
                      <a:pt x="8716" y="13990"/>
                    </a:cubicBezTo>
                    <a:lnTo>
                      <a:pt x="8716" y="13109"/>
                    </a:lnTo>
                    <a:lnTo>
                      <a:pt x="9335" y="13109"/>
                    </a:lnTo>
                    <a:cubicBezTo>
                      <a:pt x="9430" y="13109"/>
                      <a:pt x="9502" y="13049"/>
                      <a:pt x="9502" y="12954"/>
                    </a:cubicBezTo>
                    <a:cubicBezTo>
                      <a:pt x="9502" y="12859"/>
                      <a:pt x="9430" y="12811"/>
                      <a:pt x="9335" y="12811"/>
                    </a:cubicBezTo>
                    <a:lnTo>
                      <a:pt x="8716" y="12811"/>
                    </a:lnTo>
                    <a:lnTo>
                      <a:pt x="8716" y="12216"/>
                    </a:lnTo>
                    <a:lnTo>
                      <a:pt x="9335" y="12216"/>
                    </a:lnTo>
                    <a:cubicBezTo>
                      <a:pt x="9430" y="12216"/>
                      <a:pt x="9502" y="12073"/>
                      <a:pt x="9502" y="11990"/>
                    </a:cubicBezTo>
                    <a:cubicBezTo>
                      <a:pt x="9502" y="11895"/>
                      <a:pt x="9430" y="11764"/>
                      <a:pt x="9335" y="11764"/>
                    </a:cubicBezTo>
                    <a:lnTo>
                      <a:pt x="8716" y="11764"/>
                    </a:lnTo>
                    <a:lnTo>
                      <a:pt x="8716" y="11025"/>
                    </a:lnTo>
                    <a:lnTo>
                      <a:pt x="9335" y="11025"/>
                    </a:lnTo>
                    <a:cubicBezTo>
                      <a:pt x="9430" y="11025"/>
                      <a:pt x="9502" y="10966"/>
                      <a:pt x="9502" y="10871"/>
                    </a:cubicBezTo>
                    <a:cubicBezTo>
                      <a:pt x="9502" y="10775"/>
                      <a:pt x="9430" y="10728"/>
                      <a:pt x="9335" y="10728"/>
                    </a:cubicBezTo>
                    <a:lnTo>
                      <a:pt x="8716" y="10728"/>
                    </a:lnTo>
                    <a:lnTo>
                      <a:pt x="8716" y="10002"/>
                    </a:lnTo>
                    <a:cubicBezTo>
                      <a:pt x="10204" y="8966"/>
                      <a:pt x="11026" y="7287"/>
                      <a:pt x="11026" y="5513"/>
                    </a:cubicBezTo>
                    <a:cubicBezTo>
                      <a:pt x="11026" y="2477"/>
                      <a:pt x="8549" y="0"/>
                      <a:pt x="5513"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390;p43">
                <a:extLst>
                  <a:ext uri="{FF2B5EF4-FFF2-40B4-BE49-F238E27FC236}">
                    <a16:creationId xmlns:a16="http://schemas.microsoft.com/office/drawing/2014/main" id="{F37E25E4-9FD3-8A57-4EFE-5CC348329AA9}"/>
                  </a:ext>
                </a:extLst>
              </p:cNvPr>
              <p:cNvSpPr/>
              <p:nvPr/>
            </p:nvSpPr>
            <p:spPr>
              <a:xfrm>
                <a:off x="3755700" y="1722450"/>
                <a:ext cx="7450" cy="53600"/>
              </a:xfrm>
              <a:custGeom>
                <a:avLst/>
                <a:gdLst/>
                <a:ahLst/>
                <a:cxnLst/>
                <a:rect l="l" t="t" r="r" b="b"/>
                <a:pathLst>
                  <a:path w="298" h="2144" extrusionOk="0">
                    <a:moveTo>
                      <a:pt x="155" y="0"/>
                    </a:moveTo>
                    <a:cubicBezTo>
                      <a:pt x="60" y="0"/>
                      <a:pt x="0" y="72"/>
                      <a:pt x="0" y="167"/>
                    </a:cubicBezTo>
                    <a:lnTo>
                      <a:pt x="0" y="1977"/>
                    </a:lnTo>
                    <a:cubicBezTo>
                      <a:pt x="0" y="2060"/>
                      <a:pt x="60" y="2143"/>
                      <a:pt x="155" y="2143"/>
                    </a:cubicBezTo>
                    <a:cubicBezTo>
                      <a:pt x="238" y="2143"/>
                      <a:pt x="298" y="2060"/>
                      <a:pt x="298" y="1977"/>
                    </a:cubicBezTo>
                    <a:lnTo>
                      <a:pt x="298" y="167"/>
                    </a:lnTo>
                    <a:cubicBezTo>
                      <a:pt x="298" y="72"/>
                      <a:pt x="238" y="0"/>
                      <a:pt x="155"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391;p43">
                <a:extLst>
                  <a:ext uri="{FF2B5EF4-FFF2-40B4-BE49-F238E27FC236}">
                    <a16:creationId xmlns:a16="http://schemas.microsoft.com/office/drawing/2014/main" id="{D756C3D4-5C32-EFDE-4E77-578B11453771}"/>
                  </a:ext>
                </a:extLst>
              </p:cNvPr>
              <p:cNvSpPr/>
              <p:nvPr/>
            </p:nvSpPr>
            <p:spPr>
              <a:xfrm>
                <a:off x="3810450" y="1729150"/>
                <a:ext cx="20875" cy="51950"/>
              </a:xfrm>
              <a:custGeom>
                <a:avLst/>
                <a:gdLst/>
                <a:ahLst/>
                <a:cxnLst/>
                <a:rect l="l" t="t" r="r" b="b"/>
                <a:pathLst>
                  <a:path w="835" h="2078" extrusionOk="0">
                    <a:moveTo>
                      <a:pt x="648" y="0"/>
                    </a:moveTo>
                    <a:cubicBezTo>
                      <a:pt x="578" y="0"/>
                      <a:pt x="509" y="46"/>
                      <a:pt x="489" y="125"/>
                    </a:cubicBezTo>
                    <a:lnTo>
                      <a:pt x="25" y="1875"/>
                    </a:lnTo>
                    <a:cubicBezTo>
                      <a:pt x="1" y="1959"/>
                      <a:pt x="49" y="2054"/>
                      <a:pt x="132" y="2078"/>
                    </a:cubicBezTo>
                    <a:lnTo>
                      <a:pt x="179" y="2078"/>
                    </a:lnTo>
                    <a:cubicBezTo>
                      <a:pt x="251" y="2078"/>
                      <a:pt x="322" y="2030"/>
                      <a:pt x="346" y="1959"/>
                    </a:cubicBezTo>
                    <a:lnTo>
                      <a:pt x="811" y="209"/>
                    </a:lnTo>
                    <a:cubicBezTo>
                      <a:pt x="834" y="125"/>
                      <a:pt x="787" y="30"/>
                      <a:pt x="691" y="6"/>
                    </a:cubicBezTo>
                    <a:cubicBezTo>
                      <a:pt x="677" y="2"/>
                      <a:pt x="663" y="0"/>
                      <a:pt x="648"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392;p43">
                <a:extLst>
                  <a:ext uri="{FF2B5EF4-FFF2-40B4-BE49-F238E27FC236}">
                    <a16:creationId xmlns:a16="http://schemas.microsoft.com/office/drawing/2014/main" id="{A4F0950A-A507-5EFD-DEF8-BFF3C743A45B}"/>
                  </a:ext>
                </a:extLst>
              </p:cNvPr>
              <p:cNvSpPr/>
              <p:nvPr/>
            </p:nvSpPr>
            <p:spPr>
              <a:xfrm>
                <a:off x="3861350" y="1752550"/>
                <a:ext cx="31875" cy="47600"/>
              </a:xfrm>
              <a:custGeom>
                <a:avLst/>
                <a:gdLst/>
                <a:ahLst/>
                <a:cxnLst/>
                <a:rect l="l" t="t" r="r" b="b"/>
                <a:pathLst>
                  <a:path w="1275" h="1904" extrusionOk="0">
                    <a:moveTo>
                      <a:pt x="1097" y="1"/>
                    </a:moveTo>
                    <a:cubicBezTo>
                      <a:pt x="1036" y="1"/>
                      <a:pt x="978" y="33"/>
                      <a:pt x="953" y="82"/>
                    </a:cubicBezTo>
                    <a:lnTo>
                      <a:pt x="48" y="1654"/>
                    </a:lnTo>
                    <a:cubicBezTo>
                      <a:pt x="1" y="1737"/>
                      <a:pt x="25" y="1832"/>
                      <a:pt x="108" y="1880"/>
                    </a:cubicBezTo>
                    <a:cubicBezTo>
                      <a:pt x="132" y="1892"/>
                      <a:pt x="156" y="1904"/>
                      <a:pt x="191" y="1904"/>
                    </a:cubicBezTo>
                    <a:cubicBezTo>
                      <a:pt x="239" y="1904"/>
                      <a:pt x="299" y="1880"/>
                      <a:pt x="334" y="1820"/>
                    </a:cubicBezTo>
                    <a:lnTo>
                      <a:pt x="1239" y="249"/>
                    </a:lnTo>
                    <a:cubicBezTo>
                      <a:pt x="1275" y="177"/>
                      <a:pt x="1251" y="70"/>
                      <a:pt x="1180" y="23"/>
                    </a:cubicBezTo>
                    <a:cubicBezTo>
                      <a:pt x="1153" y="8"/>
                      <a:pt x="1125" y="1"/>
                      <a:pt x="1097"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393;p43">
                <a:extLst>
                  <a:ext uri="{FF2B5EF4-FFF2-40B4-BE49-F238E27FC236}">
                    <a16:creationId xmlns:a16="http://schemas.microsoft.com/office/drawing/2014/main" id="{A510E291-B02B-B18C-4E99-AEED495C6603}"/>
                  </a:ext>
                </a:extLst>
              </p:cNvPr>
              <p:cNvSpPr/>
              <p:nvPr/>
            </p:nvSpPr>
            <p:spPr>
              <a:xfrm>
                <a:off x="3905700" y="1791350"/>
                <a:ext cx="41100" cy="40350"/>
              </a:xfrm>
              <a:custGeom>
                <a:avLst/>
                <a:gdLst/>
                <a:ahLst/>
                <a:cxnLst/>
                <a:rect l="l" t="t" r="r" b="b"/>
                <a:pathLst>
                  <a:path w="1644" h="1614" extrusionOk="0">
                    <a:moveTo>
                      <a:pt x="1470" y="1"/>
                    </a:moveTo>
                    <a:cubicBezTo>
                      <a:pt x="1427" y="1"/>
                      <a:pt x="1382" y="18"/>
                      <a:pt x="1346" y="54"/>
                    </a:cubicBezTo>
                    <a:lnTo>
                      <a:pt x="72" y="1328"/>
                    </a:lnTo>
                    <a:cubicBezTo>
                      <a:pt x="1" y="1400"/>
                      <a:pt x="1" y="1507"/>
                      <a:pt x="72" y="1566"/>
                    </a:cubicBezTo>
                    <a:cubicBezTo>
                      <a:pt x="96" y="1602"/>
                      <a:pt x="144" y="1614"/>
                      <a:pt x="191" y="1614"/>
                    </a:cubicBezTo>
                    <a:cubicBezTo>
                      <a:pt x="227" y="1614"/>
                      <a:pt x="275" y="1602"/>
                      <a:pt x="299" y="1566"/>
                    </a:cubicBezTo>
                    <a:lnTo>
                      <a:pt x="1584" y="292"/>
                    </a:lnTo>
                    <a:cubicBezTo>
                      <a:pt x="1644" y="221"/>
                      <a:pt x="1644" y="114"/>
                      <a:pt x="1584" y="54"/>
                    </a:cubicBezTo>
                    <a:cubicBezTo>
                      <a:pt x="1555" y="18"/>
                      <a:pt x="1513" y="1"/>
                      <a:pt x="1470"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394;p43">
                <a:extLst>
                  <a:ext uri="{FF2B5EF4-FFF2-40B4-BE49-F238E27FC236}">
                    <a16:creationId xmlns:a16="http://schemas.microsoft.com/office/drawing/2014/main" id="{81B1898C-D4A6-2D2B-8D11-7BFCBFCBE45B}"/>
                  </a:ext>
                </a:extLst>
              </p:cNvPr>
              <p:cNvSpPr/>
              <p:nvPr/>
            </p:nvSpPr>
            <p:spPr>
              <a:xfrm>
                <a:off x="3578875" y="1802000"/>
                <a:ext cx="41100" cy="40425"/>
              </a:xfrm>
              <a:custGeom>
                <a:avLst/>
                <a:gdLst/>
                <a:ahLst/>
                <a:cxnLst/>
                <a:rect l="l" t="t" r="r" b="b"/>
                <a:pathLst>
                  <a:path w="1644" h="1617" extrusionOk="0">
                    <a:moveTo>
                      <a:pt x="187" y="0"/>
                    </a:moveTo>
                    <a:cubicBezTo>
                      <a:pt x="144" y="0"/>
                      <a:pt x="102" y="15"/>
                      <a:pt x="72" y="45"/>
                    </a:cubicBezTo>
                    <a:cubicBezTo>
                      <a:pt x="1" y="116"/>
                      <a:pt x="1" y="212"/>
                      <a:pt x="72" y="283"/>
                    </a:cubicBezTo>
                    <a:lnTo>
                      <a:pt x="1346" y="1557"/>
                    </a:lnTo>
                    <a:cubicBezTo>
                      <a:pt x="1382" y="1593"/>
                      <a:pt x="1418" y="1616"/>
                      <a:pt x="1465" y="1616"/>
                    </a:cubicBezTo>
                    <a:cubicBezTo>
                      <a:pt x="1513" y="1616"/>
                      <a:pt x="1549" y="1593"/>
                      <a:pt x="1584" y="1569"/>
                    </a:cubicBezTo>
                    <a:cubicBezTo>
                      <a:pt x="1644" y="1497"/>
                      <a:pt x="1644" y="1390"/>
                      <a:pt x="1584" y="1331"/>
                    </a:cubicBezTo>
                    <a:lnTo>
                      <a:pt x="310" y="45"/>
                    </a:lnTo>
                    <a:cubicBezTo>
                      <a:pt x="275" y="15"/>
                      <a:pt x="230" y="0"/>
                      <a:pt x="187"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395;p43">
                <a:extLst>
                  <a:ext uri="{FF2B5EF4-FFF2-40B4-BE49-F238E27FC236}">
                    <a16:creationId xmlns:a16="http://schemas.microsoft.com/office/drawing/2014/main" id="{86F0BBAD-128F-49DD-EB25-B5FA44F39483}"/>
                  </a:ext>
                </a:extLst>
              </p:cNvPr>
              <p:cNvSpPr/>
              <p:nvPr/>
            </p:nvSpPr>
            <p:spPr>
              <a:xfrm>
                <a:off x="3630075" y="1760150"/>
                <a:ext cx="32175" cy="47450"/>
              </a:xfrm>
              <a:custGeom>
                <a:avLst/>
                <a:gdLst/>
                <a:ahLst/>
                <a:cxnLst/>
                <a:rect l="l" t="t" r="r" b="b"/>
                <a:pathLst>
                  <a:path w="1287" h="1898" extrusionOk="0">
                    <a:moveTo>
                      <a:pt x="184" y="0"/>
                    </a:moveTo>
                    <a:cubicBezTo>
                      <a:pt x="159" y="0"/>
                      <a:pt x="133" y="6"/>
                      <a:pt x="108" y="16"/>
                    </a:cubicBezTo>
                    <a:cubicBezTo>
                      <a:pt x="36" y="64"/>
                      <a:pt x="1" y="171"/>
                      <a:pt x="48" y="242"/>
                    </a:cubicBezTo>
                    <a:lnTo>
                      <a:pt x="953" y="1814"/>
                    </a:lnTo>
                    <a:cubicBezTo>
                      <a:pt x="989" y="1874"/>
                      <a:pt x="1037" y="1897"/>
                      <a:pt x="1096" y="1897"/>
                    </a:cubicBezTo>
                    <a:cubicBezTo>
                      <a:pt x="1132" y="1897"/>
                      <a:pt x="1156" y="1886"/>
                      <a:pt x="1179" y="1874"/>
                    </a:cubicBezTo>
                    <a:cubicBezTo>
                      <a:pt x="1263" y="1826"/>
                      <a:pt x="1287" y="1731"/>
                      <a:pt x="1239" y="1647"/>
                    </a:cubicBezTo>
                    <a:lnTo>
                      <a:pt x="334" y="88"/>
                    </a:lnTo>
                    <a:cubicBezTo>
                      <a:pt x="301" y="29"/>
                      <a:pt x="244" y="0"/>
                      <a:pt x="184"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396;p43">
                <a:extLst>
                  <a:ext uri="{FF2B5EF4-FFF2-40B4-BE49-F238E27FC236}">
                    <a16:creationId xmlns:a16="http://schemas.microsoft.com/office/drawing/2014/main" id="{C5F91D30-1CED-43F9-A035-B465FA71866E}"/>
                  </a:ext>
                </a:extLst>
              </p:cNvPr>
              <p:cNvSpPr/>
              <p:nvPr/>
            </p:nvSpPr>
            <p:spPr>
              <a:xfrm>
                <a:off x="3690800" y="1733000"/>
                <a:ext cx="20850" cy="51975"/>
              </a:xfrm>
              <a:custGeom>
                <a:avLst/>
                <a:gdLst/>
                <a:ahLst/>
                <a:cxnLst/>
                <a:rect l="l" t="t" r="r" b="b"/>
                <a:pathLst>
                  <a:path w="834" h="2079" extrusionOk="0">
                    <a:moveTo>
                      <a:pt x="187" y="1"/>
                    </a:moveTo>
                    <a:cubicBezTo>
                      <a:pt x="172" y="1"/>
                      <a:pt x="158" y="3"/>
                      <a:pt x="143" y="7"/>
                    </a:cubicBezTo>
                    <a:cubicBezTo>
                      <a:pt x="48" y="31"/>
                      <a:pt x="1" y="126"/>
                      <a:pt x="24" y="209"/>
                    </a:cubicBezTo>
                    <a:lnTo>
                      <a:pt x="489" y="1960"/>
                    </a:lnTo>
                    <a:cubicBezTo>
                      <a:pt x="513" y="2031"/>
                      <a:pt x="584" y="2079"/>
                      <a:pt x="655" y="2079"/>
                    </a:cubicBezTo>
                    <a:lnTo>
                      <a:pt x="691" y="2079"/>
                    </a:lnTo>
                    <a:cubicBezTo>
                      <a:pt x="786" y="2055"/>
                      <a:pt x="834" y="1960"/>
                      <a:pt x="810" y="1876"/>
                    </a:cubicBezTo>
                    <a:lnTo>
                      <a:pt x="346" y="126"/>
                    </a:lnTo>
                    <a:cubicBezTo>
                      <a:pt x="326" y="47"/>
                      <a:pt x="257" y="1"/>
                      <a:pt x="187"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397;p43">
                <a:extLst>
                  <a:ext uri="{FF2B5EF4-FFF2-40B4-BE49-F238E27FC236}">
                    <a16:creationId xmlns:a16="http://schemas.microsoft.com/office/drawing/2014/main" id="{3CAD1F89-8026-E457-1A8D-A5E60C1086D0}"/>
                  </a:ext>
                </a:extLst>
              </p:cNvPr>
              <p:cNvSpPr/>
              <p:nvPr/>
            </p:nvSpPr>
            <p:spPr>
              <a:xfrm>
                <a:off x="3658950" y="1822750"/>
                <a:ext cx="219400" cy="173550"/>
              </a:xfrm>
              <a:custGeom>
                <a:avLst/>
                <a:gdLst/>
                <a:ahLst/>
                <a:cxnLst/>
                <a:rect l="l" t="t" r="r" b="b"/>
                <a:pathLst>
                  <a:path w="8776" h="6942" extrusionOk="0">
                    <a:moveTo>
                      <a:pt x="4096" y="1"/>
                    </a:moveTo>
                    <a:cubicBezTo>
                      <a:pt x="4013" y="1"/>
                      <a:pt x="3942" y="84"/>
                      <a:pt x="3930" y="155"/>
                    </a:cubicBezTo>
                    <a:lnTo>
                      <a:pt x="3775" y="1215"/>
                    </a:lnTo>
                    <a:cubicBezTo>
                      <a:pt x="3620" y="1239"/>
                      <a:pt x="3477" y="1287"/>
                      <a:pt x="3346" y="1334"/>
                    </a:cubicBezTo>
                    <a:lnTo>
                      <a:pt x="2691" y="513"/>
                    </a:lnTo>
                    <a:cubicBezTo>
                      <a:pt x="2654" y="475"/>
                      <a:pt x="2607" y="452"/>
                      <a:pt x="2559" y="452"/>
                    </a:cubicBezTo>
                    <a:cubicBezTo>
                      <a:pt x="2531" y="452"/>
                      <a:pt x="2503" y="459"/>
                      <a:pt x="2477" y="477"/>
                    </a:cubicBezTo>
                    <a:lnTo>
                      <a:pt x="1953" y="775"/>
                    </a:lnTo>
                    <a:cubicBezTo>
                      <a:pt x="1882" y="810"/>
                      <a:pt x="1846" y="906"/>
                      <a:pt x="1882" y="977"/>
                    </a:cubicBezTo>
                    <a:lnTo>
                      <a:pt x="2263" y="1965"/>
                    </a:lnTo>
                    <a:cubicBezTo>
                      <a:pt x="2156" y="2060"/>
                      <a:pt x="2048" y="2168"/>
                      <a:pt x="1953" y="2275"/>
                    </a:cubicBezTo>
                    <a:lnTo>
                      <a:pt x="965" y="1894"/>
                    </a:lnTo>
                    <a:cubicBezTo>
                      <a:pt x="946" y="1884"/>
                      <a:pt x="926" y="1880"/>
                      <a:pt x="906" y="1880"/>
                    </a:cubicBezTo>
                    <a:cubicBezTo>
                      <a:pt x="851" y="1880"/>
                      <a:pt x="797" y="1913"/>
                      <a:pt x="763" y="1965"/>
                    </a:cubicBezTo>
                    <a:lnTo>
                      <a:pt x="465" y="2489"/>
                    </a:lnTo>
                    <a:cubicBezTo>
                      <a:pt x="417" y="2561"/>
                      <a:pt x="441" y="2644"/>
                      <a:pt x="501" y="2703"/>
                    </a:cubicBezTo>
                    <a:lnTo>
                      <a:pt x="1334" y="3358"/>
                    </a:lnTo>
                    <a:cubicBezTo>
                      <a:pt x="1286" y="3489"/>
                      <a:pt x="1239" y="3632"/>
                      <a:pt x="1215" y="3787"/>
                    </a:cubicBezTo>
                    <a:lnTo>
                      <a:pt x="155" y="3942"/>
                    </a:lnTo>
                    <a:cubicBezTo>
                      <a:pt x="72" y="3954"/>
                      <a:pt x="1" y="4025"/>
                      <a:pt x="1" y="4108"/>
                    </a:cubicBezTo>
                    <a:lnTo>
                      <a:pt x="1" y="4704"/>
                    </a:lnTo>
                    <a:cubicBezTo>
                      <a:pt x="1" y="4787"/>
                      <a:pt x="72" y="4858"/>
                      <a:pt x="155" y="4870"/>
                    </a:cubicBezTo>
                    <a:lnTo>
                      <a:pt x="1203" y="5025"/>
                    </a:lnTo>
                    <a:cubicBezTo>
                      <a:pt x="1239" y="5180"/>
                      <a:pt x="1275" y="5323"/>
                      <a:pt x="1322" y="5466"/>
                    </a:cubicBezTo>
                    <a:lnTo>
                      <a:pt x="501" y="6120"/>
                    </a:lnTo>
                    <a:cubicBezTo>
                      <a:pt x="441" y="6168"/>
                      <a:pt x="417" y="6263"/>
                      <a:pt x="465" y="6335"/>
                    </a:cubicBezTo>
                    <a:lnTo>
                      <a:pt x="763" y="6859"/>
                    </a:lnTo>
                    <a:cubicBezTo>
                      <a:pt x="798" y="6906"/>
                      <a:pt x="858" y="6942"/>
                      <a:pt x="905" y="6942"/>
                    </a:cubicBezTo>
                    <a:cubicBezTo>
                      <a:pt x="929" y="6942"/>
                      <a:pt x="953" y="6930"/>
                      <a:pt x="965" y="6930"/>
                    </a:cubicBezTo>
                    <a:lnTo>
                      <a:pt x="2060" y="6490"/>
                    </a:lnTo>
                    <a:cubicBezTo>
                      <a:pt x="2144" y="6466"/>
                      <a:pt x="2191" y="6359"/>
                      <a:pt x="2156" y="6275"/>
                    </a:cubicBezTo>
                    <a:cubicBezTo>
                      <a:pt x="2127" y="6209"/>
                      <a:pt x="2061" y="6173"/>
                      <a:pt x="1993" y="6173"/>
                    </a:cubicBezTo>
                    <a:cubicBezTo>
                      <a:pt x="1976" y="6173"/>
                      <a:pt x="1958" y="6175"/>
                      <a:pt x="1941" y="6180"/>
                    </a:cubicBezTo>
                    <a:lnTo>
                      <a:pt x="977" y="6561"/>
                    </a:lnTo>
                    <a:lnTo>
                      <a:pt x="822" y="6287"/>
                    </a:lnTo>
                    <a:lnTo>
                      <a:pt x="1632" y="5644"/>
                    </a:lnTo>
                    <a:cubicBezTo>
                      <a:pt x="1691" y="5597"/>
                      <a:pt x="1703" y="5525"/>
                      <a:pt x="1679" y="5454"/>
                    </a:cubicBezTo>
                    <a:cubicBezTo>
                      <a:pt x="1608" y="5263"/>
                      <a:pt x="1548" y="5061"/>
                      <a:pt x="1525" y="4858"/>
                    </a:cubicBezTo>
                    <a:cubicBezTo>
                      <a:pt x="1513" y="4787"/>
                      <a:pt x="1417" y="4727"/>
                      <a:pt x="1346" y="4716"/>
                    </a:cubicBezTo>
                    <a:lnTo>
                      <a:pt x="298" y="4561"/>
                    </a:lnTo>
                    <a:lnTo>
                      <a:pt x="298" y="4251"/>
                    </a:lnTo>
                    <a:lnTo>
                      <a:pt x="1346" y="4096"/>
                    </a:lnTo>
                    <a:cubicBezTo>
                      <a:pt x="1417" y="4085"/>
                      <a:pt x="1489" y="4025"/>
                      <a:pt x="1501" y="3954"/>
                    </a:cubicBezTo>
                    <a:cubicBezTo>
                      <a:pt x="1537" y="3751"/>
                      <a:pt x="1596" y="3549"/>
                      <a:pt x="1667" y="3358"/>
                    </a:cubicBezTo>
                    <a:cubicBezTo>
                      <a:pt x="1703" y="3287"/>
                      <a:pt x="1679" y="3215"/>
                      <a:pt x="1620" y="3168"/>
                    </a:cubicBezTo>
                    <a:lnTo>
                      <a:pt x="822" y="2525"/>
                    </a:lnTo>
                    <a:lnTo>
                      <a:pt x="977" y="2251"/>
                    </a:lnTo>
                    <a:lnTo>
                      <a:pt x="1941" y="2632"/>
                    </a:lnTo>
                    <a:cubicBezTo>
                      <a:pt x="1960" y="2638"/>
                      <a:pt x="1978" y="2641"/>
                      <a:pt x="1996" y="2641"/>
                    </a:cubicBezTo>
                    <a:cubicBezTo>
                      <a:pt x="2048" y="2641"/>
                      <a:pt x="2097" y="2617"/>
                      <a:pt x="2132" y="2572"/>
                    </a:cubicBezTo>
                    <a:cubicBezTo>
                      <a:pt x="2251" y="2418"/>
                      <a:pt x="2406" y="2275"/>
                      <a:pt x="2572" y="2144"/>
                    </a:cubicBezTo>
                    <a:cubicBezTo>
                      <a:pt x="2632" y="2096"/>
                      <a:pt x="2644" y="2013"/>
                      <a:pt x="2620" y="1953"/>
                    </a:cubicBezTo>
                    <a:lnTo>
                      <a:pt x="2239" y="989"/>
                    </a:lnTo>
                    <a:lnTo>
                      <a:pt x="2513" y="834"/>
                    </a:lnTo>
                    <a:lnTo>
                      <a:pt x="3156" y="1644"/>
                    </a:lnTo>
                    <a:cubicBezTo>
                      <a:pt x="3191" y="1679"/>
                      <a:pt x="3245" y="1701"/>
                      <a:pt x="3294" y="1701"/>
                    </a:cubicBezTo>
                    <a:cubicBezTo>
                      <a:pt x="3313" y="1701"/>
                      <a:pt x="3330" y="1698"/>
                      <a:pt x="3346" y="1691"/>
                    </a:cubicBezTo>
                    <a:cubicBezTo>
                      <a:pt x="3537" y="1620"/>
                      <a:pt x="3739" y="1560"/>
                      <a:pt x="3942" y="1525"/>
                    </a:cubicBezTo>
                    <a:cubicBezTo>
                      <a:pt x="4013" y="1525"/>
                      <a:pt x="4073" y="1429"/>
                      <a:pt x="4084" y="1358"/>
                    </a:cubicBezTo>
                    <a:lnTo>
                      <a:pt x="4239" y="298"/>
                    </a:lnTo>
                    <a:lnTo>
                      <a:pt x="4561" y="298"/>
                    </a:lnTo>
                    <a:lnTo>
                      <a:pt x="4715" y="1358"/>
                    </a:lnTo>
                    <a:cubicBezTo>
                      <a:pt x="4715" y="1429"/>
                      <a:pt x="4775" y="1501"/>
                      <a:pt x="4846" y="1513"/>
                    </a:cubicBezTo>
                    <a:cubicBezTo>
                      <a:pt x="5061" y="1548"/>
                      <a:pt x="5263" y="1608"/>
                      <a:pt x="5442" y="1679"/>
                    </a:cubicBezTo>
                    <a:cubicBezTo>
                      <a:pt x="5464" y="1687"/>
                      <a:pt x="5488" y="1691"/>
                      <a:pt x="5511" y="1691"/>
                    </a:cubicBezTo>
                    <a:cubicBezTo>
                      <a:pt x="5561" y="1691"/>
                      <a:pt x="5608" y="1673"/>
                      <a:pt x="5632" y="1632"/>
                    </a:cubicBezTo>
                    <a:lnTo>
                      <a:pt x="6275" y="834"/>
                    </a:lnTo>
                    <a:lnTo>
                      <a:pt x="6549" y="989"/>
                    </a:lnTo>
                    <a:lnTo>
                      <a:pt x="6180" y="1953"/>
                    </a:lnTo>
                    <a:cubicBezTo>
                      <a:pt x="6144" y="2013"/>
                      <a:pt x="6168" y="2096"/>
                      <a:pt x="6228" y="2144"/>
                    </a:cubicBezTo>
                    <a:cubicBezTo>
                      <a:pt x="6394" y="2275"/>
                      <a:pt x="6537" y="2418"/>
                      <a:pt x="6668" y="2572"/>
                    </a:cubicBezTo>
                    <a:cubicBezTo>
                      <a:pt x="6695" y="2617"/>
                      <a:pt x="6747" y="2641"/>
                      <a:pt x="6797" y="2641"/>
                    </a:cubicBezTo>
                    <a:cubicBezTo>
                      <a:pt x="6814" y="2641"/>
                      <a:pt x="6831" y="2638"/>
                      <a:pt x="6847" y="2632"/>
                    </a:cubicBezTo>
                    <a:lnTo>
                      <a:pt x="7811" y="2251"/>
                    </a:lnTo>
                    <a:lnTo>
                      <a:pt x="7978" y="2525"/>
                    </a:lnTo>
                    <a:lnTo>
                      <a:pt x="7168" y="3168"/>
                    </a:lnTo>
                    <a:cubicBezTo>
                      <a:pt x="7109" y="3215"/>
                      <a:pt x="7085" y="3287"/>
                      <a:pt x="7121" y="3358"/>
                    </a:cubicBezTo>
                    <a:cubicBezTo>
                      <a:pt x="7192" y="3549"/>
                      <a:pt x="7240" y="3751"/>
                      <a:pt x="7275" y="3954"/>
                    </a:cubicBezTo>
                    <a:cubicBezTo>
                      <a:pt x="7287" y="4025"/>
                      <a:pt x="7371" y="4085"/>
                      <a:pt x="7442" y="4096"/>
                    </a:cubicBezTo>
                    <a:lnTo>
                      <a:pt x="8478" y="4251"/>
                    </a:lnTo>
                    <a:lnTo>
                      <a:pt x="8478" y="4561"/>
                    </a:lnTo>
                    <a:lnTo>
                      <a:pt x="7442" y="4716"/>
                    </a:lnTo>
                    <a:cubicBezTo>
                      <a:pt x="7371" y="4727"/>
                      <a:pt x="7299" y="4787"/>
                      <a:pt x="7287" y="4858"/>
                    </a:cubicBezTo>
                    <a:cubicBezTo>
                      <a:pt x="7252" y="5061"/>
                      <a:pt x="7192" y="5251"/>
                      <a:pt x="7121" y="5454"/>
                    </a:cubicBezTo>
                    <a:cubicBezTo>
                      <a:pt x="7097" y="5525"/>
                      <a:pt x="7109" y="5597"/>
                      <a:pt x="7168" y="5644"/>
                    </a:cubicBezTo>
                    <a:lnTo>
                      <a:pt x="7978" y="6287"/>
                    </a:lnTo>
                    <a:lnTo>
                      <a:pt x="7811" y="6561"/>
                    </a:lnTo>
                    <a:lnTo>
                      <a:pt x="6847" y="6180"/>
                    </a:lnTo>
                    <a:cubicBezTo>
                      <a:pt x="6830" y="6175"/>
                      <a:pt x="6812" y="6173"/>
                      <a:pt x="6795" y="6173"/>
                    </a:cubicBezTo>
                    <a:cubicBezTo>
                      <a:pt x="6727" y="6173"/>
                      <a:pt x="6661" y="6209"/>
                      <a:pt x="6632" y="6275"/>
                    </a:cubicBezTo>
                    <a:cubicBezTo>
                      <a:pt x="6609" y="6359"/>
                      <a:pt x="6644" y="6466"/>
                      <a:pt x="6728" y="6490"/>
                    </a:cubicBezTo>
                    <a:lnTo>
                      <a:pt x="7823" y="6918"/>
                    </a:lnTo>
                    <a:cubicBezTo>
                      <a:pt x="7849" y="6929"/>
                      <a:pt x="7875" y="6935"/>
                      <a:pt x="7899" y="6935"/>
                    </a:cubicBezTo>
                    <a:cubicBezTo>
                      <a:pt x="7953" y="6935"/>
                      <a:pt x="8001" y="6908"/>
                      <a:pt x="8025" y="6859"/>
                    </a:cubicBezTo>
                    <a:lnTo>
                      <a:pt x="8335" y="6335"/>
                    </a:lnTo>
                    <a:cubicBezTo>
                      <a:pt x="8371" y="6263"/>
                      <a:pt x="8359" y="6168"/>
                      <a:pt x="8287" y="6120"/>
                    </a:cubicBezTo>
                    <a:lnTo>
                      <a:pt x="7466" y="5466"/>
                    </a:lnTo>
                    <a:cubicBezTo>
                      <a:pt x="7513" y="5323"/>
                      <a:pt x="7549" y="5168"/>
                      <a:pt x="7585" y="5025"/>
                    </a:cubicBezTo>
                    <a:lnTo>
                      <a:pt x="8633" y="4870"/>
                    </a:lnTo>
                    <a:cubicBezTo>
                      <a:pt x="8716" y="4858"/>
                      <a:pt x="8776" y="4787"/>
                      <a:pt x="8776" y="4704"/>
                    </a:cubicBezTo>
                    <a:lnTo>
                      <a:pt x="8776" y="4108"/>
                    </a:lnTo>
                    <a:cubicBezTo>
                      <a:pt x="8776" y="4025"/>
                      <a:pt x="8716" y="3954"/>
                      <a:pt x="8633" y="3942"/>
                    </a:cubicBezTo>
                    <a:lnTo>
                      <a:pt x="7585" y="3787"/>
                    </a:lnTo>
                    <a:cubicBezTo>
                      <a:pt x="7561" y="3644"/>
                      <a:pt x="7513" y="3501"/>
                      <a:pt x="7466" y="3358"/>
                    </a:cubicBezTo>
                    <a:lnTo>
                      <a:pt x="8287" y="2703"/>
                    </a:lnTo>
                    <a:cubicBezTo>
                      <a:pt x="8359" y="2644"/>
                      <a:pt x="8371" y="2561"/>
                      <a:pt x="8335" y="2489"/>
                    </a:cubicBezTo>
                    <a:lnTo>
                      <a:pt x="8025" y="1965"/>
                    </a:lnTo>
                    <a:cubicBezTo>
                      <a:pt x="7999" y="1913"/>
                      <a:pt x="7948" y="1880"/>
                      <a:pt x="7889" y="1880"/>
                    </a:cubicBezTo>
                    <a:cubicBezTo>
                      <a:pt x="7868" y="1880"/>
                      <a:pt x="7845" y="1884"/>
                      <a:pt x="7823" y="1894"/>
                    </a:cubicBezTo>
                    <a:lnTo>
                      <a:pt x="6847" y="2275"/>
                    </a:lnTo>
                    <a:cubicBezTo>
                      <a:pt x="6751" y="2168"/>
                      <a:pt x="6644" y="2060"/>
                      <a:pt x="6525" y="1965"/>
                    </a:cubicBezTo>
                    <a:lnTo>
                      <a:pt x="6918" y="977"/>
                    </a:lnTo>
                    <a:cubicBezTo>
                      <a:pt x="6942" y="906"/>
                      <a:pt x="6918" y="822"/>
                      <a:pt x="6847" y="775"/>
                    </a:cubicBezTo>
                    <a:lnTo>
                      <a:pt x="6323" y="477"/>
                    </a:lnTo>
                    <a:cubicBezTo>
                      <a:pt x="6297" y="459"/>
                      <a:pt x="6267" y="452"/>
                      <a:pt x="6238" y="452"/>
                    </a:cubicBezTo>
                    <a:cubicBezTo>
                      <a:pt x="6188" y="452"/>
                      <a:pt x="6139" y="475"/>
                      <a:pt x="6109" y="513"/>
                    </a:cubicBezTo>
                    <a:lnTo>
                      <a:pt x="5454" y="1334"/>
                    </a:lnTo>
                    <a:cubicBezTo>
                      <a:pt x="5311" y="1287"/>
                      <a:pt x="5168" y="1251"/>
                      <a:pt x="5025" y="1227"/>
                    </a:cubicBezTo>
                    <a:lnTo>
                      <a:pt x="4858" y="155"/>
                    </a:lnTo>
                    <a:cubicBezTo>
                      <a:pt x="4846" y="84"/>
                      <a:pt x="4787" y="1"/>
                      <a:pt x="4704"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 name="Google Shape;2398;p43">
              <a:extLst>
                <a:ext uri="{FF2B5EF4-FFF2-40B4-BE49-F238E27FC236}">
                  <a16:creationId xmlns:a16="http://schemas.microsoft.com/office/drawing/2014/main" id="{5CD7DEF8-BDB2-C78F-B13D-9FC10A48B616}"/>
                </a:ext>
              </a:extLst>
            </p:cNvPr>
            <p:cNvSpPr/>
            <p:nvPr/>
          </p:nvSpPr>
          <p:spPr>
            <a:xfrm>
              <a:off x="3330050" y="1583475"/>
              <a:ext cx="900125" cy="856350"/>
            </a:xfrm>
            <a:custGeom>
              <a:avLst/>
              <a:gdLst/>
              <a:ahLst/>
              <a:cxnLst/>
              <a:rect l="l" t="t" r="r" b="b"/>
              <a:pathLst>
                <a:path w="36005" h="34254" extrusionOk="0">
                  <a:moveTo>
                    <a:pt x="17223" y="0"/>
                  </a:moveTo>
                  <a:cubicBezTo>
                    <a:pt x="12719" y="0"/>
                    <a:pt x="8224" y="1761"/>
                    <a:pt x="4870" y="5262"/>
                  </a:cubicBezTo>
                  <a:cubicBezTo>
                    <a:pt x="1691" y="8560"/>
                    <a:pt x="0" y="12905"/>
                    <a:pt x="95" y="17477"/>
                  </a:cubicBezTo>
                  <a:cubicBezTo>
                    <a:pt x="191" y="22061"/>
                    <a:pt x="2060" y="26324"/>
                    <a:pt x="5358" y="29491"/>
                  </a:cubicBezTo>
                  <a:cubicBezTo>
                    <a:pt x="8632" y="32634"/>
                    <a:pt x="12930" y="34253"/>
                    <a:pt x="17252" y="34253"/>
                  </a:cubicBezTo>
                  <a:cubicBezTo>
                    <a:pt x="20610" y="34253"/>
                    <a:pt x="23979" y="33277"/>
                    <a:pt x="26885" y="31289"/>
                  </a:cubicBezTo>
                  <a:lnTo>
                    <a:pt x="26706" y="31015"/>
                  </a:lnTo>
                  <a:cubicBezTo>
                    <a:pt x="23852" y="32968"/>
                    <a:pt x="20547" y="33925"/>
                    <a:pt x="17254" y="33925"/>
                  </a:cubicBezTo>
                  <a:cubicBezTo>
                    <a:pt x="13017" y="33925"/>
                    <a:pt x="8800" y="32341"/>
                    <a:pt x="5584" y="29253"/>
                  </a:cubicBezTo>
                  <a:cubicBezTo>
                    <a:pt x="2346" y="26145"/>
                    <a:pt x="512" y="21966"/>
                    <a:pt x="417" y="17477"/>
                  </a:cubicBezTo>
                  <a:cubicBezTo>
                    <a:pt x="334" y="12989"/>
                    <a:pt x="1989" y="8726"/>
                    <a:pt x="5096" y="5488"/>
                  </a:cubicBezTo>
                  <a:cubicBezTo>
                    <a:pt x="8397" y="2053"/>
                    <a:pt x="12812" y="324"/>
                    <a:pt x="17232" y="324"/>
                  </a:cubicBezTo>
                  <a:cubicBezTo>
                    <a:pt x="21422" y="324"/>
                    <a:pt x="25617" y="1877"/>
                    <a:pt x="28873" y="5000"/>
                  </a:cubicBezTo>
                  <a:cubicBezTo>
                    <a:pt x="34409" y="10322"/>
                    <a:pt x="35648" y="18692"/>
                    <a:pt x="31885" y="25371"/>
                  </a:cubicBezTo>
                  <a:lnTo>
                    <a:pt x="32171" y="25526"/>
                  </a:lnTo>
                  <a:cubicBezTo>
                    <a:pt x="36005" y="18728"/>
                    <a:pt x="34743" y="10191"/>
                    <a:pt x="29099" y="4773"/>
                  </a:cubicBezTo>
                  <a:cubicBezTo>
                    <a:pt x="25778" y="1585"/>
                    <a:pt x="21496" y="0"/>
                    <a:pt x="17223"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399;p43">
              <a:extLst>
                <a:ext uri="{FF2B5EF4-FFF2-40B4-BE49-F238E27FC236}">
                  <a16:creationId xmlns:a16="http://schemas.microsoft.com/office/drawing/2014/main" id="{5E99BF44-694D-EAC6-1267-33DD53146AD5}"/>
                </a:ext>
              </a:extLst>
            </p:cNvPr>
            <p:cNvSpPr txBox="1"/>
            <p:nvPr/>
          </p:nvSpPr>
          <p:spPr>
            <a:xfrm>
              <a:off x="2966627" y="2889332"/>
              <a:ext cx="1705244" cy="1937351"/>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Dân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đông</a:t>
              </a: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 trình độ phát triển kinh tế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chưa cao </a:t>
              </a: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  ⟶ vấn đề việc làm và nâng cao chất lượng cuộc sống.</a:t>
              </a:r>
            </a:p>
            <a:p>
              <a:pPr algn="just" defTabSz="1219170">
                <a:buClr>
                  <a:srgbClr val="000000"/>
                </a:buClr>
              </a:pPr>
              <a:endParaRPr sz="2800" kern="0">
                <a:solidFill>
                  <a:srgbClr val="434343"/>
                </a:solidFill>
                <a:latin typeface="Roboto"/>
                <a:ea typeface="Roboto"/>
                <a:cs typeface="Roboto"/>
                <a:sym typeface="Roboto"/>
              </a:endParaRPr>
            </a:p>
          </p:txBody>
        </p:sp>
      </p:grpSp>
      <p:grpSp>
        <p:nvGrpSpPr>
          <p:cNvPr id="60" name="Google Shape;2401;p43">
            <a:extLst>
              <a:ext uri="{FF2B5EF4-FFF2-40B4-BE49-F238E27FC236}">
                <a16:creationId xmlns:a16="http://schemas.microsoft.com/office/drawing/2014/main" id="{D5113F43-3600-D674-4713-6E2C714EDEB5}"/>
              </a:ext>
            </a:extLst>
          </p:cNvPr>
          <p:cNvGrpSpPr/>
          <p:nvPr/>
        </p:nvGrpSpPr>
        <p:grpSpPr>
          <a:xfrm>
            <a:off x="6231330" y="1103975"/>
            <a:ext cx="2456541" cy="4742442"/>
            <a:chOff x="4572176" y="1531650"/>
            <a:chExt cx="1842406" cy="3556831"/>
          </a:xfrm>
        </p:grpSpPr>
        <p:sp>
          <p:nvSpPr>
            <p:cNvPr id="61" name="Google Shape;2402;p43">
              <a:extLst>
                <a:ext uri="{FF2B5EF4-FFF2-40B4-BE49-F238E27FC236}">
                  <a16:creationId xmlns:a16="http://schemas.microsoft.com/office/drawing/2014/main" id="{D4CE92B1-4A1C-0AB0-3809-1A0224EBD61E}"/>
                </a:ext>
              </a:extLst>
            </p:cNvPr>
            <p:cNvSpPr/>
            <p:nvPr/>
          </p:nvSpPr>
          <p:spPr>
            <a:xfrm>
              <a:off x="4572176" y="2645834"/>
              <a:ext cx="1842406" cy="262663"/>
            </a:xfrm>
            <a:custGeom>
              <a:avLst/>
              <a:gdLst/>
              <a:ahLst/>
              <a:cxnLst/>
              <a:rect l="l" t="t" r="r" b="b"/>
              <a:pathLst>
                <a:path w="64699" h="10622" extrusionOk="0">
                  <a:moveTo>
                    <a:pt x="0" y="1"/>
                  </a:moveTo>
                  <a:lnTo>
                    <a:pt x="0" y="10621"/>
                  </a:lnTo>
                  <a:lnTo>
                    <a:pt x="64699" y="10621"/>
                  </a:lnTo>
                  <a:lnTo>
                    <a:pt x="64699" y="1"/>
                  </a:lnTo>
                  <a:close/>
                </a:path>
              </a:pathLst>
            </a:custGeom>
            <a:solidFill>
              <a:srgbClr val="EC3A3B"/>
            </a:solidFill>
            <a:ln>
              <a:noFill/>
            </a:ln>
          </p:spPr>
          <p:txBody>
            <a:bodyPr spcFirstLastPara="1" wrap="square" lIns="121900" tIns="121900" rIns="121900" bIns="121900" anchor="ctr" anchorCtr="0">
              <a:noAutofit/>
            </a:bodyPr>
            <a:lstStyle/>
            <a:p>
              <a:pPr algn="ctr" defTabSz="1219170">
                <a:buClr>
                  <a:srgbClr val="000000"/>
                </a:buClr>
              </a:pPr>
              <a:r>
                <a:rPr lang="en" sz="1600" kern="0">
                  <a:solidFill>
                    <a:srgbClr val="FFFFFF"/>
                  </a:solidFill>
                  <a:latin typeface="#9Slide07 IcielStormtrooper" panose="020B0500000000000000" pitchFamily="34" charset="0"/>
                  <a:ea typeface="Fira Sans Extra Condensed Medium"/>
                  <a:cs typeface="Fira Sans Extra Condensed Medium"/>
                  <a:sym typeface="Fira Sans Extra Condensed Medium"/>
                </a:rPr>
                <a:t>PHÂN BỐ DÂN CƯ</a:t>
              </a:r>
              <a:endParaRPr sz="1600" kern="0">
                <a:solidFill>
                  <a:srgbClr val="FFFFFF"/>
                </a:solidFill>
                <a:latin typeface="#9Slide07 IcielStormtrooper" panose="020B0500000000000000" pitchFamily="34" charset="0"/>
                <a:ea typeface="Fira Sans Extra Condensed Medium"/>
                <a:cs typeface="Fira Sans Extra Condensed Medium"/>
                <a:sym typeface="Fira Sans Extra Condensed Medium"/>
              </a:endParaRPr>
            </a:p>
          </p:txBody>
        </p:sp>
        <p:sp>
          <p:nvSpPr>
            <p:cNvPr id="62" name="Google Shape;2403;p43">
              <a:extLst>
                <a:ext uri="{FF2B5EF4-FFF2-40B4-BE49-F238E27FC236}">
                  <a16:creationId xmlns:a16="http://schemas.microsoft.com/office/drawing/2014/main" id="{8915A600-BBB9-69DD-B7A3-866E53DF8156}"/>
                </a:ext>
              </a:extLst>
            </p:cNvPr>
            <p:cNvSpPr/>
            <p:nvPr/>
          </p:nvSpPr>
          <p:spPr>
            <a:xfrm>
              <a:off x="4903750" y="1531650"/>
              <a:ext cx="954300" cy="954000"/>
            </a:xfrm>
            <a:custGeom>
              <a:avLst/>
              <a:gdLst/>
              <a:ahLst/>
              <a:cxnLst/>
              <a:rect l="l" t="t" r="r" b="b"/>
              <a:pathLst>
                <a:path w="38172" h="38160" extrusionOk="0">
                  <a:moveTo>
                    <a:pt x="19086" y="0"/>
                  </a:moveTo>
                  <a:cubicBezTo>
                    <a:pt x="13050" y="0"/>
                    <a:pt x="7490" y="2763"/>
                    <a:pt x="3846" y="7597"/>
                  </a:cubicBezTo>
                  <a:cubicBezTo>
                    <a:pt x="3727" y="7763"/>
                    <a:pt x="3751" y="8001"/>
                    <a:pt x="3930" y="8120"/>
                  </a:cubicBezTo>
                  <a:cubicBezTo>
                    <a:pt x="3998" y="8174"/>
                    <a:pt x="4079" y="8200"/>
                    <a:pt x="4159" y="8200"/>
                  </a:cubicBezTo>
                  <a:cubicBezTo>
                    <a:pt x="4274" y="8200"/>
                    <a:pt x="4388" y="8147"/>
                    <a:pt x="4465" y="8049"/>
                  </a:cubicBezTo>
                  <a:cubicBezTo>
                    <a:pt x="7954" y="3417"/>
                    <a:pt x="13288" y="762"/>
                    <a:pt x="19086" y="762"/>
                  </a:cubicBezTo>
                  <a:cubicBezTo>
                    <a:pt x="29183" y="762"/>
                    <a:pt x="37410" y="8978"/>
                    <a:pt x="37410" y="19074"/>
                  </a:cubicBezTo>
                  <a:cubicBezTo>
                    <a:pt x="37410" y="29183"/>
                    <a:pt x="29183" y="37398"/>
                    <a:pt x="19086" y="37398"/>
                  </a:cubicBezTo>
                  <a:cubicBezTo>
                    <a:pt x="8990" y="37398"/>
                    <a:pt x="774" y="29183"/>
                    <a:pt x="774" y="19074"/>
                  </a:cubicBezTo>
                  <a:cubicBezTo>
                    <a:pt x="774" y="18872"/>
                    <a:pt x="596" y="18693"/>
                    <a:pt x="382" y="18693"/>
                  </a:cubicBezTo>
                  <a:cubicBezTo>
                    <a:pt x="179" y="18693"/>
                    <a:pt x="1" y="18872"/>
                    <a:pt x="1" y="19074"/>
                  </a:cubicBezTo>
                  <a:cubicBezTo>
                    <a:pt x="1" y="29599"/>
                    <a:pt x="8561" y="38160"/>
                    <a:pt x="19086" y="38160"/>
                  </a:cubicBezTo>
                  <a:cubicBezTo>
                    <a:pt x="29611" y="38160"/>
                    <a:pt x="38172" y="29599"/>
                    <a:pt x="38172" y="19074"/>
                  </a:cubicBezTo>
                  <a:cubicBezTo>
                    <a:pt x="38172" y="8561"/>
                    <a:pt x="29611" y="0"/>
                    <a:pt x="19086" y="0"/>
                  </a:cubicBezTo>
                  <a:close/>
                </a:path>
              </a:pathLst>
            </a:custGeom>
            <a:solidFill>
              <a:srgbClr val="EC3A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04;p43">
              <a:extLst>
                <a:ext uri="{FF2B5EF4-FFF2-40B4-BE49-F238E27FC236}">
                  <a16:creationId xmlns:a16="http://schemas.microsoft.com/office/drawing/2014/main" id="{A9C95C53-59B3-EBF0-8A8B-8F4858628CEB}"/>
                </a:ext>
              </a:extLst>
            </p:cNvPr>
            <p:cNvSpPr/>
            <p:nvPr/>
          </p:nvSpPr>
          <p:spPr>
            <a:xfrm>
              <a:off x="5371375" y="2466575"/>
              <a:ext cx="19075" cy="236675"/>
            </a:xfrm>
            <a:custGeom>
              <a:avLst/>
              <a:gdLst/>
              <a:ahLst/>
              <a:cxnLst/>
              <a:rect l="l" t="t" r="r" b="b"/>
              <a:pathLst>
                <a:path w="763" h="9467" extrusionOk="0">
                  <a:moveTo>
                    <a:pt x="381" y="1"/>
                  </a:moveTo>
                  <a:cubicBezTo>
                    <a:pt x="167" y="1"/>
                    <a:pt x="0" y="168"/>
                    <a:pt x="0" y="382"/>
                  </a:cubicBezTo>
                  <a:lnTo>
                    <a:pt x="0" y="9085"/>
                  </a:lnTo>
                  <a:cubicBezTo>
                    <a:pt x="0" y="9300"/>
                    <a:pt x="167" y="9466"/>
                    <a:pt x="381" y="9466"/>
                  </a:cubicBezTo>
                  <a:cubicBezTo>
                    <a:pt x="596" y="9466"/>
                    <a:pt x="762" y="9300"/>
                    <a:pt x="762" y="9085"/>
                  </a:cubicBezTo>
                  <a:lnTo>
                    <a:pt x="762" y="382"/>
                  </a:lnTo>
                  <a:cubicBezTo>
                    <a:pt x="762" y="168"/>
                    <a:pt x="596" y="1"/>
                    <a:pt x="381" y="1"/>
                  </a:cubicBezTo>
                  <a:close/>
                </a:path>
              </a:pathLst>
            </a:custGeom>
            <a:solidFill>
              <a:srgbClr val="EC3A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42" name="Google Shape;2405;p43">
              <a:extLst>
                <a:ext uri="{FF2B5EF4-FFF2-40B4-BE49-F238E27FC236}">
                  <a16:creationId xmlns:a16="http://schemas.microsoft.com/office/drawing/2014/main" id="{F36AE730-B795-2B89-CA4D-0E44978FA8D0}"/>
                </a:ext>
              </a:extLst>
            </p:cNvPr>
            <p:cNvGrpSpPr/>
            <p:nvPr/>
          </p:nvGrpSpPr>
          <p:grpSpPr>
            <a:xfrm>
              <a:off x="5135925" y="1759650"/>
              <a:ext cx="487575" cy="505750"/>
              <a:chOff x="5135925" y="1759650"/>
              <a:chExt cx="487575" cy="505750"/>
            </a:xfrm>
          </p:grpSpPr>
          <p:sp>
            <p:nvSpPr>
              <p:cNvPr id="1046" name="Google Shape;2406;p43">
                <a:extLst>
                  <a:ext uri="{FF2B5EF4-FFF2-40B4-BE49-F238E27FC236}">
                    <a16:creationId xmlns:a16="http://schemas.microsoft.com/office/drawing/2014/main" id="{92F9AE7D-A0EF-2659-2792-4B7FA38558DE}"/>
                  </a:ext>
                </a:extLst>
              </p:cNvPr>
              <p:cNvSpPr/>
              <p:nvPr/>
            </p:nvSpPr>
            <p:spPr>
              <a:xfrm>
                <a:off x="5135925" y="1759650"/>
                <a:ext cx="487575" cy="505750"/>
              </a:xfrm>
              <a:custGeom>
                <a:avLst/>
                <a:gdLst/>
                <a:ahLst/>
                <a:cxnLst/>
                <a:rect l="l" t="t" r="r" b="b"/>
                <a:pathLst>
                  <a:path w="19503" h="20230" extrusionOk="0">
                    <a:moveTo>
                      <a:pt x="19062" y="298"/>
                    </a:moveTo>
                    <a:lnTo>
                      <a:pt x="19062" y="6847"/>
                    </a:lnTo>
                    <a:lnTo>
                      <a:pt x="14490" y="6847"/>
                    </a:lnTo>
                    <a:cubicBezTo>
                      <a:pt x="14455" y="6847"/>
                      <a:pt x="14431" y="6859"/>
                      <a:pt x="14407" y="6870"/>
                    </a:cubicBezTo>
                    <a:lnTo>
                      <a:pt x="10728" y="9442"/>
                    </a:lnTo>
                    <a:lnTo>
                      <a:pt x="10728" y="7013"/>
                    </a:lnTo>
                    <a:cubicBezTo>
                      <a:pt x="10728" y="6918"/>
                      <a:pt x="10621" y="6835"/>
                      <a:pt x="10537" y="6835"/>
                    </a:cubicBezTo>
                    <a:lnTo>
                      <a:pt x="9085" y="6835"/>
                    </a:lnTo>
                    <a:lnTo>
                      <a:pt x="9085" y="298"/>
                    </a:lnTo>
                    <a:close/>
                    <a:moveTo>
                      <a:pt x="10430" y="7144"/>
                    </a:moveTo>
                    <a:lnTo>
                      <a:pt x="10430" y="9752"/>
                    </a:lnTo>
                    <a:cubicBezTo>
                      <a:pt x="10430" y="9811"/>
                      <a:pt x="10430" y="9871"/>
                      <a:pt x="10490" y="9907"/>
                    </a:cubicBezTo>
                    <a:cubicBezTo>
                      <a:pt x="10514" y="9918"/>
                      <a:pt x="10526" y="9918"/>
                      <a:pt x="10549" y="9918"/>
                    </a:cubicBezTo>
                    <a:cubicBezTo>
                      <a:pt x="10585" y="9918"/>
                      <a:pt x="10609" y="9907"/>
                      <a:pt x="10633" y="9895"/>
                    </a:cubicBezTo>
                    <a:lnTo>
                      <a:pt x="12538" y="8573"/>
                    </a:lnTo>
                    <a:cubicBezTo>
                      <a:pt x="12943" y="9145"/>
                      <a:pt x="13145" y="9799"/>
                      <a:pt x="13145" y="10502"/>
                    </a:cubicBezTo>
                    <a:cubicBezTo>
                      <a:pt x="13145" y="12347"/>
                      <a:pt x="11645" y="13847"/>
                      <a:pt x="9799" y="13847"/>
                    </a:cubicBezTo>
                    <a:cubicBezTo>
                      <a:pt x="7954" y="13847"/>
                      <a:pt x="6454" y="12324"/>
                      <a:pt x="6454" y="10478"/>
                    </a:cubicBezTo>
                    <a:cubicBezTo>
                      <a:pt x="6454" y="8799"/>
                      <a:pt x="7716" y="7442"/>
                      <a:pt x="9383" y="7144"/>
                    </a:cubicBezTo>
                    <a:close/>
                    <a:moveTo>
                      <a:pt x="5573" y="2084"/>
                    </a:moveTo>
                    <a:lnTo>
                      <a:pt x="7144" y="4061"/>
                    </a:lnTo>
                    <a:cubicBezTo>
                      <a:pt x="7180" y="4105"/>
                      <a:pt x="7228" y="4129"/>
                      <a:pt x="7280" y="4129"/>
                    </a:cubicBezTo>
                    <a:cubicBezTo>
                      <a:pt x="7298" y="4129"/>
                      <a:pt x="7316" y="4126"/>
                      <a:pt x="7335" y="4120"/>
                    </a:cubicBezTo>
                    <a:cubicBezTo>
                      <a:pt x="7799" y="3942"/>
                      <a:pt x="8263" y="3811"/>
                      <a:pt x="8740" y="3739"/>
                    </a:cubicBezTo>
                    <a:cubicBezTo>
                      <a:pt x="8763" y="3739"/>
                      <a:pt x="8787" y="3727"/>
                      <a:pt x="8787" y="3727"/>
                    </a:cubicBezTo>
                    <a:lnTo>
                      <a:pt x="8787" y="6966"/>
                    </a:lnTo>
                    <a:cubicBezTo>
                      <a:pt x="7299" y="7406"/>
                      <a:pt x="6120" y="8835"/>
                      <a:pt x="6120" y="10502"/>
                    </a:cubicBezTo>
                    <a:cubicBezTo>
                      <a:pt x="6120" y="12526"/>
                      <a:pt x="7775" y="14181"/>
                      <a:pt x="9799" y="14181"/>
                    </a:cubicBezTo>
                    <a:cubicBezTo>
                      <a:pt x="11823" y="14181"/>
                      <a:pt x="13478" y="12526"/>
                      <a:pt x="13478" y="10502"/>
                    </a:cubicBezTo>
                    <a:cubicBezTo>
                      <a:pt x="13478" y="9740"/>
                      <a:pt x="13240" y="8990"/>
                      <a:pt x="12812" y="8359"/>
                    </a:cubicBezTo>
                    <a:lnTo>
                      <a:pt x="14538" y="7132"/>
                    </a:lnTo>
                    <a:lnTo>
                      <a:pt x="17074" y="7132"/>
                    </a:lnTo>
                    <a:lnTo>
                      <a:pt x="16241" y="7823"/>
                    </a:lnTo>
                    <a:cubicBezTo>
                      <a:pt x="16181" y="7871"/>
                      <a:pt x="16157" y="7954"/>
                      <a:pt x="16181" y="8025"/>
                    </a:cubicBezTo>
                    <a:cubicBezTo>
                      <a:pt x="16360" y="8478"/>
                      <a:pt x="16491" y="8954"/>
                      <a:pt x="16562" y="9442"/>
                    </a:cubicBezTo>
                    <a:cubicBezTo>
                      <a:pt x="16574" y="9514"/>
                      <a:pt x="16633" y="9561"/>
                      <a:pt x="16705" y="9573"/>
                    </a:cubicBezTo>
                    <a:lnTo>
                      <a:pt x="19205" y="9954"/>
                    </a:lnTo>
                    <a:lnTo>
                      <a:pt x="19205" y="11050"/>
                    </a:lnTo>
                    <a:lnTo>
                      <a:pt x="16705" y="11419"/>
                    </a:lnTo>
                    <a:cubicBezTo>
                      <a:pt x="16633" y="11431"/>
                      <a:pt x="16574" y="11490"/>
                      <a:pt x="16562" y="11562"/>
                    </a:cubicBezTo>
                    <a:cubicBezTo>
                      <a:pt x="16491" y="12038"/>
                      <a:pt x="16360" y="12514"/>
                      <a:pt x="16181" y="12966"/>
                    </a:cubicBezTo>
                    <a:cubicBezTo>
                      <a:pt x="16157" y="13038"/>
                      <a:pt x="16181" y="13109"/>
                      <a:pt x="16241" y="13157"/>
                    </a:cubicBezTo>
                    <a:lnTo>
                      <a:pt x="18217" y="14729"/>
                    </a:lnTo>
                    <a:lnTo>
                      <a:pt x="17669" y="15669"/>
                    </a:lnTo>
                    <a:lnTo>
                      <a:pt x="15312" y="14752"/>
                    </a:lnTo>
                    <a:cubicBezTo>
                      <a:pt x="15293" y="14741"/>
                      <a:pt x="15271" y="14736"/>
                      <a:pt x="15249" y="14736"/>
                    </a:cubicBezTo>
                    <a:cubicBezTo>
                      <a:pt x="15203" y="14736"/>
                      <a:pt x="15154" y="14760"/>
                      <a:pt x="15121" y="14800"/>
                    </a:cubicBezTo>
                    <a:cubicBezTo>
                      <a:pt x="14824" y="15181"/>
                      <a:pt x="14467" y="15526"/>
                      <a:pt x="14097" y="15824"/>
                    </a:cubicBezTo>
                    <a:cubicBezTo>
                      <a:pt x="14038" y="15872"/>
                      <a:pt x="14014" y="15943"/>
                      <a:pt x="14050" y="16014"/>
                    </a:cubicBezTo>
                    <a:lnTo>
                      <a:pt x="14979" y="18372"/>
                    </a:lnTo>
                    <a:lnTo>
                      <a:pt x="14038" y="18920"/>
                    </a:lnTo>
                    <a:lnTo>
                      <a:pt x="12454" y="16943"/>
                    </a:lnTo>
                    <a:cubicBezTo>
                      <a:pt x="12419" y="16899"/>
                      <a:pt x="12371" y="16874"/>
                      <a:pt x="12319" y="16874"/>
                    </a:cubicBezTo>
                    <a:cubicBezTo>
                      <a:pt x="12301" y="16874"/>
                      <a:pt x="12282" y="16877"/>
                      <a:pt x="12264" y="16884"/>
                    </a:cubicBezTo>
                    <a:cubicBezTo>
                      <a:pt x="11811" y="17062"/>
                      <a:pt x="11347" y="17193"/>
                      <a:pt x="10859" y="17265"/>
                    </a:cubicBezTo>
                    <a:cubicBezTo>
                      <a:pt x="10788" y="17276"/>
                      <a:pt x="10728" y="17348"/>
                      <a:pt x="10716" y="17419"/>
                    </a:cubicBezTo>
                    <a:lnTo>
                      <a:pt x="10347" y="19943"/>
                    </a:lnTo>
                    <a:lnTo>
                      <a:pt x="9252" y="19943"/>
                    </a:lnTo>
                    <a:lnTo>
                      <a:pt x="8883" y="17419"/>
                    </a:lnTo>
                    <a:cubicBezTo>
                      <a:pt x="8871" y="17348"/>
                      <a:pt x="8811" y="17276"/>
                      <a:pt x="8740" y="17265"/>
                    </a:cubicBezTo>
                    <a:cubicBezTo>
                      <a:pt x="8263" y="17193"/>
                      <a:pt x="7787" y="17062"/>
                      <a:pt x="7335" y="16895"/>
                    </a:cubicBezTo>
                    <a:cubicBezTo>
                      <a:pt x="7312" y="16888"/>
                      <a:pt x="7289" y="16884"/>
                      <a:pt x="7268" y="16884"/>
                    </a:cubicBezTo>
                    <a:cubicBezTo>
                      <a:pt x="7220" y="16884"/>
                      <a:pt x="7177" y="16902"/>
                      <a:pt x="7144" y="16943"/>
                    </a:cubicBezTo>
                    <a:lnTo>
                      <a:pt x="5573" y="18920"/>
                    </a:lnTo>
                    <a:lnTo>
                      <a:pt x="4632" y="18372"/>
                    </a:lnTo>
                    <a:lnTo>
                      <a:pt x="5549" y="16014"/>
                    </a:lnTo>
                    <a:cubicBezTo>
                      <a:pt x="5584" y="15955"/>
                      <a:pt x="5561" y="15872"/>
                      <a:pt x="5501" y="15824"/>
                    </a:cubicBezTo>
                    <a:cubicBezTo>
                      <a:pt x="5132" y="15526"/>
                      <a:pt x="4787" y="15181"/>
                      <a:pt x="4477" y="14800"/>
                    </a:cubicBezTo>
                    <a:cubicBezTo>
                      <a:pt x="4445" y="14760"/>
                      <a:pt x="4401" y="14736"/>
                      <a:pt x="4355" y="14736"/>
                    </a:cubicBezTo>
                    <a:cubicBezTo>
                      <a:pt x="4332" y="14736"/>
                      <a:pt x="4310" y="14741"/>
                      <a:pt x="4287" y="14752"/>
                    </a:cubicBezTo>
                    <a:lnTo>
                      <a:pt x="1929" y="15681"/>
                    </a:lnTo>
                    <a:lnTo>
                      <a:pt x="1382" y="14729"/>
                    </a:lnTo>
                    <a:lnTo>
                      <a:pt x="3370" y="13157"/>
                    </a:lnTo>
                    <a:cubicBezTo>
                      <a:pt x="3418" y="13109"/>
                      <a:pt x="3441" y="13038"/>
                      <a:pt x="3418" y="12966"/>
                    </a:cubicBezTo>
                    <a:cubicBezTo>
                      <a:pt x="3239" y="12514"/>
                      <a:pt x="3108" y="12038"/>
                      <a:pt x="3037" y="11562"/>
                    </a:cubicBezTo>
                    <a:cubicBezTo>
                      <a:pt x="3025" y="11490"/>
                      <a:pt x="3001" y="11431"/>
                      <a:pt x="2929" y="11419"/>
                    </a:cubicBezTo>
                    <a:lnTo>
                      <a:pt x="453" y="11050"/>
                    </a:lnTo>
                    <a:lnTo>
                      <a:pt x="453" y="9954"/>
                    </a:lnTo>
                    <a:lnTo>
                      <a:pt x="2929" y="9585"/>
                    </a:lnTo>
                    <a:cubicBezTo>
                      <a:pt x="3001" y="9573"/>
                      <a:pt x="3048" y="9514"/>
                      <a:pt x="3048" y="9442"/>
                    </a:cubicBezTo>
                    <a:cubicBezTo>
                      <a:pt x="3132" y="8966"/>
                      <a:pt x="3251" y="8502"/>
                      <a:pt x="3418" y="8037"/>
                    </a:cubicBezTo>
                    <a:cubicBezTo>
                      <a:pt x="3453" y="7966"/>
                      <a:pt x="3429" y="7894"/>
                      <a:pt x="3370" y="7847"/>
                    </a:cubicBezTo>
                    <a:lnTo>
                      <a:pt x="1382" y="6275"/>
                    </a:lnTo>
                    <a:lnTo>
                      <a:pt x="1929" y="5335"/>
                    </a:lnTo>
                    <a:lnTo>
                      <a:pt x="4287" y="6251"/>
                    </a:lnTo>
                    <a:cubicBezTo>
                      <a:pt x="4310" y="6263"/>
                      <a:pt x="4332" y="6268"/>
                      <a:pt x="4355" y="6268"/>
                    </a:cubicBezTo>
                    <a:cubicBezTo>
                      <a:pt x="4401" y="6268"/>
                      <a:pt x="4445" y="6244"/>
                      <a:pt x="4477" y="6204"/>
                    </a:cubicBezTo>
                    <a:cubicBezTo>
                      <a:pt x="4787" y="5835"/>
                      <a:pt x="5132" y="5477"/>
                      <a:pt x="5501" y="5180"/>
                    </a:cubicBezTo>
                    <a:cubicBezTo>
                      <a:pt x="5561" y="5132"/>
                      <a:pt x="5584" y="5049"/>
                      <a:pt x="5549" y="4989"/>
                    </a:cubicBezTo>
                    <a:lnTo>
                      <a:pt x="4632" y="2632"/>
                    </a:lnTo>
                    <a:lnTo>
                      <a:pt x="5573" y="2084"/>
                    </a:lnTo>
                    <a:close/>
                    <a:moveTo>
                      <a:pt x="8954" y="1"/>
                    </a:moveTo>
                    <a:cubicBezTo>
                      <a:pt x="8859" y="1"/>
                      <a:pt x="8787" y="72"/>
                      <a:pt x="8787" y="167"/>
                    </a:cubicBezTo>
                    <a:lnTo>
                      <a:pt x="8787" y="1977"/>
                    </a:lnTo>
                    <a:lnTo>
                      <a:pt x="8573" y="3430"/>
                    </a:lnTo>
                    <a:cubicBezTo>
                      <a:pt x="8156" y="3501"/>
                      <a:pt x="7740" y="3620"/>
                      <a:pt x="7335" y="3763"/>
                    </a:cubicBezTo>
                    <a:lnTo>
                      <a:pt x="5739" y="1763"/>
                    </a:lnTo>
                    <a:cubicBezTo>
                      <a:pt x="5709" y="1725"/>
                      <a:pt x="5660" y="1702"/>
                      <a:pt x="5610" y="1702"/>
                    </a:cubicBezTo>
                    <a:cubicBezTo>
                      <a:pt x="5581" y="1702"/>
                      <a:pt x="5551" y="1709"/>
                      <a:pt x="5525" y="1727"/>
                    </a:cubicBezTo>
                    <a:lnTo>
                      <a:pt x="4334" y="2418"/>
                    </a:lnTo>
                    <a:cubicBezTo>
                      <a:pt x="4263" y="2453"/>
                      <a:pt x="4239" y="2537"/>
                      <a:pt x="4263" y="2620"/>
                    </a:cubicBezTo>
                    <a:lnTo>
                      <a:pt x="5203" y="5001"/>
                    </a:lnTo>
                    <a:cubicBezTo>
                      <a:pt x="4870" y="5275"/>
                      <a:pt x="4572" y="5573"/>
                      <a:pt x="4299" y="5906"/>
                    </a:cubicBezTo>
                    <a:lnTo>
                      <a:pt x="1917" y="4965"/>
                    </a:lnTo>
                    <a:cubicBezTo>
                      <a:pt x="1897" y="4960"/>
                      <a:pt x="1876" y="4957"/>
                      <a:pt x="1856" y="4957"/>
                    </a:cubicBezTo>
                    <a:cubicBezTo>
                      <a:pt x="1795" y="4957"/>
                      <a:pt x="1742" y="4983"/>
                      <a:pt x="1715" y="5037"/>
                    </a:cubicBezTo>
                    <a:lnTo>
                      <a:pt x="1024" y="6228"/>
                    </a:lnTo>
                    <a:cubicBezTo>
                      <a:pt x="977" y="6299"/>
                      <a:pt x="1001" y="6394"/>
                      <a:pt x="1060" y="6442"/>
                    </a:cubicBezTo>
                    <a:lnTo>
                      <a:pt x="3060" y="8037"/>
                    </a:lnTo>
                    <a:cubicBezTo>
                      <a:pt x="2917" y="8442"/>
                      <a:pt x="2798" y="8859"/>
                      <a:pt x="2727" y="9276"/>
                    </a:cubicBezTo>
                    <a:lnTo>
                      <a:pt x="179" y="9645"/>
                    </a:lnTo>
                    <a:cubicBezTo>
                      <a:pt x="96" y="9668"/>
                      <a:pt x="0" y="9728"/>
                      <a:pt x="0" y="9811"/>
                    </a:cubicBezTo>
                    <a:lnTo>
                      <a:pt x="0" y="11192"/>
                    </a:lnTo>
                    <a:cubicBezTo>
                      <a:pt x="0" y="11276"/>
                      <a:pt x="96" y="11335"/>
                      <a:pt x="179" y="11359"/>
                    </a:cubicBezTo>
                    <a:lnTo>
                      <a:pt x="2715" y="11728"/>
                    </a:lnTo>
                    <a:cubicBezTo>
                      <a:pt x="2787" y="12157"/>
                      <a:pt x="2906" y="12562"/>
                      <a:pt x="3060" y="12966"/>
                    </a:cubicBezTo>
                    <a:lnTo>
                      <a:pt x="1060" y="14562"/>
                    </a:lnTo>
                    <a:cubicBezTo>
                      <a:pt x="1001" y="14609"/>
                      <a:pt x="977" y="14705"/>
                      <a:pt x="1024" y="14776"/>
                    </a:cubicBezTo>
                    <a:lnTo>
                      <a:pt x="1715" y="15967"/>
                    </a:lnTo>
                    <a:cubicBezTo>
                      <a:pt x="1741" y="16019"/>
                      <a:pt x="1793" y="16052"/>
                      <a:pt x="1851" y="16052"/>
                    </a:cubicBezTo>
                    <a:cubicBezTo>
                      <a:pt x="1873" y="16052"/>
                      <a:pt x="1895" y="16048"/>
                      <a:pt x="1917" y="16038"/>
                    </a:cubicBezTo>
                    <a:lnTo>
                      <a:pt x="4299" y="15098"/>
                    </a:lnTo>
                    <a:cubicBezTo>
                      <a:pt x="4572" y="15431"/>
                      <a:pt x="4882" y="15741"/>
                      <a:pt x="5203" y="16003"/>
                    </a:cubicBezTo>
                    <a:lnTo>
                      <a:pt x="4263" y="18384"/>
                    </a:lnTo>
                    <a:cubicBezTo>
                      <a:pt x="4239" y="18467"/>
                      <a:pt x="4263" y="18550"/>
                      <a:pt x="4334" y="18586"/>
                    </a:cubicBezTo>
                    <a:lnTo>
                      <a:pt x="5525" y="19277"/>
                    </a:lnTo>
                    <a:cubicBezTo>
                      <a:pt x="5551" y="19294"/>
                      <a:pt x="5581" y="19302"/>
                      <a:pt x="5610" y="19302"/>
                    </a:cubicBezTo>
                    <a:cubicBezTo>
                      <a:pt x="5660" y="19302"/>
                      <a:pt x="5709" y="19279"/>
                      <a:pt x="5739" y="19241"/>
                    </a:cubicBezTo>
                    <a:lnTo>
                      <a:pt x="7335" y="17241"/>
                    </a:lnTo>
                    <a:cubicBezTo>
                      <a:pt x="7728" y="17384"/>
                      <a:pt x="8144" y="17503"/>
                      <a:pt x="8573" y="17574"/>
                    </a:cubicBezTo>
                    <a:lnTo>
                      <a:pt x="8954" y="20098"/>
                    </a:lnTo>
                    <a:cubicBezTo>
                      <a:pt x="8966" y="20182"/>
                      <a:pt x="9025" y="20229"/>
                      <a:pt x="9109" y="20229"/>
                    </a:cubicBezTo>
                    <a:lnTo>
                      <a:pt x="10490" y="20229"/>
                    </a:lnTo>
                    <a:cubicBezTo>
                      <a:pt x="10573" y="20229"/>
                      <a:pt x="10645" y="20182"/>
                      <a:pt x="10657" y="20098"/>
                    </a:cubicBezTo>
                    <a:lnTo>
                      <a:pt x="11038" y="17574"/>
                    </a:lnTo>
                    <a:cubicBezTo>
                      <a:pt x="11454" y="17503"/>
                      <a:pt x="11871" y="17384"/>
                      <a:pt x="12264" y="17241"/>
                    </a:cubicBezTo>
                    <a:lnTo>
                      <a:pt x="13859" y="19241"/>
                    </a:lnTo>
                    <a:cubicBezTo>
                      <a:pt x="13889" y="19279"/>
                      <a:pt x="13939" y="19302"/>
                      <a:pt x="13989" y="19302"/>
                    </a:cubicBezTo>
                    <a:cubicBezTo>
                      <a:pt x="14018" y="19302"/>
                      <a:pt x="14047" y="19294"/>
                      <a:pt x="14074" y="19277"/>
                    </a:cubicBezTo>
                    <a:lnTo>
                      <a:pt x="15264" y="18586"/>
                    </a:lnTo>
                    <a:cubicBezTo>
                      <a:pt x="15336" y="18550"/>
                      <a:pt x="15371" y="18467"/>
                      <a:pt x="15336" y="18384"/>
                    </a:cubicBezTo>
                    <a:lnTo>
                      <a:pt x="14395" y="16003"/>
                    </a:lnTo>
                    <a:cubicBezTo>
                      <a:pt x="14728" y="15741"/>
                      <a:pt x="15026" y="15431"/>
                      <a:pt x="15312" y="15098"/>
                    </a:cubicBezTo>
                    <a:lnTo>
                      <a:pt x="17681" y="16038"/>
                    </a:lnTo>
                    <a:cubicBezTo>
                      <a:pt x="17702" y="16044"/>
                      <a:pt x="17723" y="16047"/>
                      <a:pt x="17743" y="16047"/>
                    </a:cubicBezTo>
                    <a:cubicBezTo>
                      <a:pt x="17803" y="16047"/>
                      <a:pt x="17857" y="16020"/>
                      <a:pt x="17884" y="15967"/>
                    </a:cubicBezTo>
                    <a:lnTo>
                      <a:pt x="18574" y="14776"/>
                    </a:lnTo>
                    <a:cubicBezTo>
                      <a:pt x="18622" y="14705"/>
                      <a:pt x="18598" y="14609"/>
                      <a:pt x="18538" y="14562"/>
                    </a:cubicBezTo>
                    <a:lnTo>
                      <a:pt x="16538" y="12966"/>
                    </a:lnTo>
                    <a:cubicBezTo>
                      <a:pt x="16681" y="12574"/>
                      <a:pt x="16800" y="12157"/>
                      <a:pt x="16872" y="11728"/>
                    </a:cubicBezTo>
                    <a:lnTo>
                      <a:pt x="19384" y="11359"/>
                    </a:lnTo>
                    <a:cubicBezTo>
                      <a:pt x="19455" y="11335"/>
                      <a:pt x="19503" y="11276"/>
                      <a:pt x="19503" y="11192"/>
                    </a:cubicBezTo>
                    <a:lnTo>
                      <a:pt x="19503" y="9811"/>
                    </a:lnTo>
                    <a:cubicBezTo>
                      <a:pt x="19503" y="9728"/>
                      <a:pt x="19455" y="9657"/>
                      <a:pt x="19384" y="9645"/>
                    </a:cubicBezTo>
                    <a:lnTo>
                      <a:pt x="16860" y="9276"/>
                    </a:lnTo>
                    <a:cubicBezTo>
                      <a:pt x="16788" y="8847"/>
                      <a:pt x="16681" y="8418"/>
                      <a:pt x="16538" y="8013"/>
                    </a:cubicBezTo>
                    <a:lnTo>
                      <a:pt x="17610" y="7144"/>
                    </a:lnTo>
                    <a:lnTo>
                      <a:pt x="19158" y="7144"/>
                    </a:lnTo>
                    <a:cubicBezTo>
                      <a:pt x="19253" y="7144"/>
                      <a:pt x="19360" y="7109"/>
                      <a:pt x="19360" y="7013"/>
                    </a:cubicBezTo>
                    <a:lnTo>
                      <a:pt x="19360" y="167"/>
                    </a:lnTo>
                    <a:cubicBezTo>
                      <a:pt x="19360" y="72"/>
                      <a:pt x="19253" y="1"/>
                      <a:pt x="19158"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2407;p43">
                <a:extLst>
                  <a:ext uri="{FF2B5EF4-FFF2-40B4-BE49-F238E27FC236}">
                    <a16:creationId xmlns:a16="http://schemas.microsoft.com/office/drawing/2014/main" id="{CED9E8EC-7E37-676C-CD7A-F5D67377D28F}"/>
                  </a:ext>
                </a:extLst>
              </p:cNvPr>
              <p:cNvSpPr/>
              <p:nvPr/>
            </p:nvSpPr>
            <p:spPr>
              <a:xfrm>
                <a:off x="5393700" y="1796850"/>
                <a:ext cx="147950" cy="11050"/>
              </a:xfrm>
              <a:custGeom>
                <a:avLst/>
                <a:gdLst/>
                <a:ahLst/>
                <a:cxnLst/>
                <a:rect l="l" t="t" r="r" b="b"/>
                <a:pathLst>
                  <a:path w="5918" h="442" extrusionOk="0">
                    <a:moveTo>
                      <a:pt x="167" y="1"/>
                    </a:moveTo>
                    <a:cubicBezTo>
                      <a:pt x="72" y="1"/>
                      <a:pt x="0" y="132"/>
                      <a:pt x="0" y="215"/>
                    </a:cubicBezTo>
                    <a:cubicBezTo>
                      <a:pt x="0" y="310"/>
                      <a:pt x="72" y="441"/>
                      <a:pt x="167" y="441"/>
                    </a:cubicBezTo>
                    <a:lnTo>
                      <a:pt x="5763" y="441"/>
                    </a:lnTo>
                    <a:cubicBezTo>
                      <a:pt x="5846" y="441"/>
                      <a:pt x="5918" y="310"/>
                      <a:pt x="5918" y="215"/>
                    </a:cubicBezTo>
                    <a:cubicBezTo>
                      <a:pt x="5918" y="132"/>
                      <a:pt x="5846" y="1"/>
                      <a:pt x="5763"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2408;p43">
                <a:extLst>
                  <a:ext uri="{FF2B5EF4-FFF2-40B4-BE49-F238E27FC236}">
                    <a16:creationId xmlns:a16="http://schemas.microsoft.com/office/drawing/2014/main" id="{6EE57555-2ACD-6060-B004-ED1BB86047B3}"/>
                  </a:ext>
                </a:extLst>
              </p:cNvPr>
              <p:cNvSpPr/>
              <p:nvPr/>
            </p:nvSpPr>
            <p:spPr>
              <a:xfrm>
                <a:off x="5551450" y="1796850"/>
                <a:ext cx="29800" cy="11050"/>
              </a:xfrm>
              <a:custGeom>
                <a:avLst/>
                <a:gdLst/>
                <a:ahLst/>
                <a:cxnLst/>
                <a:rect l="l" t="t" r="r" b="b"/>
                <a:pathLst>
                  <a:path w="1192" h="442" extrusionOk="0">
                    <a:moveTo>
                      <a:pt x="167" y="1"/>
                    </a:moveTo>
                    <a:cubicBezTo>
                      <a:pt x="72" y="1"/>
                      <a:pt x="1" y="132"/>
                      <a:pt x="1" y="215"/>
                    </a:cubicBezTo>
                    <a:cubicBezTo>
                      <a:pt x="1" y="310"/>
                      <a:pt x="72" y="441"/>
                      <a:pt x="167" y="441"/>
                    </a:cubicBezTo>
                    <a:lnTo>
                      <a:pt x="1025" y="441"/>
                    </a:lnTo>
                    <a:cubicBezTo>
                      <a:pt x="1120" y="441"/>
                      <a:pt x="1191" y="310"/>
                      <a:pt x="1191" y="215"/>
                    </a:cubicBezTo>
                    <a:cubicBezTo>
                      <a:pt x="1191" y="132"/>
                      <a:pt x="1120" y="1"/>
                      <a:pt x="1025"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2409;p43">
                <a:extLst>
                  <a:ext uri="{FF2B5EF4-FFF2-40B4-BE49-F238E27FC236}">
                    <a16:creationId xmlns:a16="http://schemas.microsoft.com/office/drawing/2014/main" id="{F79485B0-61BB-DFFB-3219-D1CCAAA67B34}"/>
                  </a:ext>
                </a:extLst>
              </p:cNvPr>
              <p:cNvSpPr/>
              <p:nvPr/>
            </p:nvSpPr>
            <p:spPr>
              <a:xfrm>
                <a:off x="5429425" y="1822750"/>
                <a:ext cx="151825" cy="7475"/>
              </a:xfrm>
              <a:custGeom>
                <a:avLst/>
                <a:gdLst/>
                <a:ahLst/>
                <a:cxnLst/>
                <a:rect l="l" t="t" r="r" b="b"/>
                <a:pathLst>
                  <a:path w="6073" h="299" extrusionOk="0">
                    <a:moveTo>
                      <a:pt x="167" y="1"/>
                    </a:moveTo>
                    <a:cubicBezTo>
                      <a:pt x="83" y="1"/>
                      <a:pt x="0" y="60"/>
                      <a:pt x="0" y="155"/>
                    </a:cubicBezTo>
                    <a:cubicBezTo>
                      <a:pt x="0" y="239"/>
                      <a:pt x="83" y="298"/>
                      <a:pt x="167" y="298"/>
                    </a:cubicBezTo>
                    <a:lnTo>
                      <a:pt x="5906" y="298"/>
                    </a:lnTo>
                    <a:cubicBezTo>
                      <a:pt x="6001" y="298"/>
                      <a:pt x="6072" y="239"/>
                      <a:pt x="6072" y="155"/>
                    </a:cubicBezTo>
                    <a:cubicBezTo>
                      <a:pt x="6072" y="60"/>
                      <a:pt x="6001" y="1"/>
                      <a:pt x="5906"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2410;p43">
                <a:extLst>
                  <a:ext uri="{FF2B5EF4-FFF2-40B4-BE49-F238E27FC236}">
                    <a16:creationId xmlns:a16="http://schemas.microsoft.com/office/drawing/2014/main" id="{6BE7EA54-F8A3-F9BE-F6AB-CD88208211BB}"/>
                  </a:ext>
                </a:extLst>
              </p:cNvPr>
              <p:cNvSpPr/>
              <p:nvPr/>
            </p:nvSpPr>
            <p:spPr>
              <a:xfrm>
                <a:off x="5393700" y="1822750"/>
                <a:ext cx="29475" cy="7475"/>
              </a:xfrm>
              <a:custGeom>
                <a:avLst/>
                <a:gdLst/>
                <a:ahLst/>
                <a:cxnLst/>
                <a:rect l="l" t="t" r="r" b="b"/>
                <a:pathLst>
                  <a:path w="1179" h="299" extrusionOk="0">
                    <a:moveTo>
                      <a:pt x="167" y="1"/>
                    </a:moveTo>
                    <a:cubicBezTo>
                      <a:pt x="72" y="1"/>
                      <a:pt x="0" y="60"/>
                      <a:pt x="0" y="155"/>
                    </a:cubicBezTo>
                    <a:cubicBezTo>
                      <a:pt x="0" y="239"/>
                      <a:pt x="72" y="298"/>
                      <a:pt x="167" y="298"/>
                    </a:cubicBezTo>
                    <a:lnTo>
                      <a:pt x="1012" y="298"/>
                    </a:lnTo>
                    <a:cubicBezTo>
                      <a:pt x="1108" y="298"/>
                      <a:pt x="1179" y="239"/>
                      <a:pt x="1179" y="155"/>
                    </a:cubicBezTo>
                    <a:cubicBezTo>
                      <a:pt x="1179" y="60"/>
                      <a:pt x="1108" y="1"/>
                      <a:pt x="1012"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2411;p43">
                <a:extLst>
                  <a:ext uri="{FF2B5EF4-FFF2-40B4-BE49-F238E27FC236}">
                    <a16:creationId xmlns:a16="http://schemas.microsoft.com/office/drawing/2014/main" id="{3B2711BC-D8CC-70C0-29D9-32A703F77C2C}"/>
                  </a:ext>
                </a:extLst>
              </p:cNvPr>
              <p:cNvSpPr/>
              <p:nvPr/>
            </p:nvSpPr>
            <p:spPr>
              <a:xfrm>
                <a:off x="5393700" y="1845075"/>
                <a:ext cx="135750" cy="7475"/>
              </a:xfrm>
              <a:custGeom>
                <a:avLst/>
                <a:gdLst/>
                <a:ahLst/>
                <a:cxnLst/>
                <a:rect l="l" t="t" r="r" b="b"/>
                <a:pathLst>
                  <a:path w="5430" h="299" extrusionOk="0">
                    <a:moveTo>
                      <a:pt x="167" y="1"/>
                    </a:moveTo>
                    <a:cubicBezTo>
                      <a:pt x="72" y="1"/>
                      <a:pt x="0" y="60"/>
                      <a:pt x="0" y="155"/>
                    </a:cubicBezTo>
                    <a:cubicBezTo>
                      <a:pt x="0" y="239"/>
                      <a:pt x="72" y="298"/>
                      <a:pt x="167" y="298"/>
                    </a:cubicBezTo>
                    <a:lnTo>
                      <a:pt x="5263" y="298"/>
                    </a:lnTo>
                    <a:cubicBezTo>
                      <a:pt x="5358" y="298"/>
                      <a:pt x="5430" y="239"/>
                      <a:pt x="5430" y="155"/>
                    </a:cubicBezTo>
                    <a:cubicBezTo>
                      <a:pt x="5430" y="60"/>
                      <a:pt x="5358" y="1"/>
                      <a:pt x="5263"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2412;p43">
                <a:extLst>
                  <a:ext uri="{FF2B5EF4-FFF2-40B4-BE49-F238E27FC236}">
                    <a16:creationId xmlns:a16="http://schemas.microsoft.com/office/drawing/2014/main" id="{61EC2AA0-C4AC-0500-0371-A5DAA7E89845}"/>
                  </a:ext>
                </a:extLst>
              </p:cNvPr>
              <p:cNvSpPr/>
              <p:nvPr/>
            </p:nvSpPr>
            <p:spPr>
              <a:xfrm>
                <a:off x="5551450" y="1845075"/>
                <a:ext cx="29800" cy="7475"/>
              </a:xfrm>
              <a:custGeom>
                <a:avLst/>
                <a:gdLst/>
                <a:ahLst/>
                <a:cxnLst/>
                <a:rect l="l" t="t" r="r" b="b"/>
                <a:pathLst>
                  <a:path w="1192" h="299" extrusionOk="0">
                    <a:moveTo>
                      <a:pt x="167" y="1"/>
                    </a:moveTo>
                    <a:cubicBezTo>
                      <a:pt x="72" y="1"/>
                      <a:pt x="1" y="60"/>
                      <a:pt x="1" y="155"/>
                    </a:cubicBezTo>
                    <a:cubicBezTo>
                      <a:pt x="1" y="239"/>
                      <a:pt x="72" y="298"/>
                      <a:pt x="167" y="298"/>
                    </a:cubicBezTo>
                    <a:lnTo>
                      <a:pt x="1025" y="298"/>
                    </a:lnTo>
                    <a:cubicBezTo>
                      <a:pt x="1120" y="298"/>
                      <a:pt x="1191" y="239"/>
                      <a:pt x="1191" y="155"/>
                    </a:cubicBezTo>
                    <a:cubicBezTo>
                      <a:pt x="1191" y="60"/>
                      <a:pt x="1120" y="1"/>
                      <a:pt x="1025"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2413;p43">
                <a:extLst>
                  <a:ext uri="{FF2B5EF4-FFF2-40B4-BE49-F238E27FC236}">
                    <a16:creationId xmlns:a16="http://schemas.microsoft.com/office/drawing/2014/main" id="{E41C638F-BB25-6C47-C1E5-B6538BD938FD}"/>
                  </a:ext>
                </a:extLst>
              </p:cNvPr>
              <p:cNvSpPr/>
              <p:nvPr/>
            </p:nvSpPr>
            <p:spPr>
              <a:xfrm>
                <a:off x="5427025" y="1867400"/>
                <a:ext cx="154225" cy="7475"/>
              </a:xfrm>
              <a:custGeom>
                <a:avLst/>
                <a:gdLst/>
                <a:ahLst/>
                <a:cxnLst/>
                <a:rect l="l" t="t" r="r" b="b"/>
                <a:pathLst>
                  <a:path w="6169" h="299" extrusionOk="0">
                    <a:moveTo>
                      <a:pt x="167" y="1"/>
                    </a:moveTo>
                    <a:cubicBezTo>
                      <a:pt x="72" y="1"/>
                      <a:pt x="1" y="60"/>
                      <a:pt x="1" y="155"/>
                    </a:cubicBezTo>
                    <a:cubicBezTo>
                      <a:pt x="1" y="239"/>
                      <a:pt x="72" y="298"/>
                      <a:pt x="167" y="298"/>
                    </a:cubicBezTo>
                    <a:lnTo>
                      <a:pt x="6002" y="298"/>
                    </a:lnTo>
                    <a:cubicBezTo>
                      <a:pt x="6097" y="298"/>
                      <a:pt x="6168" y="239"/>
                      <a:pt x="6168" y="155"/>
                    </a:cubicBezTo>
                    <a:cubicBezTo>
                      <a:pt x="6168" y="60"/>
                      <a:pt x="6097" y="1"/>
                      <a:pt x="6002"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2414;p43">
                <a:extLst>
                  <a:ext uri="{FF2B5EF4-FFF2-40B4-BE49-F238E27FC236}">
                    <a16:creationId xmlns:a16="http://schemas.microsoft.com/office/drawing/2014/main" id="{27E6D983-5DF3-694E-BC58-DDA5B064653B}"/>
                  </a:ext>
                </a:extLst>
              </p:cNvPr>
              <p:cNvSpPr/>
              <p:nvPr/>
            </p:nvSpPr>
            <p:spPr>
              <a:xfrm>
                <a:off x="5393700" y="1867400"/>
                <a:ext cx="29475" cy="7475"/>
              </a:xfrm>
              <a:custGeom>
                <a:avLst/>
                <a:gdLst/>
                <a:ahLst/>
                <a:cxnLst/>
                <a:rect l="l" t="t" r="r" b="b"/>
                <a:pathLst>
                  <a:path w="1179" h="299" extrusionOk="0">
                    <a:moveTo>
                      <a:pt x="167" y="1"/>
                    </a:moveTo>
                    <a:cubicBezTo>
                      <a:pt x="72" y="1"/>
                      <a:pt x="0" y="60"/>
                      <a:pt x="0" y="155"/>
                    </a:cubicBezTo>
                    <a:cubicBezTo>
                      <a:pt x="0" y="239"/>
                      <a:pt x="72" y="298"/>
                      <a:pt x="167" y="298"/>
                    </a:cubicBezTo>
                    <a:lnTo>
                      <a:pt x="1012" y="298"/>
                    </a:lnTo>
                    <a:cubicBezTo>
                      <a:pt x="1108" y="298"/>
                      <a:pt x="1179" y="239"/>
                      <a:pt x="1179" y="155"/>
                    </a:cubicBezTo>
                    <a:cubicBezTo>
                      <a:pt x="1179" y="60"/>
                      <a:pt x="1108" y="1"/>
                      <a:pt x="1012"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2415;p43">
                <a:extLst>
                  <a:ext uri="{FF2B5EF4-FFF2-40B4-BE49-F238E27FC236}">
                    <a16:creationId xmlns:a16="http://schemas.microsoft.com/office/drawing/2014/main" id="{0647B1B1-6E97-2AC8-9E47-11940B2787C8}"/>
                  </a:ext>
                </a:extLst>
              </p:cNvPr>
              <p:cNvSpPr/>
              <p:nvPr/>
            </p:nvSpPr>
            <p:spPr>
              <a:xfrm>
                <a:off x="5393700" y="1893600"/>
                <a:ext cx="146175" cy="7475"/>
              </a:xfrm>
              <a:custGeom>
                <a:avLst/>
                <a:gdLst/>
                <a:ahLst/>
                <a:cxnLst/>
                <a:rect l="l" t="t" r="r" b="b"/>
                <a:pathLst>
                  <a:path w="5847" h="299" extrusionOk="0">
                    <a:moveTo>
                      <a:pt x="167" y="0"/>
                    </a:moveTo>
                    <a:cubicBezTo>
                      <a:pt x="72" y="0"/>
                      <a:pt x="0" y="48"/>
                      <a:pt x="0" y="143"/>
                    </a:cubicBezTo>
                    <a:cubicBezTo>
                      <a:pt x="0" y="238"/>
                      <a:pt x="72" y="298"/>
                      <a:pt x="167" y="298"/>
                    </a:cubicBezTo>
                    <a:lnTo>
                      <a:pt x="5680" y="298"/>
                    </a:lnTo>
                    <a:cubicBezTo>
                      <a:pt x="5775" y="298"/>
                      <a:pt x="5846" y="238"/>
                      <a:pt x="5846" y="143"/>
                    </a:cubicBezTo>
                    <a:cubicBezTo>
                      <a:pt x="5846" y="48"/>
                      <a:pt x="5775" y="0"/>
                      <a:pt x="5680"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2416;p43">
                <a:extLst>
                  <a:ext uri="{FF2B5EF4-FFF2-40B4-BE49-F238E27FC236}">
                    <a16:creationId xmlns:a16="http://schemas.microsoft.com/office/drawing/2014/main" id="{3120C5C1-E5C0-021B-99F9-59006231551F}"/>
                  </a:ext>
                </a:extLst>
              </p:cNvPr>
              <p:cNvSpPr/>
              <p:nvPr/>
            </p:nvSpPr>
            <p:spPr>
              <a:xfrm>
                <a:off x="5551450" y="1893600"/>
                <a:ext cx="29800" cy="7475"/>
              </a:xfrm>
              <a:custGeom>
                <a:avLst/>
                <a:gdLst/>
                <a:ahLst/>
                <a:cxnLst/>
                <a:rect l="l" t="t" r="r" b="b"/>
                <a:pathLst>
                  <a:path w="1192" h="299" extrusionOk="0">
                    <a:moveTo>
                      <a:pt x="167" y="0"/>
                    </a:moveTo>
                    <a:cubicBezTo>
                      <a:pt x="72" y="0"/>
                      <a:pt x="1" y="48"/>
                      <a:pt x="1" y="143"/>
                    </a:cubicBezTo>
                    <a:cubicBezTo>
                      <a:pt x="1" y="238"/>
                      <a:pt x="72" y="298"/>
                      <a:pt x="167" y="298"/>
                    </a:cubicBezTo>
                    <a:lnTo>
                      <a:pt x="1025" y="298"/>
                    </a:lnTo>
                    <a:cubicBezTo>
                      <a:pt x="1120" y="298"/>
                      <a:pt x="1191" y="238"/>
                      <a:pt x="1191" y="143"/>
                    </a:cubicBezTo>
                    <a:cubicBezTo>
                      <a:pt x="1191" y="48"/>
                      <a:pt x="1120" y="0"/>
                      <a:pt x="1025"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3" name="Google Shape;2417;p43">
              <a:extLst>
                <a:ext uri="{FF2B5EF4-FFF2-40B4-BE49-F238E27FC236}">
                  <a16:creationId xmlns:a16="http://schemas.microsoft.com/office/drawing/2014/main" id="{62B01A10-7C2E-1480-0900-6E6DEDFEC67E}"/>
                </a:ext>
              </a:extLst>
            </p:cNvPr>
            <p:cNvSpPr/>
            <p:nvPr/>
          </p:nvSpPr>
          <p:spPr>
            <a:xfrm>
              <a:off x="4950175" y="1583475"/>
              <a:ext cx="900150" cy="856350"/>
            </a:xfrm>
            <a:custGeom>
              <a:avLst/>
              <a:gdLst/>
              <a:ahLst/>
              <a:cxnLst/>
              <a:rect l="l" t="t" r="r" b="b"/>
              <a:pathLst>
                <a:path w="36006" h="34254" extrusionOk="0">
                  <a:moveTo>
                    <a:pt x="17222" y="0"/>
                  </a:moveTo>
                  <a:cubicBezTo>
                    <a:pt x="12717" y="0"/>
                    <a:pt x="8219" y="1761"/>
                    <a:pt x="4859" y="5262"/>
                  </a:cubicBezTo>
                  <a:cubicBezTo>
                    <a:pt x="1692" y="8560"/>
                    <a:pt x="1" y="12905"/>
                    <a:pt x="96" y="17477"/>
                  </a:cubicBezTo>
                  <a:cubicBezTo>
                    <a:pt x="191" y="22061"/>
                    <a:pt x="2061" y="26324"/>
                    <a:pt x="5359" y="29491"/>
                  </a:cubicBezTo>
                  <a:cubicBezTo>
                    <a:pt x="8633" y="32634"/>
                    <a:pt x="12931" y="34253"/>
                    <a:pt x="17253" y="34253"/>
                  </a:cubicBezTo>
                  <a:cubicBezTo>
                    <a:pt x="20611" y="34253"/>
                    <a:pt x="23980" y="33277"/>
                    <a:pt x="26885" y="31289"/>
                  </a:cubicBezTo>
                  <a:lnTo>
                    <a:pt x="26707" y="31015"/>
                  </a:lnTo>
                  <a:cubicBezTo>
                    <a:pt x="23853" y="32968"/>
                    <a:pt x="20548" y="33925"/>
                    <a:pt x="17255" y="33925"/>
                  </a:cubicBezTo>
                  <a:cubicBezTo>
                    <a:pt x="13018" y="33925"/>
                    <a:pt x="8800" y="32341"/>
                    <a:pt x="5585" y="29253"/>
                  </a:cubicBezTo>
                  <a:cubicBezTo>
                    <a:pt x="2346" y="26145"/>
                    <a:pt x="513" y="21966"/>
                    <a:pt x="418" y="17477"/>
                  </a:cubicBezTo>
                  <a:cubicBezTo>
                    <a:pt x="334" y="12989"/>
                    <a:pt x="1989" y="8726"/>
                    <a:pt x="5097" y="5488"/>
                  </a:cubicBezTo>
                  <a:cubicBezTo>
                    <a:pt x="8392" y="2053"/>
                    <a:pt x="12807" y="324"/>
                    <a:pt x="17229" y="324"/>
                  </a:cubicBezTo>
                  <a:cubicBezTo>
                    <a:pt x="21420" y="324"/>
                    <a:pt x="25618" y="1877"/>
                    <a:pt x="28874" y="5000"/>
                  </a:cubicBezTo>
                  <a:cubicBezTo>
                    <a:pt x="34398" y="10322"/>
                    <a:pt x="35648" y="18692"/>
                    <a:pt x="31886" y="25371"/>
                  </a:cubicBezTo>
                  <a:lnTo>
                    <a:pt x="32172" y="25526"/>
                  </a:lnTo>
                  <a:cubicBezTo>
                    <a:pt x="36005" y="18728"/>
                    <a:pt x="34743" y="10191"/>
                    <a:pt x="29100" y="4773"/>
                  </a:cubicBezTo>
                  <a:cubicBezTo>
                    <a:pt x="25778" y="1585"/>
                    <a:pt x="21497" y="0"/>
                    <a:pt x="17222" y="0"/>
                  </a:cubicBezTo>
                  <a:close/>
                </a:path>
              </a:pathLst>
            </a:custGeom>
            <a:solidFill>
              <a:srgbClr val="EC3A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2418;p43">
              <a:extLst>
                <a:ext uri="{FF2B5EF4-FFF2-40B4-BE49-F238E27FC236}">
                  <a16:creationId xmlns:a16="http://schemas.microsoft.com/office/drawing/2014/main" id="{75382447-26F0-D17D-7C0A-8689D95FF4BC}"/>
                </a:ext>
              </a:extLst>
            </p:cNvPr>
            <p:cNvSpPr txBox="1"/>
            <p:nvPr/>
          </p:nvSpPr>
          <p:spPr>
            <a:xfrm>
              <a:off x="4684031" y="2799946"/>
              <a:ext cx="1674347" cy="2288535"/>
            </a:xfrm>
            <a:prstGeom prst="rect">
              <a:avLst/>
            </a:prstGeom>
            <a:no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Phân bố dân cư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không đều </a:t>
              </a: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chênh lệch </a:t>
              </a:r>
              <a:r>
                <a:rPr kumimoji="0" lang="en-US" sz="2800" b="1" i="0" u="none" strike="noStrike" kern="0" cap="none" spc="0" normalizeH="0" baseline="0" noProof="0">
                  <a:ln>
                    <a:noFill/>
                  </a:ln>
                  <a:solidFill>
                    <a:srgbClr val="0070C0"/>
                  </a:solidFill>
                  <a:effectLst/>
                  <a:uLnTx/>
                  <a:uFillTx/>
                  <a:latin typeface="#9Slide05 GeosansLight" panose="020B0604020202020204" charset="0"/>
                  <a:ea typeface="+mn-ea"/>
                  <a:cs typeface="+mn-cs"/>
                </a:rPr>
                <a:t>trình độ phát triển KT-XH giữa MN và ĐB</a:t>
              </a:r>
            </a:p>
          </p:txBody>
        </p:sp>
      </p:grpSp>
      <p:grpSp>
        <p:nvGrpSpPr>
          <p:cNvPr id="1057" name="Google Shape;2420;p43">
            <a:extLst>
              <a:ext uri="{FF2B5EF4-FFF2-40B4-BE49-F238E27FC236}">
                <a16:creationId xmlns:a16="http://schemas.microsoft.com/office/drawing/2014/main" id="{C639A46D-8FAD-9018-9C48-74C17DFB339A}"/>
              </a:ext>
            </a:extLst>
          </p:cNvPr>
          <p:cNvGrpSpPr/>
          <p:nvPr/>
        </p:nvGrpSpPr>
        <p:grpSpPr>
          <a:xfrm>
            <a:off x="8726398" y="1130108"/>
            <a:ext cx="2829181" cy="4376587"/>
            <a:chOff x="6153144" y="1531650"/>
            <a:chExt cx="2121887" cy="3282440"/>
          </a:xfrm>
        </p:grpSpPr>
        <p:sp>
          <p:nvSpPr>
            <p:cNvPr id="1058" name="Google Shape;2421;p43">
              <a:extLst>
                <a:ext uri="{FF2B5EF4-FFF2-40B4-BE49-F238E27FC236}">
                  <a16:creationId xmlns:a16="http://schemas.microsoft.com/office/drawing/2014/main" id="{15D2EF7F-B366-461B-105C-FF41D59D30F7}"/>
                </a:ext>
              </a:extLst>
            </p:cNvPr>
            <p:cNvSpPr/>
            <p:nvPr/>
          </p:nvSpPr>
          <p:spPr>
            <a:xfrm>
              <a:off x="6153144" y="2626234"/>
              <a:ext cx="2121887" cy="265395"/>
            </a:xfrm>
            <a:custGeom>
              <a:avLst/>
              <a:gdLst/>
              <a:ahLst/>
              <a:cxnLst/>
              <a:rect l="l" t="t" r="r" b="b"/>
              <a:pathLst>
                <a:path w="64699" h="10622" extrusionOk="0">
                  <a:moveTo>
                    <a:pt x="0" y="1"/>
                  </a:moveTo>
                  <a:lnTo>
                    <a:pt x="0" y="10621"/>
                  </a:lnTo>
                  <a:lnTo>
                    <a:pt x="60722" y="10621"/>
                  </a:lnTo>
                  <a:cubicBezTo>
                    <a:pt x="62901" y="10621"/>
                    <a:pt x="64699" y="8228"/>
                    <a:pt x="64699" y="5311"/>
                  </a:cubicBezTo>
                  <a:cubicBezTo>
                    <a:pt x="64699" y="2382"/>
                    <a:pt x="62901" y="1"/>
                    <a:pt x="60722" y="1"/>
                  </a:cubicBezTo>
                  <a:close/>
                </a:path>
              </a:pathLst>
            </a:custGeom>
            <a:solidFill>
              <a:srgbClr val="5EB2FC"/>
            </a:solidFill>
            <a:ln>
              <a:noFill/>
            </a:ln>
          </p:spPr>
          <p:txBody>
            <a:bodyPr spcFirstLastPara="1" wrap="square" lIns="121900" tIns="121900" rIns="121900" bIns="121900" anchor="ctr" anchorCtr="0">
              <a:noAutofit/>
            </a:bodyPr>
            <a:lstStyle/>
            <a:p>
              <a:pPr algn="ctr" defTabSz="1219170">
                <a:buClr>
                  <a:srgbClr val="000000"/>
                </a:buClr>
              </a:pPr>
              <a:r>
                <a:rPr lang="en-US" sz="1600" kern="0">
                  <a:solidFill>
                    <a:srgbClr val="FFFFFF"/>
                  </a:solidFill>
                  <a:latin typeface="#9Slide07 IcielStormtrooper" panose="020B0500000000000000" pitchFamily="34" charset="0"/>
                  <a:sym typeface="Fira Sans Extra Condensed Medium"/>
                </a:rPr>
                <a:t>Thành phần dân tộc</a:t>
              </a:r>
              <a:endParaRPr sz="1600" kern="0">
                <a:solidFill>
                  <a:srgbClr val="FFFFFF"/>
                </a:solidFill>
                <a:latin typeface="#9Slide07 IcielStormtrooper" panose="020B0500000000000000" pitchFamily="34" charset="0"/>
                <a:sym typeface="Fira Sans Extra Condensed Medium"/>
              </a:endParaRPr>
            </a:p>
          </p:txBody>
        </p:sp>
        <p:sp>
          <p:nvSpPr>
            <p:cNvPr id="1059" name="Google Shape;2422;p43">
              <a:extLst>
                <a:ext uri="{FF2B5EF4-FFF2-40B4-BE49-F238E27FC236}">
                  <a16:creationId xmlns:a16="http://schemas.microsoft.com/office/drawing/2014/main" id="{7380FD00-E73E-AC89-CB3E-B50EB7728480}"/>
                </a:ext>
              </a:extLst>
            </p:cNvPr>
            <p:cNvSpPr/>
            <p:nvPr/>
          </p:nvSpPr>
          <p:spPr>
            <a:xfrm>
              <a:off x="6472700" y="1531650"/>
              <a:ext cx="954000" cy="954000"/>
            </a:xfrm>
            <a:custGeom>
              <a:avLst/>
              <a:gdLst/>
              <a:ahLst/>
              <a:cxnLst/>
              <a:rect l="l" t="t" r="r" b="b"/>
              <a:pathLst>
                <a:path w="38160" h="38160" extrusionOk="0">
                  <a:moveTo>
                    <a:pt x="19074" y="0"/>
                  </a:moveTo>
                  <a:cubicBezTo>
                    <a:pt x="13038" y="0"/>
                    <a:pt x="7489" y="2763"/>
                    <a:pt x="3846" y="7597"/>
                  </a:cubicBezTo>
                  <a:cubicBezTo>
                    <a:pt x="3715" y="7763"/>
                    <a:pt x="3751" y="8001"/>
                    <a:pt x="3918" y="8120"/>
                  </a:cubicBezTo>
                  <a:cubicBezTo>
                    <a:pt x="3986" y="8174"/>
                    <a:pt x="4067" y="8200"/>
                    <a:pt x="4147" y="8200"/>
                  </a:cubicBezTo>
                  <a:cubicBezTo>
                    <a:pt x="4262" y="8200"/>
                    <a:pt x="4376" y="8147"/>
                    <a:pt x="4453" y="8049"/>
                  </a:cubicBezTo>
                  <a:cubicBezTo>
                    <a:pt x="7954" y="3417"/>
                    <a:pt x="13276" y="762"/>
                    <a:pt x="19074" y="762"/>
                  </a:cubicBezTo>
                  <a:cubicBezTo>
                    <a:pt x="29183" y="762"/>
                    <a:pt x="37398" y="8978"/>
                    <a:pt x="37398" y="19074"/>
                  </a:cubicBezTo>
                  <a:cubicBezTo>
                    <a:pt x="37398" y="29183"/>
                    <a:pt x="29183" y="37398"/>
                    <a:pt x="19074" y="37398"/>
                  </a:cubicBezTo>
                  <a:cubicBezTo>
                    <a:pt x="8978" y="37398"/>
                    <a:pt x="762" y="29183"/>
                    <a:pt x="762" y="19074"/>
                  </a:cubicBezTo>
                  <a:cubicBezTo>
                    <a:pt x="762" y="18872"/>
                    <a:pt x="584" y="18693"/>
                    <a:pt x="381" y="18693"/>
                  </a:cubicBezTo>
                  <a:cubicBezTo>
                    <a:pt x="167" y="18693"/>
                    <a:pt x="0" y="18872"/>
                    <a:pt x="0" y="19074"/>
                  </a:cubicBezTo>
                  <a:cubicBezTo>
                    <a:pt x="0" y="29599"/>
                    <a:pt x="8549" y="38160"/>
                    <a:pt x="19074" y="38160"/>
                  </a:cubicBezTo>
                  <a:cubicBezTo>
                    <a:pt x="29599" y="38160"/>
                    <a:pt x="38160" y="29599"/>
                    <a:pt x="38160" y="19074"/>
                  </a:cubicBezTo>
                  <a:cubicBezTo>
                    <a:pt x="38160" y="8561"/>
                    <a:pt x="29599" y="0"/>
                    <a:pt x="19074" y="0"/>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2423;p43">
              <a:extLst>
                <a:ext uri="{FF2B5EF4-FFF2-40B4-BE49-F238E27FC236}">
                  <a16:creationId xmlns:a16="http://schemas.microsoft.com/office/drawing/2014/main" id="{82E17BDE-8DD9-5652-6857-646C997C032D}"/>
                </a:ext>
              </a:extLst>
            </p:cNvPr>
            <p:cNvSpPr/>
            <p:nvPr/>
          </p:nvSpPr>
          <p:spPr>
            <a:xfrm>
              <a:off x="6940025" y="2466575"/>
              <a:ext cx="19075" cy="236675"/>
            </a:xfrm>
            <a:custGeom>
              <a:avLst/>
              <a:gdLst/>
              <a:ahLst/>
              <a:cxnLst/>
              <a:rect l="l" t="t" r="r" b="b"/>
              <a:pathLst>
                <a:path w="763" h="9467" extrusionOk="0">
                  <a:moveTo>
                    <a:pt x="381" y="1"/>
                  </a:moveTo>
                  <a:cubicBezTo>
                    <a:pt x="167" y="1"/>
                    <a:pt x="0" y="168"/>
                    <a:pt x="0" y="382"/>
                  </a:cubicBezTo>
                  <a:lnTo>
                    <a:pt x="0" y="9085"/>
                  </a:lnTo>
                  <a:cubicBezTo>
                    <a:pt x="0" y="9300"/>
                    <a:pt x="167" y="9466"/>
                    <a:pt x="381" y="9466"/>
                  </a:cubicBezTo>
                  <a:cubicBezTo>
                    <a:pt x="596" y="9466"/>
                    <a:pt x="762" y="9300"/>
                    <a:pt x="762" y="9085"/>
                  </a:cubicBezTo>
                  <a:lnTo>
                    <a:pt x="762" y="382"/>
                  </a:lnTo>
                  <a:cubicBezTo>
                    <a:pt x="762" y="168"/>
                    <a:pt x="596" y="1"/>
                    <a:pt x="381"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61" name="Google Shape;2424;p43">
              <a:extLst>
                <a:ext uri="{FF2B5EF4-FFF2-40B4-BE49-F238E27FC236}">
                  <a16:creationId xmlns:a16="http://schemas.microsoft.com/office/drawing/2014/main" id="{55019176-8FA4-B4EA-9EB5-3BC7427834BC}"/>
                </a:ext>
              </a:extLst>
            </p:cNvPr>
            <p:cNvGrpSpPr/>
            <p:nvPr/>
          </p:nvGrpSpPr>
          <p:grpSpPr>
            <a:xfrm>
              <a:off x="6680175" y="1726600"/>
              <a:ext cx="554550" cy="539100"/>
              <a:chOff x="6680175" y="1726600"/>
              <a:chExt cx="554550" cy="539100"/>
            </a:xfrm>
          </p:grpSpPr>
          <p:sp>
            <p:nvSpPr>
              <p:cNvPr id="1065" name="Google Shape;2425;p43">
                <a:extLst>
                  <a:ext uri="{FF2B5EF4-FFF2-40B4-BE49-F238E27FC236}">
                    <a16:creationId xmlns:a16="http://schemas.microsoft.com/office/drawing/2014/main" id="{C8A083F6-DEBA-A253-B58A-2FCFB06395C1}"/>
                  </a:ext>
                </a:extLst>
              </p:cNvPr>
              <p:cNvSpPr/>
              <p:nvPr/>
            </p:nvSpPr>
            <p:spPr>
              <a:xfrm>
                <a:off x="6680175" y="1726600"/>
                <a:ext cx="554550" cy="367650"/>
              </a:xfrm>
              <a:custGeom>
                <a:avLst/>
                <a:gdLst/>
                <a:ahLst/>
                <a:cxnLst/>
                <a:rect l="l" t="t" r="r" b="b"/>
                <a:pathLst>
                  <a:path w="22182" h="14706" extrusionOk="0">
                    <a:moveTo>
                      <a:pt x="11156" y="370"/>
                    </a:moveTo>
                    <a:cubicBezTo>
                      <a:pt x="11454" y="370"/>
                      <a:pt x="11763" y="608"/>
                      <a:pt x="11763" y="894"/>
                    </a:cubicBezTo>
                    <a:lnTo>
                      <a:pt x="11763" y="1763"/>
                    </a:lnTo>
                    <a:lnTo>
                      <a:pt x="10573" y="1763"/>
                    </a:lnTo>
                    <a:lnTo>
                      <a:pt x="10573" y="894"/>
                    </a:lnTo>
                    <a:cubicBezTo>
                      <a:pt x="10573" y="608"/>
                      <a:pt x="10870" y="370"/>
                      <a:pt x="11156" y="370"/>
                    </a:cubicBezTo>
                    <a:close/>
                    <a:moveTo>
                      <a:pt x="21884" y="2216"/>
                    </a:moveTo>
                    <a:lnTo>
                      <a:pt x="21884" y="3406"/>
                    </a:lnTo>
                    <a:lnTo>
                      <a:pt x="453" y="3406"/>
                    </a:lnTo>
                    <a:lnTo>
                      <a:pt x="453" y="2216"/>
                    </a:lnTo>
                    <a:close/>
                    <a:moveTo>
                      <a:pt x="20241" y="3704"/>
                    </a:moveTo>
                    <a:lnTo>
                      <a:pt x="20241" y="14265"/>
                    </a:lnTo>
                    <a:lnTo>
                      <a:pt x="2084" y="14265"/>
                    </a:lnTo>
                    <a:lnTo>
                      <a:pt x="2084" y="3704"/>
                    </a:lnTo>
                    <a:close/>
                    <a:moveTo>
                      <a:pt x="11156" y="1"/>
                    </a:moveTo>
                    <a:cubicBezTo>
                      <a:pt x="10668" y="1"/>
                      <a:pt x="10275" y="406"/>
                      <a:pt x="10275" y="894"/>
                    </a:cubicBezTo>
                    <a:lnTo>
                      <a:pt x="10275" y="1763"/>
                    </a:lnTo>
                    <a:lnTo>
                      <a:pt x="250" y="1763"/>
                    </a:lnTo>
                    <a:cubicBezTo>
                      <a:pt x="155" y="1763"/>
                      <a:pt x="0" y="1906"/>
                      <a:pt x="0" y="2001"/>
                    </a:cubicBezTo>
                    <a:lnTo>
                      <a:pt x="0" y="3573"/>
                    </a:lnTo>
                    <a:cubicBezTo>
                      <a:pt x="0" y="3680"/>
                      <a:pt x="155" y="3692"/>
                      <a:pt x="250" y="3692"/>
                    </a:cubicBezTo>
                    <a:lnTo>
                      <a:pt x="1643" y="3692"/>
                    </a:lnTo>
                    <a:lnTo>
                      <a:pt x="1643" y="14479"/>
                    </a:lnTo>
                    <a:cubicBezTo>
                      <a:pt x="1643" y="14586"/>
                      <a:pt x="1750" y="14705"/>
                      <a:pt x="1846" y="14705"/>
                    </a:cubicBezTo>
                    <a:lnTo>
                      <a:pt x="20467" y="14705"/>
                    </a:lnTo>
                    <a:cubicBezTo>
                      <a:pt x="20574" y="14705"/>
                      <a:pt x="20693" y="14586"/>
                      <a:pt x="20693" y="14479"/>
                    </a:cubicBezTo>
                    <a:lnTo>
                      <a:pt x="20693" y="3704"/>
                    </a:lnTo>
                    <a:lnTo>
                      <a:pt x="22062" y="3704"/>
                    </a:lnTo>
                    <a:cubicBezTo>
                      <a:pt x="22170" y="3704"/>
                      <a:pt x="22181" y="3680"/>
                      <a:pt x="22181" y="3573"/>
                    </a:cubicBezTo>
                    <a:lnTo>
                      <a:pt x="22181" y="2001"/>
                    </a:lnTo>
                    <a:cubicBezTo>
                      <a:pt x="22181" y="1906"/>
                      <a:pt x="22170" y="1763"/>
                      <a:pt x="22062" y="1763"/>
                    </a:cubicBezTo>
                    <a:lnTo>
                      <a:pt x="12061" y="1763"/>
                    </a:lnTo>
                    <a:lnTo>
                      <a:pt x="12061" y="894"/>
                    </a:lnTo>
                    <a:cubicBezTo>
                      <a:pt x="12061" y="406"/>
                      <a:pt x="11656" y="1"/>
                      <a:pt x="11156"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2426;p43">
                <a:extLst>
                  <a:ext uri="{FF2B5EF4-FFF2-40B4-BE49-F238E27FC236}">
                    <a16:creationId xmlns:a16="http://schemas.microsoft.com/office/drawing/2014/main" id="{831AF22E-FC3C-2217-B32C-F3D7C1F70A06}"/>
                  </a:ext>
                </a:extLst>
              </p:cNvPr>
              <p:cNvSpPr/>
              <p:nvPr/>
            </p:nvSpPr>
            <p:spPr>
              <a:xfrm>
                <a:off x="7044800" y="1874850"/>
                <a:ext cx="41100" cy="175050"/>
              </a:xfrm>
              <a:custGeom>
                <a:avLst/>
                <a:gdLst/>
                <a:ahLst/>
                <a:cxnLst/>
                <a:rect l="l" t="t" r="r" b="b"/>
                <a:pathLst>
                  <a:path w="1644" h="7002" extrusionOk="0">
                    <a:moveTo>
                      <a:pt x="1346" y="453"/>
                    </a:moveTo>
                    <a:lnTo>
                      <a:pt x="1346" y="6703"/>
                    </a:lnTo>
                    <a:lnTo>
                      <a:pt x="453" y="6703"/>
                    </a:lnTo>
                    <a:lnTo>
                      <a:pt x="453" y="453"/>
                    </a:lnTo>
                    <a:close/>
                    <a:moveTo>
                      <a:pt x="179" y="0"/>
                    </a:moveTo>
                    <a:cubicBezTo>
                      <a:pt x="84" y="0"/>
                      <a:pt x="0" y="84"/>
                      <a:pt x="0" y="179"/>
                    </a:cubicBezTo>
                    <a:lnTo>
                      <a:pt x="0" y="6811"/>
                    </a:lnTo>
                    <a:cubicBezTo>
                      <a:pt x="0" y="6918"/>
                      <a:pt x="84" y="7001"/>
                      <a:pt x="179" y="7001"/>
                    </a:cubicBezTo>
                    <a:lnTo>
                      <a:pt x="1453" y="7001"/>
                    </a:lnTo>
                    <a:cubicBezTo>
                      <a:pt x="1560" y="7001"/>
                      <a:pt x="1643" y="6918"/>
                      <a:pt x="1643" y="6811"/>
                    </a:cubicBezTo>
                    <a:lnTo>
                      <a:pt x="1643" y="179"/>
                    </a:lnTo>
                    <a:cubicBezTo>
                      <a:pt x="1643" y="84"/>
                      <a:pt x="1560" y="0"/>
                      <a:pt x="1453"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2427;p43">
                <a:extLst>
                  <a:ext uri="{FF2B5EF4-FFF2-40B4-BE49-F238E27FC236}">
                    <a16:creationId xmlns:a16="http://schemas.microsoft.com/office/drawing/2014/main" id="{ACFAE33E-9A87-7132-DD4A-639A744E37D6}"/>
                  </a:ext>
                </a:extLst>
              </p:cNvPr>
              <p:cNvSpPr/>
              <p:nvPr/>
            </p:nvSpPr>
            <p:spPr>
              <a:xfrm>
                <a:off x="6992700" y="1897175"/>
                <a:ext cx="41100" cy="156275"/>
              </a:xfrm>
              <a:custGeom>
                <a:avLst/>
                <a:gdLst/>
                <a:ahLst/>
                <a:cxnLst/>
                <a:rect l="l" t="t" r="r" b="b"/>
                <a:pathLst>
                  <a:path w="1644" h="6251" extrusionOk="0">
                    <a:moveTo>
                      <a:pt x="1346" y="298"/>
                    </a:moveTo>
                    <a:lnTo>
                      <a:pt x="1346" y="5810"/>
                    </a:lnTo>
                    <a:lnTo>
                      <a:pt x="298" y="5810"/>
                    </a:lnTo>
                    <a:lnTo>
                      <a:pt x="298" y="298"/>
                    </a:lnTo>
                    <a:close/>
                    <a:moveTo>
                      <a:pt x="179" y="0"/>
                    </a:moveTo>
                    <a:cubicBezTo>
                      <a:pt x="84" y="0"/>
                      <a:pt x="1" y="84"/>
                      <a:pt x="1" y="179"/>
                    </a:cubicBezTo>
                    <a:lnTo>
                      <a:pt x="1" y="6072"/>
                    </a:lnTo>
                    <a:cubicBezTo>
                      <a:pt x="1" y="6168"/>
                      <a:pt x="84" y="6251"/>
                      <a:pt x="179" y="6251"/>
                    </a:cubicBezTo>
                    <a:lnTo>
                      <a:pt x="1453" y="6251"/>
                    </a:lnTo>
                    <a:cubicBezTo>
                      <a:pt x="1560" y="6251"/>
                      <a:pt x="1644" y="6168"/>
                      <a:pt x="1644" y="6072"/>
                    </a:cubicBezTo>
                    <a:lnTo>
                      <a:pt x="1644" y="179"/>
                    </a:lnTo>
                    <a:cubicBezTo>
                      <a:pt x="1644" y="84"/>
                      <a:pt x="1560" y="0"/>
                      <a:pt x="1453"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2428;p43">
                <a:extLst>
                  <a:ext uri="{FF2B5EF4-FFF2-40B4-BE49-F238E27FC236}">
                    <a16:creationId xmlns:a16="http://schemas.microsoft.com/office/drawing/2014/main" id="{0C23A077-6149-AE7D-38C0-8635BCAA94A7}"/>
                  </a:ext>
                </a:extLst>
              </p:cNvPr>
              <p:cNvSpPr/>
              <p:nvPr/>
            </p:nvSpPr>
            <p:spPr>
              <a:xfrm>
                <a:off x="6936750" y="1915925"/>
                <a:ext cx="41100" cy="133975"/>
              </a:xfrm>
              <a:custGeom>
                <a:avLst/>
                <a:gdLst/>
                <a:ahLst/>
                <a:cxnLst/>
                <a:rect l="l" t="t" r="r" b="b"/>
                <a:pathLst>
                  <a:path w="1644" h="5359" extrusionOk="0">
                    <a:moveTo>
                      <a:pt x="1346" y="441"/>
                    </a:moveTo>
                    <a:lnTo>
                      <a:pt x="1346" y="5060"/>
                    </a:lnTo>
                    <a:lnTo>
                      <a:pt x="453" y="5060"/>
                    </a:lnTo>
                    <a:lnTo>
                      <a:pt x="453" y="441"/>
                    </a:lnTo>
                    <a:close/>
                    <a:moveTo>
                      <a:pt x="191" y="0"/>
                    </a:moveTo>
                    <a:cubicBezTo>
                      <a:pt x="84" y="0"/>
                      <a:pt x="0" y="72"/>
                      <a:pt x="0" y="179"/>
                    </a:cubicBezTo>
                    <a:lnTo>
                      <a:pt x="0" y="5168"/>
                    </a:lnTo>
                    <a:cubicBezTo>
                      <a:pt x="0" y="5275"/>
                      <a:pt x="84" y="5358"/>
                      <a:pt x="191" y="5358"/>
                    </a:cubicBezTo>
                    <a:lnTo>
                      <a:pt x="1465" y="5358"/>
                    </a:lnTo>
                    <a:cubicBezTo>
                      <a:pt x="1560" y="5358"/>
                      <a:pt x="1643" y="5275"/>
                      <a:pt x="1643" y="5168"/>
                    </a:cubicBezTo>
                    <a:lnTo>
                      <a:pt x="1643" y="179"/>
                    </a:lnTo>
                    <a:cubicBezTo>
                      <a:pt x="1643" y="72"/>
                      <a:pt x="1560" y="0"/>
                      <a:pt x="1465"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2429;p43">
                <a:extLst>
                  <a:ext uri="{FF2B5EF4-FFF2-40B4-BE49-F238E27FC236}">
                    <a16:creationId xmlns:a16="http://schemas.microsoft.com/office/drawing/2014/main" id="{D7BB4299-5F06-8933-AF08-12ADDA6B7FB9}"/>
                  </a:ext>
                </a:extLst>
              </p:cNvPr>
              <p:cNvSpPr/>
              <p:nvPr/>
            </p:nvSpPr>
            <p:spPr>
              <a:xfrm>
                <a:off x="6884950" y="1945675"/>
                <a:ext cx="40800" cy="107775"/>
              </a:xfrm>
              <a:custGeom>
                <a:avLst/>
                <a:gdLst/>
                <a:ahLst/>
                <a:cxnLst/>
                <a:rect l="l" t="t" r="r" b="b"/>
                <a:pathLst>
                  <a:path w="1632" h="4311" extrusionOk="0">
                    <a:moveTo>
                      <a:pt x="1334" y="299"/>
                    </a:moveTo>
                    <a:lnTo>
                      <a:pt x="1334" y="3870"/>
                    </a:lnTo>
                    <a:lnTo>
                      <a:pt x="298" y="3870"/>
                    </a:lnTo>
                    <a:lnTo>
                      <a:pt x="298" y="299"/>
                    </a:lnTo>
                    <a:close/>
                    <a:moveTo>
                      <a:pt x="179" y="1"/>
                    </a:moveTo>
                    <a:cubicBezTo>
                      <a:pt x="72" y="1"/>
                      <a:pt x="1" y="72"/>
                      <a:pt x="1" y="180"/>
                    </a:cubicBezTo>
                    <a:lnTo>
                      <a:pt x="1" y="4132"/>
                    </a:lnTo>
                    <a:cubicBezTo>
                      <a:pt x="1" y="4228"/>
                      <a:pt x="72" y="4311"/>
                      <a:pt x="179" y="4311"/>
                    </a:cubicBezTo>
                    <a:lnTo>
                      <a:pt x="1453" y="4311"/>
                    </a:lnTo>
                    <a:cubicBezTo>
                      <a:pt x="1548" y="4311"/>
                      <a:pt x="1632" y="4228"/>
                      <a:pt x="1632" y="4132"/>
                    </a:cubicBezTo>
                    <a:lnTo>
                      <a:pt x="1632" y="180"/>
                    </a:lnTo>
                    <a:cubicBezTo>
                      <a:pt x="1632" y="72"/>
                      <a:pt x="1548" y="1"/>
                      <a:pt x="1453"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2430;p43">
                <a:extLst>
                  <a:ext uri="{FF2B5EF4-FFF2-40B4-BE49-F238E27FC236}">
                    <a16:creationId xmlns:a16="http://schemas.microsoft.com/office/drawing/2014/main" id="{994C3296-B01C-2EB2-A49A-456A24F6CA47}"/>
                  </a:ext>
                </a:extLst>
              </p:cNvPr>
              <p:cNvSpPr/>
              <p:nvPr/>
            </p:nvSpPr>
            <p:spPr>
              <a:xfrm>
                <a:off x="6832850" y="1975450"/>
                <a:ext cx="40825" cy="78000"/>
              </a:xfrm>
              <a:custGeom>
                <a:avLst/>
                <a:gdLst/>
                <a:ahLst/>
                <a:cxnLst/>
                <a:rect l="l" t="t" r="r" b="b"/>
                <a:pathLst>
                  <a:path w="1633" h="3120" extrusionOk="0">
                    <a:moveTo>
                      <a:pt x="1192" y="298"/>
                    </a:moveTo>
                    <a:lnTo>
                      <a:pt x="1192" y="2679"/>
                    </a:lnTo>
                    <a:lnTo>
                      <a:pt x="299" y="2679"/>
                    </a:lnTo>
                    <a:lnTo>
                      <a:pt x="299" y="298"/>
                    </a:lnTo>
                    <a:close/>
                    <a:moveTo>
                      <a:pt x="180" y="1"/>
                    </a:moveTo>
                    <a:cubicBezTo>
                      <a:pt x="72" y="1"/>
                      <a:pt x="1" y="72"/>
                      <a:pt x="1" y="179"/>
                    </a:cubicBezTo>
                    <a:lnTo>
                      <a:pt x="1" y="2941"/>
                    </a:lnTo>
                    <a:cubicBezTo>
                      <a:pt x="1" y="3037"/>
                      <a:pt x="72" y="3120"/>
                      <a:pt x="180" y="3120"/>
                    </a:cubicBezTo>
                    <a:lnTo>
                      <a:pt x="1454" y="3120"/>
                    </a:lnTo>
                    <a:cubicBezTo>
                      <a:pt x="1549" y="3120"/>
                      <a:pt x="1632" y="3037"/>
                      <a:pt x="1632" y="2941"/>
                    </a:cubicBezTo>
                    <a:lnTo>
                      <a:pt x="1632" y="179"/>
                    </a:lnTo>
                    <a:cubicBezTo>
                      <a:pt x="1632" y="72"/>
                      <a:pt x="1549" y="1"/>
                      <a:pt x="1454"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2431;p43">
                <a:extLst>
                  <a:ext uri="{FF2B5EF4-FFF2-40B4-BE49-F238E27FC236}">
                    <a16:creationId xmlns:a16="http://schemas.microsoft.com/office/drawing/2014/main" id="{4ACFA3B7-0123-AE55-027F-35B29083767E}"/>
                  </a:ext>
                </a:extLst>
              </p:cNvPr>
              <p:cNvSpPr/>
              <p:nvPr/>
            </p:nvSpPr>
            <p:spPr>
              <a:xfrm>
                <a:off x="6809050" y="2060875"/>
                <a:ext cx="300350" cy="11350"/>
              </a:xfrm>
              <a:custGeom>
                <a:avLst/>
                <a:gdLst/>
                <a:ahLst/>
                <a:cxnLst/>
                <a:rect l="l" t="t" r="r" b="b"/>
                <a:pathLst>
                  <a:path w="12014" h="454" extrusionOk="0">
                    <a:moveTo>
                      <a:pt x="179" y="1"/>
                    </a:moveTo>
                    <a:cubicBezTo>
                      <a:pt x="84" y="1"/>
                      <a:pt x="0" y="120"/>
                      <a:pt x="0" y="227"/>
                    </a:cubicBezTo>
                    <a:cubicBezTo>
                      <a:pt x="0" y="322"/>
                      <a:pt x="84" y="453"/>
                      <a:pt x="179" y="453"/>
                    </a:cubicBezTo>
                    <a:lnTo>
                      <a:pt x="11823" y="453"/>
                    </a:lnTo>
                    <a:cubicBezTo>
                      <a:pt x="11931" y="453"/>
                      <a:pt x="12014" y="322"/>
                      <a:pt x="12014" y="227"/>
                    </a:cubicBezTo>
                    <a:cubicBezTo>
                      <a:pt x="12014" y="120"/>
                      <a:pt x="11931" y="1"/>
                      <a:pt x="11823"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2432;p43">
                <a:extLst>
                  <a:ext uri="{FF2B5EF4-FFF2-40B4-BE49-F238E27FC236}">
                    <a16:creationId xmlns:a16="http://schemas.microsoft.com/office/drawing/2014/main" id="{41CF8F56-8351-AFDF-1D69-2CA7E5B148D2}"/>
                  </a:ext>
                </a:extLst>
              </p:cNvPr>
              <p:cNvSpPr/>
              <p:nvPr/>
            </p:nvSpPr>
            <p:spPr>
              <a:xfrm>
                <a:off x="6830775" y="1836475"/>
                <a:ext cx="188450" cy="117275"/>
              </a:xfrm>
              <a:custGeom>
                <a:avLst/>
                <a:gdLst/>
                <a:ahLst/>
                <a:cxnLst/>
                <a:rect l="l" t="t" r="r" b="b"/>
                <a:pathLst>
                  <a:path w="7538" h="4691" extrusionOk="0">
                    <a:moveTo>
                      <a:pt x="7352" y="1"/>
                    </a:moveTo>
                    <a:cubicBezTo>
                      <a:pt x="7316" y="1"/>
                      <a:pt x="7280" y="13"/>
                      <a:pt x="7252" y="35"/>
                    </a:cubicBezTo>
                    <a:lnTo>
                      <a:pt x="6287" y="35"/>
                    </a:lnTo>
                    <a:cubicBezTo>
                      <a:pt x="6180" y="35"/>
                      <a:pt x="6109" y="95"/>
                      <a:pt x="6109" y="190"/>
                    </a:cubicBezTo>
                    <a:cubicBezTo>
                      <a:pt x="6109" y="297"/>
                      <a:pt x="6180" y="345"/>
                      <a:pt x="6287" y="345"/>
                    </a:cubicBezTo>
                    <a:lnTo>
                      <a:pt x="6894" y="368"/>
                    </a:lnTo>
                    <a:cubicBezTo>
                      <a:pt x="4632" y="2678"/>
                      <a:pt x="191" y="4309"/>
                      <a:pt x="144" y="4333"/>
                    </a:cubicBezTo>
                    <a:cubicBezTo>
                      <a:pt x="48" y="4357"/>
                      <a:pt x="1" y="4476"/>
                      <a:pt x="36" y="4571"/>
                    </a:cubicBezTo>
                    <a:cubicBezTo>
                      <a:pt x="60" y="4643"/>
                      <a:pt x="132" y="4690"/>
                      <a:pt x="203" y="4690"/>
                    </a:cubicBezTo>
                    <a:cubicBezTo>
                      <a:pt x="227" y="4690"/>
                      <a:pt x="215" y="4690"/>
                      <a:pt x="239" y="4679"/>
                    </a:cubicBezTo>
                    <a:cubicBezTo>
                      <a:pt x="429" y="4619"/>
                      <a:pt x="4846" y="3024"/>
                      <a:pt x="7073" y="678"/>
                    </a:cubicBezTo>
                    <a:lnTo>
                      <a:pt x="7073" y="1297"/>
                    </a:lnTo>
                    <a:cubicBezTo>
                      <a:pt x="7073" y="1392"/>
                      <a:pt x="7192" y="1476"/>
                      <a:pt x="7299" y="1476"/>
                    </a:cubicBezTo>
                    <a:cubicBezTo>
                      <a:pt x="7394" y="1476"/>
                      <a:pt x="7525" y="1392"/>
                      <a:pt x="7525" y="1297"/>
                    </a:cubicBezTo>
                    <a:lnTo>
                      <a:pt x="7525" y="273"/>
                    </a:lnTo>
                    <a:cubicBezTo>
                      <a:pt x="7525" y="190"/>
                      <a:pt x="7537" y="107"/>
                      <a:pt x="7466" y="47"/>
                    </a:cubicBezTo>
                    <a:cubicBezTo>
                      <a:pt x="7434" y="16"/>
                      <a:pt x="7393" y="1"/>
                      <a:pt x="7352"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2433;p43">
                <a:extLst>
                  <a:ext uri="{FF2B5EF4-FFF2-40B4-BE49-F238E27FC236}">
                    <a16:creationId xmlns:a16="http://schemas.microsoft.com/office/drawing/2014/main" id="{66BADBE3-072D-A50F-8859-04A862942FAD}"/>
                  </a:ext>
                </a:extLst>
              </p:cNvPr>
              <p:cNvSpPr/>
              <p:nvPr/>
            </p:nvSpPr>
            <p:spPr>
              <a:xfrm>
                <a:off x="6739700" y="2202275"/>
                <a:ext cx="126525" cy="63425"/>
              </a:xfrm>
              <a:custGeom>
                <a:avLst/>
                <a:gdLst/>
                <a:ahLst/>
                <a:cxnLst/>
                <a:rect l="l" t="t" r="r" b="b"/>
                <a:pathLst>
                  <a:path w="5061" h="2537" extrusionOk="0">
                    <a:moveTo>
                      <a:pt x="1548" y="0"/>
                    </a:moveTo>
                    <a:cubicBezTo>
                      <a:pt x="703" y="0"/>
                      <a:pt x="0" y="655"/>
                      <a:pt x="0" y="1512"/>
                    </a:cubicBezTo>
                    <a:lnTo>
                      <a:pt x="0" y="2358"/>
                    </a:lnTo>
                    <a:cubicBezTo>
                      <a:pt x="0" y="2453"/>
                      <a:pt x="48" y="2536"/>
                      <a:pt x="155" y="2536"/>
                    </a:cubicBezTo>
                    <a:cubicBezTo>
                      <a:pt x="250" y="2536"/>
                      <a:pt x="298" y="2453"/>
                      <a:pt x="298" y="2358"/>
                    </a:cubicBezTo>
                    <a:lnTo>
                      <a:pt x="298" y="1512"/>
                    </a:lnTo>
                    <a:cubicBezTo>
                      <a:pt x="298" y="857"/>
                      <a:pt x="893" y="298"/>
                      <a:pt x="1548" y="298"/>
                    </a:cubicBezTo>
                    <a:lnTo>
                      <a:pt x="3525" y="298"/>
                    </a:lnTo>
                    <a:cubicBezTo>
                      <a:pt x="4179" y="298"/>
                      <a:pt x="4763" y="857"/>
                      <a:pt x="4763" y="1512"/>
                    </a:cubicBezTo>
                    <a:lnTo>
                      <a:pt x="4763" y="2358"/>
                    </a:lnTo>
                    <a:cubicBezTo>
                      <a:pt x="4763" y="2453"/>
                      <a:pt x="4810" y="2536"/>
                      <a:pt x="4918" y="2536"/>
                    </a:cubicBezTo>
                    <a:cubicBezTo>
                      <a:pt x="5013" y="2536"/>
                      <a:pt x="5060" y="2453"/>
                      <a:pt x="5060" y="2358"/>
                    </a:cubicBezTo>
                    <a:lnTo>
                      <a:pt x="5060" y="1512"/>
                    </a:lnTo>
                    <a:cubicBezTo>
                      <a:pt x="5060" y="655"/>
                      <a:pt x="4382" y="0"/>
                      <a:pt x="3525"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2434;p43">
                <a:extLst>
                  <a:ext uri="{FF2B5EF4-FFF2-40B4-BE49-F238E27FC236}">
                    <a16:creationId xmlns:a16="http://schemas.microsoft.com/office/drawing/2014/main" id="{DC56CCD8-DD7A-E976-2FF6-5F2C75DBD65E}"/>
                  </a:ext>
                </a:extLst>
              </p:cNvPr>
              <p:cNvSpPr/>
              <p:nvPr/>
            </p:nvSpPr>
            <p:spPr>
              <a:xfrm>
                <a:off x="6765600" y="2122200"/>
                <a:ext cx="73525" cy="73250"/>
              </a:xfrm>
              <a:custGeom>
                <a:avLst/>
                <a:gdLst/>
                <a:ahLst/>
                <a:cxnLst/>
                <a:rect l="l" t="t" r="r" b="b"/>
                <a:pathLst>
                  <a:path w="2941" h="2930" extrusionOk="0">
                    <a:moveTo>
                      <a:pt x="1465" y="358"/>
                    </a:moveTo>
                    <a:cubicBezTo>
                      <a:pt x="1905" y="358"/>
                      <a:pt x="2286" y="619"/>
                      <a:pt x="2465" y="977"/>
                    </a:cubicBezTo>
                    <a:cubicBezTo>
                      <a:pt x="2215" y="977"/>
                      <a:pt x="1953" y="893"/>
                      <a:pt x="1750" y="739"/>
                    </a:cubicBezTo>
                    <a:cubicBezTo>
                      <a:pt x="1715" y="703"/>
                      <a:pt x="1655" y="691"/>
                      <a:pt x="1608" y="691"/>
                    </a:cubicBezTo>
                    <a:cubicBezTo>
                      <a:pt x="1560" y="703"/>
                      <a:pt x="1512" y="727"/>
                      <a:pt x="1488" y="762"/>
                    </a:cubicBezTo>
                    <a:cubicBezTo>
                      <a:pt x="1281" y="1049"/>
                      <a:pt x="959" y="1212"/>
                      <a:pt x="618" y="1212"/>
                    </a:cubicBezTo>
                    <a:cubicBezTo>
                      <a:pt x="547" y="1212"/>
                      <a:pt x="476" y="1205"/>
                      <a:pt x="405" y="1191"/>
                    </a:cubicBezTo>
                    <a:cubicBezTo>
                      <a:pt x="524" y="715"/>
                      <a:pt x="953" y="358"/>
                      <a:pt x="1465" y="358"/>
                    </a:cubicBezTo>
                    <a:close/>
                    <a:moveTo>
                      <a:pt x="1667" y="1120"/>
                    </a:moveTo>
                    <a:cubicBezTo>
                      <a:pt x="1889" y="1261"/>
                      <a:pt x="2145" y="1342"/>
                      <a:pt x="2413" y="1342"/>
                    </a:cubicBezTo>
                    <a:cubicBezTo>
                      <a:pt x="2462" y="1342"/>
                      <a:pt x="2511" y="1339"/>
                      <a:pt x="2560" y="1334"/>
                    </a:cubicBezTo>
                    <a:cubicBezTo>
                      <a:pt x="2572" y="1381"/>
                      <a:pt x="2572" y="1417"/>
                      <a:pt x="2572" y="1465"/>
                    </a:cubicBezTo>
                    <a:cubicBezTo>
                      <a:pt x="2572" y="2072"/>
                      <a:pt x="2072" y="2560"/>
                      <a:pt x="1465" y="2560"/>
                    </a:cubicBezTo>
                    <a:cubicBezTo>
                      <a:pt x="893" y="2560"/>
                      <a:pt x="417" y="2120"/>
                      <a:pt x="369" y="1560"/>
                    </a:cubicBezTo>
                    <a:lnTo>
                      <a:pt x="369" y="1560"/>
                    </a:lnTo>
                    <a:cubicBezTo>
                      <a:pt x="444" y="1571"/>
                      <a:pt x="518" y="1576"/>
                      <a:pt x="592" y="1576"/>
                    </a:cubicBezTo>
                    <a:cubicBezTo>
                      <a:pt x="1000" y="1576"/>
                      <a:pt x="1385" y="1412"/>
                      <a:pt x="1667" y="1120"/>
                    </a:cubicBezTo>
                    <a:close/>
                    <a:moveTo>
                      <a:pt x="1465" y="0"/>
                    </a:moveTo>
                    <a:cubicBezTo>
                      <a:pt x="655" y="0"/>
                      <a:pt x="0" y="655"/>
                      <a:pt x="0" y="1465"/>
                    </a:cubicBezTo>
                    <a:cubicBezTo>
                      <a:pt x="0" y="2274"/>
                      <a:pt x="655" y="2929"/>
                      <a:pt x="1465" y="2929"/>
                    </a:cubicBezTo>
                    <a:cubicBezTo>
                      <a:pt x="2274" y="2929"/>
                      <a:pt x="2941" y="2274"/>
                      <a:pt x="2941" y="1465"/>
                    </a:cubicBezTo>
                    <a:cubicBezTo>
                      <a:pt x="2941" y="655"/>
                      <a:pt x="2274" y="0"/>
                      <a:pt x="1465"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2435;p43">
                <a:extLst>
                  <a:ext uri="{FF2B5EF4-FFF2-40B4-BE49-F238E27FC236}">
                    <a16:creationId xmlns:a16="http://schemas.microsoft.com/office/drawing/2014/main" id="{07355DAD-5DF8-F969-30C0-45471CEC715C}"/>
                  </a:ext>
                </a:extLst>
              </p:cNvPr>
              <p:cNvSpPr/>
              <p:nvPr/>
            </p:nvSpPr>
            <p:spPr>
              <a:xfrm>
                <a:off x="7077525" y="2122200"/>
                <a:ext cx="73550" cy="73250"/>
              </a:xfrm>
              <a:custGeom>
                <a:avLst/>
                <a:gdLst/>
                <a:ahLst/>
                <a:cxnLst/>
                <a:rect l="l" t="t" r="r" b="b"/>
                <a:pathLst>
                  <a:path w="2942" h="2930" extrusionOk="0">
                    <a:moveTo>
                      <a:pt x="1477" y="358"/>
                    </a:moveTo>
                    <a:cubicBezTo>
                      <a:pt x="1906" y="358"/>
                      <a:pt x="2287" y="619"/>
                      <a:pt x="2466" y="977"/>
                    </a:cubicBezTo>
                    <a:cubicBezTo>
                      <a:pt x="2215" y="977"/>
                      <a:pt x="1954" y="893"/>
                      <a:pt x="1751" y="739"/>
                    </a:cubicBezTo>
                    <a:cubicBezTo>
                      <a:pt x="1715" y="703"/>
                      <a:pt x="1656" y="691"/>
                      <a:pt x="1608" y="691"/>
                    </a:cubicBezTo>
                    <a:cubicBezTo>
                      <a:pt x="1561" y="703"/>
                      <a:pt x="1525" y="727"/>
                      <a:pt x="1489" y="762"/>
                    </a:cubicBezTo>
                    <a:cubicBezTo>
                      <a:pt x="1282" y="1049"/>
                      <a:pt x="960" y="1212"/>
                      <a:pt x="618" y="1212"/>
                    </a:cubicBezTo>
                    <a:cubicBezTo>
                      <a:pt x="548" y="1212"/>
                      <a:pt x="477" y="1205"/>
                      <a:pt x="406" y="1191"/>
                    </a:cubicBezTo>
                    <a:cubicBezTo>
                      <a:pt x="525" y="715"/>
                      <a:pt x="953" y="358"/>
                      <a:pt x="1477" y="358"/>
                    </a:cubicBezTo>
                    <a:close/>
                    <a:moveTo>
                      <a:pt x="1668" y="1120"/>
                    </a:moveTo>
                    <a:cubicBezTo>
                      <a:pt x="1890" y="1261"/>
                      <a:pt x="2145" y="1342"/>
                      <a:pt x="2421" y="1342"/>
                    </a:cubicBezTo>
                    <a:cubicBezTo>
                      <a:pt x="2471" y="1342"/>
                      <a:pt x="2521" y="1339"/>
                      <a:pt x="2573" y="1334"/>
                    </a:cubicBezTo>
                    <a:cubicBezTo>
                      <a:pt x="2573" y="1381"/>
                      <a:pt x="2573" y="1417"/>
                      <a:pt x="2573" y="1465"/>
                    </a:cubicBezTo>
                    <a:cubicBezTo>
                      <a:pt x="2573" y="2072"/>
                      <a:pt x="2085" y="2560"/>
                      <a:pt x="1477" y="2560"/>
                    </a:cubicBezTo>
                    <a:cubicBezTo>
                      <a:pt x="894" y="2560"/>
                      <a:pt x="418" y="2120"/>
                      <a:pt x="370" y="1560"/>
                    </a:cubicBezTo>
                    <a:lnTo>
                      <a:pt x="370" y="1560"/>
                    </a:lnTo>
                    <a:cubicBezTo>
                      <a:pt x="445" y="1571"/>
                      <a:pt x="519" y="1576"/>
                      <a:pt x="593" y="1576"/>
                    </a:cubicBezTo>
                    <a:cubicBezTo>
                      <a:pt x="1000" y="1576"/>
                      <a:pt x="1385" y="1412"/>
                      <a:pt x="1668" y="1120"/>
                    </a:cubicBezTo>
                    <a:close/>
                    <a:moveTo>
                      <a:pt x="1477" y="0"/>
                    </a:moveTo>
                    <a:cubicBezTo>
                      <a:pt x="668" y="0"/>
                      <a:pt x="1" y="655"/>
                      <a:pt x="1" y="1465"/>
                    </a:cubicBezTo>
                    <a:cubicBezTo>
                      <a:pt x="1" y="2274"/>
                      <a:pt x="668" y="2929"/>
                      <a:pt x="1477" y="2929"/>
                    </a:cubicBezTo>
                    <a:cubicBezTo>
                      <a:pt x="2275" y="2929"/>
                      <a:pt x="2942" y="2274"/>
                      <a:pt x="2942" y="1465"/>
                    </a:cubicBezTo>
                    <a:cubicBezTo>
                      <a:pt x="2942" y="655"/>
                      <a:pt x="2275" y="0"/>
                      <a:pt x="1477"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2436;p43">
                <a:extLst>
                  <a:ext uri="{FF2B5EF4-FFF2-40B4-BE49-F238E27FC236}">
                    <a16:creationId xmlns:a16="http://schemas.microsoft.com/office/drawing/2014/main" id="{F99D6F2B-1984-D9DC-9A74-6D0D87370BF4}"/>
                  </a:ext>
                </a:extLst>
              </p:cNvPr>
              <p:cNvSpPr/>
              <p:nvPr/>
            </p:nvSpPr>
            <p:spPr>
              <a:xfrm>
                <a:off x="7052225" y="2202275"/>
                <a:ext cx="126525" cy="63425"/>
              </a:xfrm>
              <a:custGeom>
                <a:avLst/>
                <a:gdLst/>
                <a:ahLst/>
                <a:cxnLst/>
                <a:rect l="l" t="t" r="r" b="b"/>
                <a:pathLst>
                  <a:path w="5061" h="2537" extrusionOk="0">
                    <a:moveTo>
                      <a:pt x="1525" y="0"/>
                    </a:moveTo>
                    <a:cubicBezTo>
                      <a:pt x="680" y="0"/>
                      <a:pt x="1" y="655"/>
                      <a:pt x="1" y="1512"/>
                    </a:cubicBezTo>
                    <a:lnTo>
                      <a:pt x="1" y="2358"/>
                    </a:lnTo>
                    <a:cubicBezTo>
                      <a:pt x="1" y="2453"/>
                      <a:pt x="49" y="2536"/>
                      <a:pt x="156" y="2536"/>
                    </a:cubicBezTo>
                    <a:cubicBezTo>
                      <a:pt x="251" y="2536"/>
                      <a:pt x="299" y="2453"/>
                      <a:pt x="299" y="2358"/>
                    </a:cubicBezTo>
                    <a:lnTo>
                      <a:pt x="299" y="1512"/>
                    </a:lnTo>
                    <a:cubicBezTo>
                      <a:pt x="299" y="857"/>
                      <a:pt x="870" y="298"/>
                      <a:pt x="1525" y="298"/>
                    </a:cubicBezTo>
                    <a:lnTo>
                      <a:pt x="3501" y="298"/>
                    </a:lnTo>
                    <a:cubicBezTo>
                      <a:pt x="4156" y="298"/>
                      <a:pt x="4763" y="857"/>
                      <a:pt x="4763" y="1512"/>
                    </a:cubicBezTo>
                    <a:lnTo>
                      <a:pt x="4763" y="2358"/>
                    </a:lnTo>
                    <a:cubicBezTo>
                      <a:pt x="4763" y="2453"/>
                      <a:pt x="4811" y="2536"/>
                      <a:pt x="4918" y="2536"/>
                    </a:cubicBezTo>
                    <a:cubicBezTo>
                      <a:pt x="5013" y="2536"/>
                      <a:pt x="5061" y="2453"/>
                      <a:pt x="5061" y="2358"/>
                    </a:cubicBezTo>
                    <a:lnTo>
                      <a:pt x="5061" y="1512"/>
                    </a:lnTo>
                    <a:cubicBezTo>
                      <a:pt x="5061" y="655"/>
                      <a:pt x="4359" y="0"/>
                      <a:pt x="3501"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2437;p43">
                <a:extLst>
                  <a:ext uri="{FF2B5EF4-FFF2-40B4-BE49-F238E27FC236}">
                    <a16:creationId xmlns:a16="http://schemas.microsoft.com/office/drawing/2014/main" id="{782C0095-3586-6960-E4DB-1417BCB526C7}"/>
                  </a:ext>
                </a:extLst>
              </p:cNvPr>
              <p:cNvSpPr/>
              <p:nvPr/>
            </p:nvSpPr>
            <p:spPr>
              <a:xfrm>
                <a:off x="6888525" y="2202275"/>
                <a:ext cx="126525" cy="63425"/>
              </a:xfrm>
              <a:custGeom>
                <a:avLst/>
                <a:gdLst/>
                <a:ahLst/>
                <a:cxnLst/>
                <a:rect l="l" t="t" r="r" b="b"/>
                <a:pathLst>
                  <a:path w="5061" h="2537" extrusionOk="0">
                    <a:moveTo>
                      <a:pt x="1596" y="0"/>
                    </a:moveTo>
                    <a:cubicBezTo>
                      <a:pt x="739" y="0"/>
                      <a:pt x="0" y="655"/>
                      <a:pt x="0" y="1512"/>
                    </a:cubicBezTo>
                    <a:lnTo>
                      <a:pt x="0" y="2358"/>
                    </a:lnTo>
                    <a:cubicBezTo>
                      <a:pt x="0" y="2453"/>
                      <a:pt x="120" y="2536"/>
                      <a:pt x="227" y="2536"/>
                    </a:cubicBezTo>
                    <a:cubicBezTo>
                      <a:pt x="322" y="2536"/>
                      <a:pt x="453" y="2453"/>
                      <a:pt x="453" y="2358"/>
                    </a:cubicBezTo>
                    <a:lnTo>
                      <a:pt x="453" y="1512"/>
                    </a:lnTo>
                    <a:cubicBezTo>
                      <a:pt x="453" y="857"/>
                      <a:pt x="941" y="298"/>
                      <a:pt x="1596" y="298"/>
                    </a:cubicBezTo>
                    <a:lnTo>
                      <a:pt x="3572" y="298"/>
                    </a:lnTo>
                    <a:cubicBezTo>
                      <a:pt x="4227" y="298"/>
                      <a:pt x="4763" y="857"/>
                      <a:pt x="4763" y="1512"/>
                    </a:cubicBezTo>
                    <a:lnTo>
                      <a:pt x="4763" y="2358"/>
                    </a:lnTo>
                    <a:cubicBezTo>
                      <a:pt x="4763" y="2453"/>
                      <a:pt x="4811" y="2536"/>
                      <a:pt x="4918" y="2536"/>
                    </a:cubicBezTo>
                    <a:cubicBezTo>
                      <a:pt x="5013" y="2536"/>
                      <a:pt x="5061" y="2453"/>
                      <a:pt x="5061" y="2358"/>
                    </a:cubicBezTo>
                    <a:lnTo>
                      <a:pt x="5061" y="1512"/>
                    </a:lnTo>
                    <a:cubicBezTo>
                      <a:pt x="5061" y="655"/>
                      <a:pt x="4430" y="0"/>
                      <a:pt x="3572"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2438;p43">
                <a:extLst>
                  <a:ext uri="{FF2B5EF4-FFF2-40B4-BE49-F238E27FC236}">
                    <a16:creationId xmlns:a16="http://schemas.microsoft.com/office/drawing/2014/main" id="{7CAE8FF1-FCC5-0C69-3425-0F2E5901A9AE}"/>
                  </a:ext>
                </a:extLst>
              </p:cNvPr>
              <p:cNvSpPr/>
              <p:nvPr/>
            </p:nvSpPr>
            <p:spPr>
              <a:xfrm>
                <a:off x="6915600" y="2122200"/>
                <a:ext cx="73250" cy="73250"/>
              </a:xfrm>
              <a:custGeom>
                <a:avLst/>
                <a:gdLst/>
                <a:ahLst/>
                <a:cxnLst/>
                <a:rect l="l" t="t" r="r" b="b"/>
                <a:pathLst>
                  <a:path w="2930" h="2930" extrusionOk="0">
                    <a:moveTo>
                      <a:pt x="1465" y="358"/>
                    </a:moveTo>
                    <a:cubicBezTo>
                      <a:pt x="1906" y="358"/>
                      <a:pt x="2275" y="619"/>
                      <a:pt x="2454" y="977"/>
                    </a:cubicBezTo>
                    <a:cubicBezTo>
                      <a:pt x="2192" y="977"/>
                      <a:pt x="1954" y="905"/>
                      <a:pt x="1751" y="739"/>
                    </a:cubicBezTo>
                    <a:cubicBezTo>
                      <a:pt x="1715" y="703"/>
                      <a:pt x="1656" y="691"/>
                      <a:pt x="1608" y="691"/>
                    </a:cubicBezTo>
                    <a:cubicBezTo>
                      <a:pt x="1561" y="703"/>
                      <a:pt x="1513" y="727"/>
                      <a:pt x="1489" y="762"/>
                    </a:cubicBezTo>
                    <a:cubicBezTo>
                      <a:pt x="1280" y="1041"/>
                      <a:pt x="955" y="1211"/>
                      <a:pt x="604" y="1211"/>
                    </a:cubicBezTo>
                    <a:cubicBezTo>
                      <a:pt x="535" y="1211"/>
                      <a:pt x="464" y="1205"/>
                      <a:pt x="394" y="1191"/>
                    </a:cubicBezTo>
                    <a:cubicBezTo>
                      <a:pt x="525" y="715"/>
                      <a:pt x="953" y="358"/>
                      <a:pt x="1465" y="358"/>
                    </a:cubicBezTo>
                    <a:close/>
                    <a:moveTo>
                      <a:pt x="1668" y="1120"/>
                    </a:moveTo>
                    <a:cubicBezTo>
                      <a:pt x="1890" y="1261"/>
                      <a:pt x="2145" y="1342"/>
                      <a:pt x="2414" y="1342"/>
                    </a:cubicBezTo>
                    <a:cubicBezTo>
                      <a:pt x="2462" y="1342"/>
                      <a:pt x="2511" y="1339"/>
                      <a:pt x="2561" y="1334"/>
                    </a:cubicBezTo>
                    <a:cubicBezTo>
                      <a:pt x="2573" y="1381"/>
                      <a:pt x="2573" y="1417"/>
                      <a:pt x="2573" y="1465"/>
                    </a:cubicBezTo>
                    <a:cubicBezTo>
                      <a:pt x="2573" y="2072"/>
                      <a:pt x="2073" y="2560"/>
                      <a:pt x="1465" y="2560"/>
                    </a:cubicBezTo>
                    <a:cubicBezTo>
                      <a:pt x="894" y="2560"/>
                      <a:pt x="418" y="2120"/>
                      <a:pt x="370" y="1560"/>
                    </a:cubicBezTo>
                    <a:lnTo>
                      <a:pt x="370" y="1560"/>
                    </a:lnTo>
                    <a:cubicBezTo>
                      <a:pt x="443" y="1571"/>
                      <a:pt x="516" y="1576"/>
                      <a:pt x="589" y="1576"/>
                    </a:cubicBezTo>
                    <a:cubicBezTo>
                      <a:pt x="992" y="1576"/>
                      <a:pt x="1385" y="1412"/>
                      <a:pt x="1668" y="1120"/>
                    </a:cubicBezTo>
                    <a:close/>
                    <a:moveTo>
                      <a:pt x="1465" y="0"/>
                    </a:moveTo>
                    <a:cubicBezTo>
                      <a:pt x="656" y="0"/>
                      <a:pt x="1" y="655"/>
                      <a:pt x="1" y="1465"/>
                    </a:cubicBezTo>
                    <a:cubicBezTo>
                      <a:pt x="1" y="2274"/>
                      <a:pt x="656" y="2929"/>
                      <a:pt x="1465" y="2929"/>
                    </a:cubicBezTo>
                    <a:cubicBezTo>
                      <a:pt x="2275" y="2929"/>
                      <a:pt x="2930" y="2274"/>
                      <a:pt x="2930" y="1465"/>
                    </a:cubicBezTo>
                    <a:cubicBezTo>
                      <a:pt x="2930" y="1346"/>
                      <a:pt x="2918" y="1227"/>
                      <a:pt x="2894" y="1108"/>
                    </a:cubicBezTo>
                    <a:cubicBezTo>
                      <a:pt x="2894" y="1108"/>
                      <a:pt x="2894" y="1108"/>
                      <a:pt x="2894" y="1096"/>
                    </a:cubicBezTo>
                    <a:cubicBezTo>
                      <a:pt x="2882" y="1084"/>
                      <a:pt x="2882" y="1072"/>
                      <a:pt x="2882" y="1060"/>
                    </a:cubicBezTo>
                    <a:cubicBezTo>
                      <a:pt x="2704" y="453"/>
                      <a:pt x="2144" y="0"/>
                      <a:pt x="1465" y="0"/>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62" name="Google Shape;2439;p43">
              <a:extLst>
                <a:ext uri="{FF2B5EF4-FFF2-40B4-BE49-F238E27FC236}">
                  <a16:creationId xmlns:a16="http://schemas.microsoft.com/office/drawing/2014/main" id="{5723EAF8-9EE6-14C7-2BFC-6D3192742AC7}"/>
                </a:ext>
              </a:extLst>
            </p:cNvPr>
            <p:cNvSpPr/>
            <p:nvPr/>
          </p:nvSpPr>
          <p:spPr>
            <a:xfrm>
              <a:off x="6518825" y="1583475"/>
              <a:ext cx="900150" cy="856350"/>
            </a:xfrm>
            <a:custGeom>
              <a:avLst/>
              <a:gdLst/>
              <a:ahLst/>
              <a:cxnLst/>
              <a:rect l="l" t="t" r="r" b="b"/>
              <a:pathLst>
                <a:path w="36006" h="34254" extrusionOk="0">
                  <a:moveTo>
                    <a:pt x="17224" y="0"/>
                  </a:moveTo>
                  <a:cubicBezTo>
                    <a:pt x="12720" y="0"/>
                    <a:pt x="8225" y="1761"/>
                    <a:pt x="4871" y="5262"/>
                  </a:cubicBezTo>
                  <a:cubicBezTo>
                    <a:pt x="1692" y="8560"/>
                    <a:pt x="1" y="12905"/>
                    <a:pt x="96" y="17477"/>
                  </a:cubicBezTo>
                  <a:cubicBezTo>
                    <a:pt x="191" y="22061"/>
                    <a:pt x="2061" y="26324"/>
                    <a:pt x="5359" y="29491"/>
                  </a:cubicBezTo>
                  <a:cubicBezTo>
                    <a:pt x="8633" y="32634"/>
                    <a:pt x="12931" y="34253"/>
                    <a:pt x="17253" y="34253"/>
                  </a:cubicBezTo>
                  <a:cubicBezTo>
                    <a:pt x="20611" y="34253"/>
                    <a:pt x="23980" y="33277"/>
                    <a:pt x="26885" y="31289"/>
                  </a:cubicBezTo>
                  <a:lnTo>
                    <a:pt x="26707" y="31015"/>
                  </a:lnTo>
                  <a:cubicBezTo>
                    <a:pt x="23853" y="32968"/>
                    <a:pt x="20548" y="33925"/>
                    <a:pt x="17255" y="33925"/>
                  </a:cubicBezTo>
                  <a:cubicBezTo>
                    <a:pt x="13018" y="33925"/>
                    <a:pt x="8800" y="32341"/>
                    <a:pt x="5585" y="29253"/>
                  </a:cubicBezTo>
                  <a:cubicBezTo>
                    <a:pt x="2346" y="26145"/>
                    <a:pt x="513" y="21966"/>
                    <a:pt x="418" y="17477"/>
                  </a:cubicBezTo>
                  <a:cubicBezTo>
                    <a:pt x="334" y="12989"/>
                    <a:pt x="1989" y="8726"/>
                    <a:pt x="5097" y="5488"/>
                  </a:cubicBezTo>
                  <a:cubicBezTo>
                    <a:pt x="8398" y="2053"/>
                    <a:pt x="12812" y="324"/>
                    <a:pt x="17233" y="324"/>
                  </a:cubicBezTo>
                  <a:cubicBezTo>
                    <a:pt x="21423" y="324"/>
                    <a:pt x="25618" y="1877"/>
                    <a:pt x="28874" y="5000"/>
                  </a:cubicBezTo>
                  <a:cubicBezTo>
                    <a:pt x="34410" y="10322"/>
                    <a:pt x="35648" y="18692"/>
                    <a:pt x="31886" y="25371"/>
                  </a:cubicBezTo>
                  <a:lnTo>
                    <a:pt x="32172" y="25526"/>
                  </a:lnTo>
                  <a:cubicBezTo>
                    <a:pt x="36005" y="18728"/>
                    <a:pt x="34743" y="10191"/>
                    <a:pt x="29100" y="4773"/>
                  </a:cubicBezTo>
                  <a:cubicBezTo>
                    <a:pt x="25778" y="1585"/>
                    <a:pt x="21497" y="0"/>
                    <a:pt x="17224" y="0"/>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2440;p43">
              <a:extLst>
                <a:ext uri="{FF2B5EF4-FFF2-40B4-BE49-F238E27FC236}">
                  <a16:creationId xmlns:a16="http://schemas.microsoft.com/office/drawing/2014/main" id="{60A68659-8AED-CA96-A6F6-C91010922B38}"/>
                </a:ext>
              </a:extLst>
            </p:cNvPr>
            <p:cNvSpPr txBox="1"/>
            <p:nvPr/>
          </p:nvSpPr>
          <p:spPr>
            <a:xfrm>
              <a:off x="6368208" y="4049090"/>
              <a:ext cx="1588432" cy="765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2800" b="1" kern="0">
                  <a:solidFill>
                    <a:srgbClr val="FF0000"/>
                  </a:solidFill>
                  <a:latin typeface="#9Slide05 GeosansLight" panose="020B0604020202020204" charset="0"/>
                  <a:sym typeface="Roboto"/>
                </a:rPr>
                <a:t>Xung đột</a:t>
              </a:r>
            </a:p>
            <a:p>
              <a:pPr algn="ctr" defTabSz="1219170">
                <a:buClr>
                  <a:srgbClr val="000000"/>
                </a:buClr>
              </a:pPr>
              <a:r>
                <a:rPr lang="en-US" sz="2800" b="1" kern="0">
                  <a:solidFill>
                    <a:srgbClr val="FF0000"/>
                  </a:solidFill>
                  <a:latin typeface="#9Slide05 GeosansLight" panose="020B0604020202020204" charset="0"/>
                  <a:sym typeface="Roboto"/>
                </a:rPr>
                <a:t> sắc tộc</a:t>
              </a:r>
              <a:endParaRPr sz="2800" b="1" kern="0">
                <a:solidFill>
                  <a:srgbClr val="FF0000"/>
                </a:solidFill>
                <a:latin typeface="#9Slide05 GeosansLight" panose="020B0604020202020204" charset="0"/>
                <a:sym typeface="Roboto"/>
              </a:endParaRPr>
            </a:p>
          </p:txBody>
        </p:sp>
        <p:sp>
          <p:nvSpPr>
            <p:cNvPr id="1064" name="Google Shape;2441;p43">
              <a:extLst>
                <a:ext uri="{FF2B5EF4-FFF2-40B4-BE49-F238E27FC236}">
                  <a16:creationId xmlns:a16="http://schemas.microsoft.com/office/drawing/2014/main" id="{C37F4D57-3254-3B38-1987-2C3F741954B9}"/>
                </a:ext>
              </a:extLst>
            </p:cNvPr>
            <p:cNvSpPr txBox="1"/>
            <p:nvPr/>
          </p:nvSpPr>
          <p:spPr>
            <a:xfrm>
              <a:off x="6324105" y="3167686"/>
              <a:ext cx="1474078" cy="429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800" b="1" kern="0">
                  <a:solidFill>
                    <a:srgbClr val="0070C0"/>
                  </a:solidFill>
                  <a:latin typeface="#9Slide05 GeosansLight" panose="020B0604020202020204" charset="0"/>
                  <a:sym typeface="Fira Sans Extra Condensed Medium"/>
                </a:rPr>
                <a:t>Đ</a:t>
              </a:r>
              <a:r>
                <a:rPr lang="en" sz="2800" b="1" kern="0">
                  <a:solidFill>
                    <a:srgbClr val="0070C0"/>
                  </a:solidFill>
                  <a:latin typeface="#9Slide05 GeosansLight" panose="020B0604020202020204" charset="0"/>
                  <a:sym typeface="Fira Sans Extra Condensed Medium"/>
                </a:rPr>
                <a:t>a dạng văn hóa </a:t>
              </a:r>
            </a:p>
            <a:p>
              <a:pPr algn="ctr" defTabSz="1219170">
                <a:buClr>
                  <a:srgbClr val="000000"/>
                </a:buClr>
              </a:pPr>
              <a:r>
                <a:rPr lang="en-US" sz="2800" b="1" kern="0">
                  <a:solidFill>
                    <a:srgbClr val="0070C0"/>
                  </a:solidFill>
                  <a:latin typeface="#9Slide05 GeosansLight" panose="020B0604020202020204" charset="0"/>
                </a:rPr>
                <a:t>⟶ </a:t>
              </a:r>
              <a:r>
                <a:rPr lang="en-US" sz="2800" b="1" kern="0">
                  <a:solidFill>
                    <a:srgbClr val="FF0000"/>
                  </a:solidFill>
                  <a:latin typeface="#9Slide05 GeosansLight" panose="020B0604020202020204" charset="0"/>
                </a:rPr>
                <a:t>du lịch</a:t>
              </a:r>
              <a:endParaRPr sz="2800" b="1" kern="0">
                <a:solidFill>
                  <a:srgbClr val="FF0000"/>
                </a:solidFill>
                <a:latin typeface="#9Slide05 GeosansLight" panose="020B0604020202020204" charset="0"/>
                <a:sym typeface="Fira Sans Extra Condensed Medium"/>
              </a:endParaRPr>
            </a:p>
          </p:txBody>
        </p:sp>
      </p:grpSp>
      <p:cxnSp>
        <p:nvCxnSpPr>
          <p:cNvPr id="1080" name="Đường nối Thẳng 31">
            <a:extLst>
              <a:ext uri="{FF2B5EF4-FFF2-40B4-BE49-F238E27FC236}">
                <a16:creationId xmlns:a16="http://schemas.microsoft.com/office/drawing/2014/main" id="{B0A942E9-4095-16B5-A977-112D1791B7CA}"/>
              </a:ext>
            </a:extLst>
          </p:cNvPr>
          <p:cNvCxnSpPr>
            <a:cxnSpLocks/>
          </p:cNvCxnSpPr>
          <p:nvPr/>
        </p:nvCxnSpPr>
        <p:spPr>
          <a:xfrm flipH="1">
            <a:off x="3832542" y="2967047"/>
            <a:ext cx="28371" cy="3525448"/>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86" name="Đường nối Thẳng 31">
            <a:extLst>
              <a:ext uri="{FF2B5EF4-FFF2-40B4-BE49-F238E27FC236}">
                <a16:creationId xmlns:a16="http://schemas.microsoft.com/office/drawing/2014/main" id="{30E67C89-EE58-A9AB-7807-1F2EF8322B0D}"/>
              </a:ext>
            </a:extLst>
          </p:cNvPr>
          <p:cNvCxnSpPr>
            <a:cxnSpLocks/>
          </p:cNvCxnSpPr>
          <p:nvPr/>
        </p:nvCxnSpPr>
        <p:spPr>
          <a:xfrm>
            <a:off x="6242503" y="2967047"/>
            <a:ext cx="52752" cy="3476038"/>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87" name="Đường nối Thẳng 31">
            <a:extLst>
              <a:ext uri="{FF2B5EF4-FFF2-40B4-BE49-F238E27FC236}">
                <a16:creationId xmlns:a16="http://schemas.microsoft.com/office/drawing/2014/main" id="{C7F0EDBF-95EE-2B8D-CE15-731D0AD5EECD}"/>
              </a:ext>
            </a:extLst>
          </p:cNvPr>
          <p:cNvCxnSpPr>
            <a:cxnSpLocks/>
          </p:cNvCxnSpPr>
          <p:nvPr/>
        </p:nvCxnSpPr>
        <p:spPr>
          <a:xfrm>
            <a:off x="8731681" y="2965488"/>
            <a:ext cx="30308" cy="3341286"/>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771" name="Picture 770">
            <a:extLst>
              <a:ext uri="{FF2B5EF4-FFF2-40B4-BE49-F238E27FC236}">
                <a16:creationId xmlns:a16="http://schemas.microsoft.com/office/drawing/2014/main" id="{113D13A6-57DC-F2DC-3D38-FB94BB86CAA5}"/>
              </a:ext>
            </a:extLst>
          </p:cNvPr>
          <p:cNvPicPr>
            <a:picLocks noChangeAspect="1"/>
          </p:cNvPicPr>
          <p:nvPr/>
        </p:nvPicPr>
        <p:blipFill>
          <a:blip r:embed="rId3"/>
          <a:stretch>
            <a:fillRect/>
          </a:stretch>
        </p:blipFill>
        <p:spPr>
          <a:xfrm>
            <a:off x="2421506" y="1321043"/>
            <a:ext cx="731684" cy="731684"/>
          </a:xfrm>
          <a:prstGeom prst="rect">
            <a:avLst/>
          </a:prstGeom>
        </p:spPr>
      </p:pic>
      <p:pic>
        <p:nvPicPr>
          <p:cNvPr id="772" name="Picture 771">
            <a:extLst>
              <a:ext uri="{FF2B5EF4-FFF2-40B4-BE49-F238E27FC236}">
                <a16:creationId xmlns:a16="http://schemas.microsoft.com/office/drawing/2014/main" id="{532735E6-68D5-8C2A-DD7B-332A0DC71590}"/>
              </a:ext>
            </a:extLst>
          </p:cNvPr>
          <p:cNvPicPr>
            <a:picLocks noChangeAspect="1"/>
          </p:cNvPicPr>
          <p:nvPr/>
        </p:nvPicPr>
        <p:blipFill>
          <a:blip r:embed="rId4"/>
          <a:stretch>
            <a:fillRect/>
          </a:stretch>
        </p:blipFill>
        <p:spPr>
          <a:xfrm>
            <a:off x="6817845" y="1271487"/>
            <a:ext cx="996864" cy="913361"/>
          </a:xfrm>
          <a:prstGeom prst="ellipse">
            <a:avLst/>
          </a:prstGeom>
        </p:spPr>
      </p:pic>
      <p:pic>
        <p:nvPicPr>
          <p:cNvPr id="773" name="Picture 772">
            <a:extLst>
              <a:ext uri="{FF2B5EF4-FFF2-40B4-BE49-F238E27FC236}">
                <a16:creationId xmlns:a16="http://schemas.microsoft.com/office/drawing/2014/main" id="{05A51CD1-20B9-A070-55BA-76E42DECFCD9}"/>
              </a:ext>
            </a:extLst>
          </p:cNvPr>
          <p:cNvPicPr>
            <a:picLocks noChangeAspect="1"/>
          </p:cNvPicPr>
          <p:nvPr/>
        </p:nvPicPr>
        <p:blipFill>
          <a:blip r:embed="rId5"/>
          <a:stretch>
            <a:fillRect/>
          </a:stretch>
        </p:blipFill>
        <p:spPr>
          <a:xfrm flipH="1">
            <a:off x="9202163" y="1301995"/>
            <a:ext cx="1016646" cy="923601"/>
          </a:xfrm>
          <a:prstGeom prst="ellipse">
            <a:avLst/>
          </a:prstGeom>
        </p:spPr>
      </p:pic>
      <p:pic>
        <p:nvPicPr>
          <p:cNvPr id="774" name="Picture 773">
            <a:extLst>
              <a:ext uri="{FF2B5EF4-FFF2-40B4-BE49-F238E27FC236}">
                <a16:creationId xmlns:a16="http://schemas.microsoft.com/office/drawing/2014/main" id="{375CF383-B8B9-0B9A-208B-A94594AFB38C}"/>
              </a:ext>
            </a:extLst>
          </p:cNvPr>
          <p:cNvPicPr>
            <a:picLocks noChangeAspect="1"/>
          </p:cNvPicPr>
          <p:nvPr/>
        </p:nvPicPr>
        <p:blipFill>
          <a:blip r:embed="rId6"/>
          <a:stretch>
            <a:fillRect/>
          </a:stretch>
        </p:blipFill>
        <p:spPr>
          <a:xfrm>
            <a:off x="4490961" y="1245587"/>
            <a:ext cx="970420" cy="101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80"/>
                                        </p:tgtEl>
                                        <p:attrNameLst>
                                          <p:attrName>style.visibility</p:attrName>
                                        </p:attrNameLst>
                                      </p:cBhvr>
                                      <p:to>
                                        <p:strVal val="visible"/>
                                      </p:to>
                                    </p:set>
                                    <p:animEffect transition="in" filter="wipe(left)">
                                      <p:cBhvr>
                                        <p:cTn id="12" dur="500"/>
                                        <p:tgtEl>
                                          <p:spTgt spid="1080"/>
                                        </p:tgtEl>
                                      </p:cBhvr>
                                    </p:animEffect>
                                  </p:childTnLst>
                                </p:cTn>
                              </p:par>
                              <p:par>
                                <p:cTn id="13" presetID="22" presetClass="entr" presetSubtype="8" fill="hold" nodeType="withEffect">
                                  <p:stCondLst>
                                    <p:cond delay="0"/>
                                  </p:stCondLst>
                                  <p:childTnLst>
                                    <p:set>
                                      <p:cBhvr>
                                        <p:cTn id="14" dur="1" fill="hold">
                                          <p:stCondLst>
                                            <p:cond delay="0"/>
                                          </p:stCondLst>
                                        </p:cTn>
                                        <p:tgtEl>
                                          <p:spTgt spid="771"/>
                                        </p:tgtEl>
                                        <p:attrNameLst>
                                          <p:attrName>style.visibility</p:attrName>
                                        </p:attrNameLst>
                                      </p:cBhvr>
                                      <p:to>
                                        <p:strVal val="visible"/>
                                      </p:to>
                                    </p:set>
                                    <p:animEffect transition="in" filter="wipe(left)">
                                      <p:cBhvr>
                                        <p:cTn id="15" dur="500"/>
                                        <p:tgtEl>
                                          <p:spTgt spid="771"/>
                                        </p:tgtEl>
                                      </p:cBhvr>
                                    </p:animEffect>
                                  </p:childTnLst>
                                </p:cTn>
                              </p:par>
                              <p:par>
                                <p:cTn id="16" presetID="22" presetClass="entr" presetSubtype="8"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par>
                                <p:cTn id="19" presetID="22" presetClass="entr" presetSubtype="8" fill="hold" nodeType="withEffect">
                                  <p:stCondLst>
                                    <p:cond delay="0"/>
                                  </p:stCondLst>
                                  <p:childTnLst>
                                    <p:set>
                                      <p:cBhvr>
                                        <p:cTn id="20" dur="1" fill="hold">
                                          <p:stCondLst>
                                            <p:cond delay="0"/>
                                          </p:stCondLst>
                                        </p:cTn>
                                        <p:tgtEl>
                                          <p:spTgt spid="774"/>
                                        </p:tgtEl>
                                        <p:attrNameLst>
                                          <p:attrName>style.visibility</p:attrName>
                                        </p:attrNameLst>
                                      </p:cBhvr>
                                      <p:to>
                                        <p:strVal val="visible"/>
                                      </p:to>
                                    </p:set>
                                    <p:animEffect transition="in" filter="wipe(left)">
                                      <p:cBhvr>
                                        <p:cTn id="21" dur="500"/>
                                        <p:tgtEl>
                                          <p:spTgt spid="774"/>
                                        </p:tgtEl>
                                      </p:cBhvr>
                                    </p:animEffect>
                                  </p:childTnLst>
                                </p:cTn>
                              </p:par>
                              <p:par>
                                <p:cTn id="22" presetID="16" presetClass="entr" presetSubtype="21" fill="hold" nodeType="withEffect">
                                  <p:stCondLst>
                                    <p:cond delay="0"/>
                                  </p:stCondLst>
                                  <p:childTnLst>
                                    <p:set>
                                      <p:cBhvr>
                                        <p:cTn id="23" dur="1" fill="hold">
                                          <p:stCondLst>
                                            <p:cond delay="0"/>
                                          </p:stCondLst>
                                        </p:cTn>
                                        <p:tgtEl>
                                          <p:spTgt spid="1086"/>
                                        </p:tgtEl>
                                        <p:attrNameLst>
                                          <p:attrName>style.visibility</p:attrName>
                                        </p:attrNameLst>
                                      </p:cBhvr>
                                      <p:to>
                                        <p:strVal val="visible"/>
                                      </p:to>
                                    </p:set>
                                    <p:animEffect transition="in" filter="barn(inVertical)">
                                      <p:cBhvr>
                                        <p:cTn id="24" dur="500"/>
                                        <p:tgtEl>
                                          <p:spTgt spid="108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772"/>
                                        </p:tgtEl>
                                        <p:attrNameLst>
                                          <p:attrName>style.visibility</p:attrName>
                                        </p:attrNameLst>
                                      </p:cBhvr>
                                      <p:to>
                                        <p:strVal val="visible"/>
                                      </p:to>
                                    </p:set>
                                    <p:animEffect transition="in" filter="wipe(left)">
                                      <p:cBhvr>
                                        <p:cTn id="32" dur="500"/>
                                        <p:tgtEl>
                                          <p:spTgt spid="772"/>
                                        </p:tgtEl>
                                      </p:cBhvr>
                                    </p:animEffect>
                                  </p:childTnLst>
                                </p:cTn>
                              </p:par>
                              <p:par>
                                <p:cTn id="33" presetID="22" presetClass="entr" presetSubtype="8" fill="hold" nodeType="withEffect">
                                  <p:stCondLst>
                                    <p:cond delay="0"/>
                                  </p:stCondLst>
                                  <p:childTnLst>
                                    <p:set>
                                      <p:cBhvr>
                                        <p:cTn id="34" dur="1" fill="hold">
                                          <p:stCondLst>
                                            <p:cond delay="0"/>
                                          </p:stCondLst>
                                        </p:cTn>
                                        <p:tgtEl>
                                          <p:spTgt spid="1087"/>
                                        </p:tgtEl>
                                        <p:attrNameLst>
                                          <p:attrName>style.visibility</p:attrName>
                                        </p:attrNameLst>
                                      </p:cBhvr>
                                      <p:to>
                                        <p:strVal val="visible"/>
                                      </p:to>
                                    </p:set>
                                    <p:animEffect transition="in" filter="wipe(left)">
                                      <p:cBhvr>
                                        <p:cTn id="35" dur="500"/>
                                        <p:tgtEl>
                                          <p:spTgt spid="108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57"/>
                                        </p:tgtEl>
                                        <p:attrNameLst>
                                          <p:attrName>style.visibility</p:attrName>
                                        </p:attrNameLst>
                                      </p:cBhvr>
                                      <p:to>
                                        <p:strVal val="visible"/>
                                      </p:to>
                                    </p:set>
                                    <p:animEffect transition="in" filter="wipe(left)">
                                      <p:cBhvr>
                                        <p:cTn id="40" dur="500"/>
                                        <p:tgtEl>
                                          <p:spTgt spid="1057"/>
                                        </p:tgtEl>
                                      </p:cBhvr>
                                    </p:animEffect>
                                  </p:childTnLst>
                                </p:cTn>
                              </p:par>
                              <p:par>
                                <p:cTn id="41" presetID="22" presetClass="entr" presetSubtype="8" fill="hold" nodeType="withEffect">
                                  <p:stCondLst>
                                    <p:cond delay="0"/>
                                  </p:stCondLst>
                                  <p:childTnLst>
                                    <p:set>
                                      <p:cBhvr>
                                        <p:cTn id="42" dur="1" fill="hold">
                                          <p:stCondLst>
                                            <p:cond delay="0"/>
                                          </p:stCondLst>
                                        </p:cTn>
                                        <p:tgtEl>
                                          <p:spTgt spid="773"/>
                                        </p:tgtEl>
                                        <p:attrNameLst>
                                          <p:attrName>style.visibility</p:attrName>
                                        </p:attrNameLst>
                                      </p:cBhvr>
                                      <p:to>
                                        <p:strVal val="visible"/>
                                      </p:to>
                                    </p:set>
                                    <p:animEffect transition="in" filter="wipe(left)">
                                      <p:cBhvr>
                                        <p:cTn id="43"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21"/>
          <p:cNvSpPr/>
          <p:nvPr/>
        </p:nvSpPr>
        <p:spPr>
          <a:xfrm>
            <a:off x="20739" y="4284688"/>
            <a:ext cx="12192043" cy="27477"/>
          </a:xfrm>
          <a:custGeom>
            <a:avLst/>
            <a:gdLst/>
            <a:ahLst/>
            <a:cxnLst/>
            <a:rect l="l" t="t" r="r" b="b"/>
            <a:pathLst>
              <a:path w="285751" h="644" extrusionOk="0">
                <a:moveTo>
                  <a:pt x="0" y="1"/>
                </a:moveTo>
                <a:lnTo>
                  <a:pt x="0" y="644"/>
                </a:lnTo>
                <a:lnTo>
                  <a:pt x="285750" y="644"/>
                </a:lnTo>
                <a:lnTo>
                  <a:pt x="2857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9" name="Google Shape;459;p21"/>
          <p:cNvGrpSpPr/>
          <p:nvPr/>
        </p:nvGrpSpPr>
        <p:grpSpPr>
          <a:xfrm>
            <a:off x="1030752" y="698258"/>
            <a:ext cx="3075763" cy="3669289"/>
            <a:chOff x="1083196" y="1532850"/>
            <a:chExt cx="1372323" cy="2442898"/>
          </a:xfrm>
        </p:grpSpPr>
        <p:sp>
          <p:nvSpPr>
            <p:cNvPr id="460" name="Google Shape;460;p21"/>
            <p:cNvSpPr/>
            <p:nvPr/>
          </p:nvSpPr>
          <p:spPr>
            <a:xfrm>
              <a:off x="1083196" y="1783125"/>
              <a:ext cx="1330464" cy="1802907"/>
            </a:xfrm>
            <a:custGeom>
              <a:avLst/>
              <a:gdLst/>
              <a:ahLst/>
              <a:cxnLst/>
              <a:rect l="l" t="t" r="r" b="b"/>
              <a:pathLst>
                <a:path w="41577" h="53138" extrusionOk="0">
                  <a:moveTo>
                    <a:pt x="2334" y="0"/>
                  </a:moveTo>
                  <a:cubicBezTo>
                    <a:pt x="1048" y="0"/>
                    <a:pt x="0" y="1036"/>
                    <a:pt x="0" y="2322"/>
                  </a:cubicBezTo>
                  <a:lnTo>
                    <a:pt x="0" y="50804"/>
                  </a:lnTo>
                  <a:cubicBezTo>
                    <a:pt x="0" y="50899"/>
                    <a:pt x="12" y="50983"/>
                    <a:pt x="12" y="51066"/>
                  </a:cubicBezTo>
                  <a:cubicBezTo>
                    <a:pt x="36" y="51280"/>
                    <a:pt x="96" y="51495"/>
                    <a:pt x="179" y="51697"/>
                  </a:cubicBezTo>
                  <a:cubicBezTo>
                    <a:pt x="524" y="52543"/>
                    <a:pt x="1358" y="53138"/>
                    <a:pt x="2334" y="53138"/>
                  </a:cubicBezTo>
                  <a:lnTo>
                    <a:pt x="39255" y="53138"/>
                  </a:lnTo>
                  <a:cubicBezTo>
                    <a:pt x="40541" y="53138"/>
                    <a:pt x="41577" y="52090"/>
                    <a:pt x="41577" y="50804"/>
                  </a:cubicBezTo>
                  <a:lnTo>
                    <a:pt x="41577" y="2322"/>
                  </a:lnTo>
                  <a:cubicBezTo>
                    <a:pt x="41577" y="1036"/>
                    <a:pt x="40541" y="0"/>
                    <a:pt x="3925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21"/>
            <p:cNvSpPr/>
            <p:nvPr/>
          </p:nvSpPr>
          <p:spPr>
            <a:xfrm>
              <a:off x="1125055" y="3383281"/>
              <a:ext cx="1330464" cy="108608"/>
            </a:xfrm>
            <a:custGeom>
              <a:avLst/>
              <a:gdLst/>
              <a:ahLst/>
              <a:cxnLst/>
              <a:rect l="l" t="t" r="r" b="b"/>
              <a:pathLst>
                <a:path w="41577" h="3394" extrusionOk="0">
                  <a:moveTo>
                    <a:pt x="0" y="1"/>
                  </a:moveTo>
                  <a:lnTo>
                    <a:pt x="0" y="1060"/>
                  </a:lnTo>
                  <a:cubicBezTo>
                    <a:pt x="0" y="1155"/>
                    <a:pt x="12" y="1239"/>
                    <a:pt x="12" y="1322"/>
                  </a:cubicBezTo>
                  <a:cubicBezTo>
                    <a:pt x="36" y="1536"/>
                    <a:pt x="96" y="1751"/>
                    <a:pt x="179" y="1953"/>
                  </a:cubicBezTo>
                  <a:cubicBezTo>
                    <a:pt x="524" y="2799"/>
                    <a:pt x="1358" y="3394"/>
                    <a:pt x="2334" y="3394"/>
                  </a:cubicBezTo>
                  <a:lnTo>
                    <a:pt x="39255" y="3394"/>
                  </a:lnTo>
                  <a:cubicBezTo>
                    <a:pt x="40541" y="3394"/>
                    <a:pt x="41577" y="2346"/>
                    <a:pt x="41577" y="1060"/>
                  </a:cubicBezTo>
                  <a:lnTo>
                    <a:pt x="41577" y="1"/>
                  </a:lnTo>
                  <a:cubicBezTo>
                    <a:pt x="41577" y="1286"/>
                    <a:pt x="40541" y="2322"/>
                    <a:pt x="39255" y="2322"/>
                  </a:cubicBezTo>
                  <a:lnTo>
                    <a:pt x="2334" y="2322"/>
                  </a:lnTo>
                  <a:cubicBezTo>
                    <a:pt x="1358" y="2322"/>
                    <a:pt x="524" y="1727"/>
                    <a:pt x="179" y="882"/>
                  </a:cubicBezTo>
                  <a:cubicBezTo>
                    <a:pt x="96" y="691"/>
                    <a:pt x="36" y="477"/>
                    <a:pt x="12" y="263"/>
                  </a:cubicBezTo>
                  <a:cubicBezTo>
                    <a:pt x="12" y="167"/>
                    <a:pt x="0" y="84"/>
                    <a:pt x="0"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21"/>
            <p:cNvSpPr/>
            <p:nvPr/>
          </p:nvSpPr>
          <p:spPr>
            <a:xfrm>
              <a:off x="1125055" y="1757610"/>
              <a:ext cx="917472" cy="472864"/>
            </a:xfrm>
            <a:custGeom>
              <a:avLst/>
              <a:gdLst/>
              <a:ahLst/>
              <a:cxnLst/>
              <a:rect l="l" t="t" r="r" b="b"/>
              <a:pathLst>
                <a:path w="28671" h="14777" extrusionOk="0">
                  <a:moveTo>
                    <a:pt x="84" y="1"/>
                  </a:moveTo>
                  <a:cubicBezTo>
                    <a:pt x="60" y="167"/>
                    <a:pt x="48" y="322"/>
                    <a:pt x="36" y="489"/>
                  </a:cubicBezTo>
                  <a:cubicBezTo>
                    <a:pt x="12" y="727"/>
                    <a:pt x="0" y="965"/>
                    <a:pt x="0" y="1203"/>
                  </a:cubicBezTo>
                  <a:lnTo>
                    <a:pt x="0" y="13693"/>
                  </a:lnTo>
                  <a:lnTo>
                    <a:pt x="0" y="13967"/>
                  </a:lnTo>
                  <a:cubicBezTo>
                    <a:pt x="0" y="13967"/>
                    <a:pt x="0" y="14550"/>
                    <a:pt x="0" y="14776"/>
                  </a:cubicBezTo>
                  <a:cubicBezTo>
                    <a:pt x="1286" y="9716"/>
                    <a:pt x="9561" y="8835"/>
                    <a:pt x="12680" y="8764"/>
                  </a:cubicBezTo>
                  <a:cubicBezTo>
                    <a:pt x="12930" y="8756"/>
                    <a:pt x="13149" y="8753"/>
                    <a:pt x="13329" y="8753"/>
                  </a:cubicBezTo>
                  <a:cubicBezTo>
                    <a:pt x="13689" y="8753"/>
                    <a:pt x="13895" y="8764"/>
                    <a:pt x="13895" y="8764"/>
                  </a:cubicBezTo>
                  <a:lnTo>
                    <a:pt x="21241" y="8764"/>
                  </a:lnTo>
                  <a:cubicBezTo>
                    <a:pt x="25265" y="8764"/>
                    <a:pt x="28623" y="5311"/>
                    <a:pt x="28671" y="977"/>
                  </a:cubicBezTo>
                  <a:cubicBezTo>
                    <a:pt x="28671" y="846"/>
                    <a:pt x="28671" y="715"/>
                    <a:pt x="28671" y="584"/>
                  </a:cubicBezTo>
                  <a:lnTo>
                    <a:pt x="28671" y="572"/>
                  </a:lnTo>
                  <a:cubicBezTo>
                    <a:pt x="28671" y="548"/>
                    <a:pt x="28671" y="513"/>
                    <a:pt x="28671" y="489"/>
                  </a:cubicBezTo>
                  <a:cubicBezTo>
                    <a:pt x="28659" y="394"/>
                    <a:pt x="28659" y="298"/>
                    <a:pt x="28647" y="215"/>
                  </a:cubicBezTo>
                  <a:cubicBezTo>
                    <a:pt x="28647" y="144"/>
                    <a:pt x="28635" y="72"/>
                    <a:pt x="28635"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21"/>
            <p:cNvSpPr/>
            <p:nvPr/>
          </p:nvSpPr>
          <p:spPr>
            <a:xfrm>
              <a:off x="1125054" y="1532850"/>
              <a:ext cx="917473" cy="671328"/>
            </a:xfrm>
            <a:custGeom>
              <a:avLst/>
              <a:gdLst/>
              <a:ahLst/>
              <a:cxnLst/>
              <a:rect l="l" t="t" r="r" b="b"/>
              <a:pathLst>
                <a:path w="28683" h="20979" extrusionOk="0">
                  <a:moveTo>
                    <a:pt x="7644" y="0"/>
                  </a:moveTo>
                  <a:cubicBezTo>
                    <a:pt x="3656" y="0"/>
                    <a:pt x="381" y="3060"/>
                    <a:pt x="48" y="6965"/>
                  </a:cubicBezTo>
                  <a:cubicBezTo>
                    <a:pt x="24" y="7179"/>
                    <a:pt x="12" y="7406"/>
                    <a:pt x="12" y="7632"/>
                  </a:cubicBezTo>
                  <a:lnTo>
                    <a:pt x="12" y="20717"/>
                  </a:lnTo>
                  <a:cubicBezTo>
                    <a:pt x="12" y="20800"/>
                    <a:pt x="0" y="20895"/>
                    <a:pt x="12" y="20979"/>
                  </a:cubicBezTo>
                  <a:cubicBezTo>
                    <a:pt x="417" y="15431"/>
                    <a:pt x="9371" y="14716"/>
                    <a:pt x="12692" y="14633"/>
                  </a:cubicBezTo>
                  <a:cubicBezTo>
                    <a:pt x="12942" y="14629"/>
                    <a:pt x="13161" y="14627"/>
                    <a:pt x="13341" y="14627"/>
                  </a:cubicBezTo>
                  <a:cubicBezTo>
                    <a:pt x="13701" y="14627"/>
                    <a:pt x="13907" y="14633"/>
                    <a:pt x="13907" y="14633"/>
                  </a:cubicBezTo>
                  <a:lnTo>
                    <a:pt x="21253" y="14633"/>
                  </a:lnTo>
                  <a:cubicBezTo>
                    <a:pt x="25218" y="14633"/>
                    <a:pt x="28528" y="11537"/>
                    <a:pt x="28683" y="7608"/>
                  </a:cubicBezTo>
                  <a:lnTo>
                    <a:pt x="28683" y="7596"/>
                  </a:lnTo>
                  <a:cubicBezTo>
                    <a:pt x="28683" y="7537"/>
                    <a:pt x="28683" y="7477"/>
                    <a:pt x="28683" y="7418"/>
                  </a:cubicBezTo>
                  <a:cubicBezTo>
                    <a:pt x="28683" y="7287"/>
                    <a:pt x="28683" y="7156"/>
                    <a:pt x="28683" y="7025"/>
                  </a:cubicBezTo>
                  <a:cubicBezTo>
                    <a:pt x="28683" y="7013"/>
                    <a:pt x="28683" y="6989"/>
                    <a:pt x="28683" y="6965"/>
                  </a:cubicBezTo>
                  <a:cubicBezTo>
                    <a:pt x="28492" y="3084"/>
                    <a:pt x="25289" y="0"/>
                    <a:pt x="21372" y="0"/>
                  </a:cubicBezTo>
                  <a:close/>
                </a:path>
              </a:pathLst>
            </a:custGeom>
            <a:solidFill>
              <a:srgbClr val="EC3A3B"/>
            </a:solidFill>
            <a:ln>
              <a:noFill/>
            </a:ln>
          </p:spPr>
          <p:txBody>
            <a:bodyPr spcFirstLastPara="1" wrap="square" lIns="121900" tIns="121900" rIns="121900" bIns="304800" anchor="ctr" anchorCtr="0">
              <a:noAutofit/>
            </a:bodyPr>
            <a:lstStyle/>
            <a:p>
              <a:pPr algn="ctr" defTabSz="1219170">
                <a:buClr>
                  <a:srgbClr val="000000"/>
                </a:buClr>
                <a:buSzPts val="1100"/>
              </a:pPr>
              <a:r>
                <a:rPr lang="en" sz="2000" kern="0">
                  <a:solidFill>
                    <a:srgbClr val="FFFFFF"/>
                  </a:solidFill>
                  <a:latin typeface="#9Slide07 SVNBango" panose="02000000000000000000" pitchFamily="2" charset="0"/>
                  <a:sym typeface="Fira Sans Extra Condensed Medium"/>
                </a:rPr>
                <a:t>Văn hóa</a:t>
              </a:r>
              <a:endParaRPr sz="2000" kern="0">
                <a:solidFill>
                  <a:srgbClr val="FFFFFF"/>
                </a:solidFill>
                <a:latin typeface="#9Slide07 SVNBango" panose="02000000000000000000" pitchFamily="2" charset="0"/>
                <a:sym typeface="Fira Sans Extra Condensed Medium"/>
              </a:endParaRPr>
            </a:p>
          </p:txBody>
        </p:sp>
        <p:sp>
          <p:nvSpPr>
            <p:cNvPr id="464" name="Google Shape;464;p21"/>
            <p:cNvSpPr/>
            <p:nvPr/>
          </p:nvSpPr>
          <p:spPr>
            <a:xfrm>
              <a:off x="1197821" y="3491853"/>
              <a:ext cx="1185312" cy="95680"/>
            </a:xfrm>
            <a:custGeom>
              <a:avLst/>
              <a:gdLst/>
              <a:ahLst/>
              <a:cxnLst/>
              <a:rect l="l" t="t" r="r" b="b"/>
              <a:pathLst>
                <a:path w="37041" h="2990" extrusionOk="0">
                  <a:moveTo>
                    <a:pt x="0" y="1"/>
                  </a:moveTo>
                  <a:cubicBezTo>
                    <a:pt x="0" y="1656"/>
                    <a:pt x="1334" y="2989"/>
                    <a:pt x="2989" y="2989"/>
                  </a:cubicBezTo>
                  <a:lnTo>
                    <a:pt x="34040" y="2989"/>
                  </a:lnTo>
                  <a:cubicBezTo>
                    <a:pt x="35695" y="2989"/>
                    <a:pt x="37041" y="1656"/>
                    <a:pt x="37041" y="1"/>
                  </a:cubicBezTo>
                  <a:close/>
                </a:path>
              </a:pathLst>
            </a:custGeom>
            <a:solidFill>
              <a:srgbClr val="EC3A3B"/>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21"/>
            <p:cNvSpPr/>
            <p:nvPr/>
          </p:nvSpPr>
          <p:spPr>
            <a:xfrm>
              <a:off x="1670639" y="3736068"/>
              <a:ext cx="239296" cy="239680"/>
            </a:xfrm>
            <a:custGeom>
              <a:avLst/>
              <a:gdLst/>
              <a:ahLst/>
              <a:cxnLst/>
              <a:rect l="l" t="t" r="r" b="b"/>
              <a:pathLst>
                <a:path w="7478" h="7490" extrusionOk="0">
                  <a:moveTo>
                    <a:pt x="3739" y="1"/>
                  </a:moveTo>
                  <a:cubicBezTo>
                    <a:pt x="1667" y="1"/>
                    <a:pt x="0" y="1680"/>
                    <a:pt x="0" y="3751"/>
                  </a:cubicBezTo>
                  <a:cubicBezTo>
                    <a:pt x="0" y="5811"/>
                    <a:pt x="1667" y="7490"/>
                    <a:pt x="3739" y="7490"/>
                  </a:cubicBezTo>
                  <a:cubicBezTo>
                    <a:pt x="5810" y="7490"/>
                    <a:pt x="7477" y="5811"/>
                    <a:pt x="7477" y="3751"/>
                  </a:cubicBezTo>
                  <a:cubicBezTo>
                    <a:pt x="7477" y="1680"/>
                    <a:pt x="5810" y="1"/>
                    <a:pt x="373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21"/>
            <p:cNvSpPr/>
            <p:nvPr/>
          </p:nvSpPr>
          <p:spPr>
            <a:xfrm>
              <a:off x="1712142" y="3777603"/>
              <a:ext cx="156256" cy="156608"/>
            </a:xfrm>
            <a:custGeom>
              <a:avLst/>
              <a:gdLst/>
              <a:ahLst/>
              <a:cxnLst/>
              <a:rect l="l" t="t" r="r" b="b"/>
              <a:pathLst>
                <a:path w="4883" h="4894" extrusionOk="0">
                  <a:moveTo>
                    <a:pt x="2442" y="1"/>
                  </a:moveTo>
                  <a:cubicBezTo>
                    <a:pt x="1096" y="1"/>
                    <a:pt x="1" y="1096"/>
                    <a:pt x="1" y="2453"/>
                  </a:cubicBezTo>
                  <a:cubicBezTo>
                    <a:pt x="1" y="3799"/>
                    <a:pt x="1096" y="4894"/>
                    <a:pt x="2442" y="4894"/>
                  </a:cubicBezTo>
                  <a:cubicBezTo>
                    <a:pt x="3787" y="4894"/>
                    <a:pt x="4882" y="3799"/>
                    <a:pt x="4882" y="2453"/>
                  </a:cubicBezTo>
                  <a:cubicBezTo>
                    <a:pt x="4882" y="1096"/>
                    <a:pt x="3787" y="1"/>
                    <a:pt x="2442" y="1"/>
                  </a:cubicBezTo>
                  <a:close/>
                </a:path>
              </a:pathLst>
            </a:custGeom>
            <a:solidFill>
              <a:srgbClr val="EC3A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21"/>
            <p:cNvSpPr/>
            <p:nvPr/>
          </p:nvSpPr>
          <p:spPr>
            <a:xfrm>
              <a:off x="1678639" y="3587497"/>
              <a:ext cx="223680" cy="214912"/>
            </a:xfrm>
            <a:custGeom>
              <a:avLst/>
              <a:gdLst/>
              <a:ahLst/>
              <a:cxnLst/>
              <a:rect l="l" t="t" r="r" b="b"/>
              <a:pathLst>
                <a:path w="6990" h="6716" extrusionOk="0">
                  <a:moveTo>
                    <a:pt x="0" y="0"/>
                  </a:moveTo>
                  <a:lnTo>
                    <a:pt x="3489" y="6715"/>
                  </a:lnTo>
                  <a:lnTo>
                    <a:pt x="6989" y="0"/>
                  </a:lnTo>
                  <a:close/>
                </a:path>
              </a:pathLst>
            </a:custGeom>
            <a:solidFill>
              <a:srgbClr val="EC3A3B"/>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21"/>
            <p:cNvSpPr txBox="1"/>
            <p:nvPr/>
          </p:nvSpPr>
          <p:spPr>
            <a:xfrm>
              <a:off x="1143589" y="2174120"/>
              <a:ext cx="1304641" cy="1193203"/>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2400" b="1" kern="0">
                  <a:solidFill>
                    <a:srgbClr val="0070C0"/>
                  </a:solidFill>
                  <a:latin typeface="#9Slide05 GeosansLight" panose="020B0604020202020204" charset="0"/>
                  <a:sym typeface="Roboto"/>
                </a:rPr>
                <a:t>Là khu vực có nền văn minh cổ đại phát triển: Vườn treo Ba-bi-lon, nhiều lễ hội</a:t>
              </a:r>
              <a:r>
                <a:rPr lang="en-US" sz="2400" b="1" kern="0">
                  <a:solidFill>
                    <a:srgbClr val="0070C0"/>
                  </a:solidFill>
                  <a:latin typeface="#9Slide05 GeosansLight" panose="020B0604020202020204" charset="0"/>
                  <a:sym typeface="Roboto"/>
                </a:rPr>
                <a:t>, </a:t>
              </a:r>
              <a:r>
                <a:rPr lang="vi-VN" sz="2400" b="1" kern="0">
                  <a:solidFill>
                    <a:srgbClr val="0070C0"/>
                  </a:solidFill>
                  <a:latin typeface="#9Slide05 GeosansLight" panose="020B0604020202020204" charset="0"/>
                  <a:sym typeface="Roboto"/>
                </a:rPr>
                <a:t>phong t</a:t>
              </a:r>
              <a:r>
                <a:rPr lang="en-US" sz="2400" b="1" kern="0">
                  <a:solidFill>
                    <a:srgbClr val="0070C0"/>
                  </a:solidFill>
                  <a:latin typeface="#9Slide05 GeosansLight" panose="020B0604020202020204" charset="0"/>
                  <a:sym typeface="Roboto"/>
                </a:rPr>
                <a:t>ục</a:t>
              </a:r>
              <a:r>
                <a:rPr lang="vi-VN" sz="2400" b="1" kern="0">
                  <a:solidFill>
                    <a:srgbClr val="0070C0"/>
                  </a:solidFill>
                  <a:latin typeface="#9Slide05 GeosansLight" panose="020B0604020202020204" charset="0"/>
                  <a:sym typeface="Roboto"/>
                </a:rPr>
                <a:t> đặc sắc, nhiều nghề thủ công truyền thống…</a:t>
              </a:r>
            </a:p>
          </p:txBody>
        </p:sp>
      </p:grpSp>
      <p:grpSp>
        <p:nvGrpSpPr>
          <p:cNvPr id="470" name="Google Shape;470;p21"/>
          <p:cNvGrpSpPr/>
          <p:nvPr/>
        </p:nvGrpSpPr>
        <p:grpSpPr>
          <a:xfrm>
            <a:off x="4827328" y="716398"/>
            <a:ext cx="3251298" cy="3651149"/>
            <a:chOff x="2594888" y="1532850"/>
            <a:chExt cx="1359112" cy="2442898"/>
          </a:xfrm>
        </p:grpSpPr>
        <p:sp>
          <p:nvSpPr>
            <p:cNvPr id="471" name="Google Shape;471;p21"/>
            <p:cNvSpPr/>
            <p:nvPr/>
          </p:nvSpPr>
          <p:spPr>
            <a:xfrm>
              <a:off x="3140485" y="3736068"/>
              <a:ext cx="239680" cy="239680"/>
            </a:xfrm>
            <a:custGeom>
              <a:avLst/>
              <a:gdLst/>
              <a:ahLst/>
              <a:cxnLst/>
              <a:rect l="l" t="t" r="r" b="b"/>
              <a:pathLst>
                <a:path w="7490" h="7490" extrusionOk="0">
                  <a:moveTo>
                    <a:pt x="3739" y="1"/>
                  </a:moveTo>
                  <a:cubicBezTo>
                    <a:pt x="1679" y="1"/>
                    <a:pt x="0" y="1680"/>
                    <a:pt x="0" y="3751"/>
                  </a:cubicBezTo>
                  <a:cubicBezTo>
                    <a:pt x="0" y="5811"/>
                    <a:pt x="1679" y="7490"/>
                    <a:pt x="3739" y="7490"/>
                  </a:cubicBezTo>
                  <a:cubicBezTo>
                    <a:pt x="5811" y="7490"/>
                    <a:pt x="7489" y="5811"/>
                    <a:pt x="7489" y="3751"/>
                  </a:cubicBezTo>
                  <a:cubicBezTo>
                    <a:pt x="7489" y="1680"/>
                    <a:pt x="5811" y="1"/>
                    <a:pt x="373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21"/>
            <p:cNvSpPr/>
            <p:nvPr/>
          </p:nvSpPr>
          <p:spPr>
            <a:xfrm>
              <a:off x="3182019" y="3777603"/>
              <a:ext cx="156608" cy="156608"/>
            </a:xfrm>
            <a:custGeom>
              <a:avLst/>
              <a:gdLst/>
              <a:ahLst/>
              <a:cxnLst/>
              <a:rect l="l" t="t" r="r" b="b"/>
              <a:pathLst>
                <a:path w="4894" h="4894" extrusionOk="0">
                  <a:moveTo>
                    <a:pt x="2441" y="1"/>
                  </a:moveTo>
                  <a:cubicBezTo>
                    <a:pt x="1096" y="1"/>
                    <a:pt x="0" y="1096"/>
                    <a:pt x="0" y="2453"/>
                  </a:cubicBezTo>
                  <a:cubicBezTo>
                    <a:pt x="0" y="3799"/>
                    <a:pt x="1096" y="4894"/>
                    <a:pt x="2441" y="4894"/>
                  </a:cubicBezTo>
                  <a:cubicBezTo>
                    <a:pt x="3798" y="4894"/>
                    <a:pt x="4894" y="3799"/>
                    <a:pt x="4894" y="2453"/>
                  </a:cubicBezTo>
                  <a:cubicBezTo>
                    <a:pt x="4894" y="1096"/>
                    <a:pt x="3798" y="1"/>
                    <a:pt x="2441" y="1"/>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21"/>
            <p:cNvSpPr/>
            <p:nvPr/>
          </p:nvSpPr>
          <p:spPr>
            <a:xfrm>
              <a:off x="2594901" y="1791529"/>
              <a:ext cx="1330496" cy="1700416"/>
            </a:xfrm>
            <a:custGeom>
              <a:avLst/>
              <a:gdLst/>
              <a:ahLst/>
              <a:cxnLst/>
              <a:rect l="l" t="t" r="r" b="b"/>
              <a:pathLst>
                <a:path w="41578" h="53138" extrusionOk="0">
                  <a:moveTo>
                    <a:pt x="2334" y="0"/>
                  </a:moveTo>
                  <a:cubicBezTo>
                    <a:pt x="1048" y="0"/>
                    <a:pt x="1" y="1036"/>
                    <a:pt x="1" y="2322"/>
                  </a:cubicBezTo>
                  <a:lnTo>
                    <a:pt x="1" y="50804"/>
                  </a:lnTo>
                  <a:cubicBezTo>
                    <a:pt x="1" y="50899"/>
                    <a:pt x="13" y="50983"/>
                    <a:pt x="24" y="51066"/>
                  </a:cubicBezTo>
                  <a:cubicBezTo>
                    <a:pt x="48" y="51280"/>
                    <a:pt x="96" y="51495"/>
                    <a:pt x="179" y="51697"/>
                  </a:cubicBezTo>
                  <a:cubicBezTo>
                    <a:pt x="524" y="52543"/>
                    <a:pt x="1358" y="53138"/>
                    <a:pt x="2334" y="53138"/>
                  </a:cubicBezTo>
                  <a:lnTo>
                    <a:pt x="39256" y="53138"/>
                  </a:lnTo>
                  <a:cubicBezTo>
                    <a:pt x="40541" y="53138"/>
                    <a:pt x="41577" y="52090"/>
                    <a:pt x="41577" y="50804"/>
                  </a:cubicBezTo>
                  <a:lnTo>
                    <a:pt x="41577" y="2322"/>
                  </a:lnTo>
                  <a:cubicBezTo>
                    <a:pt x="41577" y="1036"/>
                    <a:pt x="40541" y="0"/>
                    <a:pt x="3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21"/>
            <p:cNvSpPr/>
            <p:nvPr/>
          </p:nvSpPr>
          <p:spPr>
            <a:xfrm>
              <a:off x="2594901" y="3383281"/>
              <a:ext cx="1330496" cy="108608"/>
            </a:xfrm>
            <a:custGeom>
              <a:avLst/>
              <a:gdLst/>
              <a:ahLst/>
              <a:cxnLst/>
              <a:rect l="l" t="t" r="r" b="b"/>
              <a:pathLst>
                <a:path w="41578" h="3394" extrusionOk="0">
                  <a:moveTo>
                    <a:pt x="1" y="1"/>
                  </a:moveTo>
                  <a:lnTo>
                    <a:pt x="1" y="1060"/>
                  </a:lnTo>
                  <a:cubicBezTo>
                    <a:pt x="1" y="1155"/>
                    <a:pt x="13" y="1239"/>
                    <a:pt x="24" y="1322"/>
                  </a:cubicBezTo>
                  <a:cubicBezTo>
                    <a:pt x="48" y="1536"/>
                    <a:pt x="96" y="1751"/>
                    <a:pt x="179" y="1953"/>
                  </a:cubicBezTo>
                  <a:cubicBezTo>
                    <a:pt x="524" y="2799"/>
                    <a:pt x="1358" y="3394"/>
                    <a:pt x="2334" y="3394"/>
                  </a:cubicBezTo>
                  <a:lnTo>
                    <a:pt x="39256" y="3394"/>
                  </a:lnTo>
                  <a:cubicBezTo>
                    <a:pt x="40541" y="3394"/>
                    <a:pt x="41577" y="2346"/>
                    <a:pt x="41577" y="1060"/>
                  </a:cubicBezTo>
                  <a:lnTo>
                    <a:pt x="41577" y="1"/>
                  </a:lnTo>
                  <a:cubicBezTo>
                    <a:pt x="41577" y="1286"/>
                    <a:pt x="40541" y="2322"/>
                    <a:pt x="39256" y="2322"/>
                  </a:cubicBezTo>
                  <a:lnTo>
                    <a:pt x="2334" y="2322"/>
                  </a:lnTo>
                  <a:cubicBezTo>
                    <a:pt x="1358" y="2322"/>
                    <a:pt x="524" y="1727"/>
                    <a:pt x="179" y="882"/>
                  </a:cubicBezTo>
                  <a:cubicBezTo>
                    <a:pt x="96" y="691"/>
                    <a:pt x="48" y="477"/>
                    <a:pt x="24" y="263"/>
                  </a:cubicBezTo>
                  <a:cubicBezTo>
                    <a:pt x="13" y="167"/>
                    <a:pt x="1" y="84"/>
                    <a:pt x="1"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21"/>
            <p:cNvSpPr/>
            <p:nvPr/>
          </p:nvSpPr>
          <p:spPr>
            <a:xfrm>
              <a:off x="2594901" y="1757610"/>
              <a:ext cx="917856" cy="472864"/>
            </a:xfrm>
            <a:custGeom>
              <a:avLst/>
              <a:gdLst/>
              <a:ahLst/>
              <a:cxnLst/>
              <a:rect l="l" t="t" r="r" b="b"/>
              <a:pathLst>
                <a:path w="28683" h="14777" extrusionOk="0">
                  <a:moveTo>
                    <a:pt x="84" y="1"/>
                  </a:moveTo>
                  <a:cubicBezTo>
                    <a:pt x="60" y="167"/>
                    <a:pt x="48" y="322"/>
                    <a:pt x="36" y="489"/>
                  </a:cubicBezTo>
                  <a:cubicBezTo>
                    <a:pt x="13" y="727"/>
                    <a:pt x="1" y="965"/>
                    <a:pt x="1" y="1203"/>
                  </a:cubicBezTo>
                  <a:lnTo>
                    <a:pt x="1" y="13693"/>
                  </a:lnTo>
                  <a:lnTo>
                    <a:pt x="1" y="13967"/>
                  </a:lnTo>
                  <a:cubicBezTo>
                    <a:pt x="1" y="13967"/>
                    <a:pt x="1" y="14550"/>
                    <a:pt x="1" y="14776"/>
                  </a:cubicBezTo>
                  <a:cubicBezTo>
                    <a:pt x="1298" y="9716"/>
                    <a:pt x="9561" y="8835"/>
                    <a:pt x="12681" y="8764"/>
                  </a:cubicBezTo>
                  <a:cubicBezTo>
                    <a:pt x="12935" y="8756"/>
                    <a:pt x="13156" y="8753"/>
                    <a:pt x="13337" y="8753"/>
                  </a:cubicBezTo>
                  <a:cubicBezTo>
                    <a:pt x="13701" y="8753"/>
                    <a:pt x="13907" y="8764"/>
                    <a:pt x="13907" y="8764"/>
                  </a:cubicBezTo>
                  <a:lnTo>
                    <a:pt x="21253" y="8764"/>
                  </a:lnTo>
                  <a:cubicBezTo>
                    <a:pt x="25278" y="8764"/>
                    <a:pt x="28623" y="5311"/>
                    <a:pt x="28671" y="977"/>
                  </a:cubicBezTo>
                  <a:cubicBezTo>
                    <a:pt x="28683" y="846"/>
                    <a:pt x="28683" y="715"/>
                    <a:pt x="28671" y="584"/>
                  </a:cubicBezTo>
                  <a:lnTo>
                    <a:pt x="28671" y="572"/>
                  </a:lnTo>
                  <a:cubicBezTo>
                    <a:pt x="28671" y="548"/>
                    <a:pt x="28671" y="513"/>
                    <a:pt x="28671" y="489"/>
                  </a:cubicBezTo>
                  <a:cubicBezTo>
                    <a:pt x="28671" y="394"/>
                    <a:pt x="28659" y="298"/>
                    <a:pt x="28647" y="215"/>
                  </a:cubicBezTo>
                  <a:cubicBezTo>
                    <a:pt x="28647" y="144"/>
                    <a:pt x="28635" y="72"/>
                    <a:pt x="28635"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21"/>
            <p:cNvSpPr/>
            <p:nvPr/>
          </p:nvSpPr>
          <p:spPr>
            <a:xfrm>
              <a:off x="2594901" y="1532850"/>
              <a:ext cx="917856" cy="671328"/>
            </a:xfrm>
            <a:custGeom>
              <a:avLst/>
              <a:gdLst/>
              <a:ahLst/>
              <a:cxnLst/>
              <a:rect l="l" t="t" r="r" b="b"/>
              <a:pathLst>
                <a:path w="28683" h="20979" extrusionOk="0">
                  <a:moveTo>
                    <a:pt x="7633" y="0"/>
                  </a:moveTo>
                  <a:cubicBezTo>
                    <a:pt x="3644" y="0"/>
                    <a:pt x="370" y="3060"/>
                    <a:pt x="36" y="6965"/>
                  </a:cubicBezTo>
                  <a:cubicBezTo>
                    <a:pt x="13" y="7179"/>
                    <a:pt x="1" y="7406"/>
                    <a:pt x="1" y="7632"/>
                  </a:cubicBezTo>
                  <a:lnTo>
                    <a:pt x="1" y="20717"/>
                  </a:lnTo>
                  <a:cubicBezTo>
                    <a:pt x="1" y="20800"/>
                    <a:pt x="1" y="20895"/>
                    <a:pt x="1" y="20979"/>
                  </a:cubicBezTo>
                  <a:cubicBezTo>
                    <a:pt x="405" y="15431"/>
                    <a:pt x="9359" y="14716"/>
                    <a:pt x="12681" y="14633"/>
                  </a:cubicBezTo>
                  <a:cubicBezTo>
                    <a:pt x="12935" y="14629"/>
                    <a:pt x="13156" y="14627"/>
                    <a:pt x="13337" y="14627"/>
                  </a:cubicBezTo>
                  <a:cubicBezTo>
                    <a:pt x="13701" y="14627"/>
                    <a:pt x="13907" y="14633"/>
                    <a:pt x="13907" y="14633"/>
                  </a:cubicBezTo>
                  <a:lnTo>
                    <a:pt x="21253" y="14633"/>
                  </a:lnTo>
                  <a:cubicBezTo>
                    <a:pt x="25206" y="14633"/>
                    <a:pt x="28516" y="11537"/>
                    <a:pt x="28671" y="7608"/>
                  </a:cubicBezTo>
                  <a:lnTo>
                    <a:pt x="28671" y="7596"/>
                  </a:lnTo>
                  <a:cubicBezTo>
                    <a:pt x="28671" y="7537"/>
                    <a:pt x="28671" y="7477"/>
                    <a:pt x="28671" y="7418"/>
                  </a:cubicBezTo>
                  <a:cubicBezTo>
                    <a:pt x="28683" y="7287"/>
                    <a:pt x="28671" y="7156"/>
                    <a:pt x="28671" y="7025"/>
                  </a:cubicBezTo>
                  <a:cubicBezTo>
                    <a:pt x="28671" y="7013"/>
                    <a:pt x="28671" y="6989"/>
                    <a:pt x="28671" y="6965"/>
                  </a:cubicBezTo>
                  <a:cubicBezTo>
                    <a:pt x="28492" y="3084"/>
                    <a:pt x="25289" y="0"/>
                    <a:pt x="21360" y="0"/>
                  </a:cubicBezTo>
                  <a:close/>
                </a:path>
              </a:pathLst>
            </a:custGeom>
            <a:solidFill>
              <a:srgbClr val="FCBD24"/>
            </a:solidFill>
            <a:ln>
              <a:noFill/>
            </a:ln>
          </p:spPr>
          <p:txBody>
            <a:bodyPr spcFirstLastPara="1" wrap="square" lIns="121900" tIns="121900" rIns="121900" bIns="304800" anchor="ctr" anchorCtr="0">
              <a:noAutofit/>
            </a:bodyPr>
            <a:lstStyle/>
            <a:p>
              <a:pPr algn="ctr" defTabSz="1219170">
                <a:buClr>
                  <a:srgbClr val="000000"/>
                </a:buClr>
                <a:buSzPts val="1100"/>
              </a:pPr>
              <a:r>
                <a:rPr lang="en" sz="2800" kern="0">
                  <a:solidFill>
                    <a:srgbClr val="FFFFFF"/>
                  </a:solidFill>
                  <a:latin typeface="#9Slide07 SVNBango" panose="02000000000000000000" pitchFamily="2" charset="0"/>
                  <a:ea typeface="Fira Sans Extra Condensed Medium"/>
                  <a:cs typeface="Fira Sans Extra Condensed Medium"/>
                  <a:sym typeface="Fira Sans Extra Condensed Medium"/>
                </a:rPr>
                <a:t>HDI</a:t>
              </a:r>
              <a:endParaRPr sz="2800" kern="0">
                <a:solidFill>
                  <a:srgbClr val="FFFFFF"/>
                </a:solidFill>
                <a:latin typeface="#9Slide07 SVNBango" panose="02000000000000000000" pitchFamily="2" charset="0"/>
                <a:ea typeface="Fira Sans Extra Condensed Medium"/>
                <a:cs typeface="Fira Sans Extra Condensed Medium"/>
                <a:sym typeface="Fira Sans Extra Condensed Medium"/>
              </a:endParaRPr>
            </a:p>
          </p:txBody>
        </p:sp>
        <p:sp>
          <p:nvSpPr>
            <p:cNvPr id="477" name="Google Shape;477;p21"/>
            <p:cNvSpPr/>
            <p:nvPr/>
          </p:nvSpPr>
          <p:spPr>
            <a:xfrm>
              <a:off x="2667666" y="3491853"/>
              <a:ext cx="1185344" cy="95680"/>
            </a:xfrm>
            <a:custGeom>
              <a:avLst/>
              <a:gdLst/>
              <a:ahLst/>
              <a:cxnLst/>
              <a:rect l="l" t="t" r="r" b="b"/>
              <a:pathLst>
                <a:path w="37042" h="2990" extrusionOk="0">
                  <a:moveTo>
                    <a:pt x="1" y="1"/>
                  </a:moveTo>
                  <a:cubicBezTo>
                    <a:pt x="1" y="1656"/>
                    <a:pt x="1334" y="2989"/>
                    <a:pt x="2989" y="2989"/>
                  </a:cubicBezTo>
                  <a:lnTo>
                    <a:pt x="34041" y="2989"/>
                  </a:lnTo>
                  <a:cubicBezTo>
                    <a:pt x="35696" y="2989"/>
                    <a:pt x="37041" y="1656"/>
                    <a:pt x="37041" y="1"/>
                  </a:cubicBezTo>
                  <a:close/>
                </a:path>
              </a:pathLst>
            </a:custGeom>
            <a:solidFill>
              <a:srgbClr val="FCBD24"/>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21"/>
            <p:cNvSpPr/>
            <p:nvPr/>
          </p:nvSpPr>
          <p:spPr>
            <a:xfrm>
              <a:off x="3148484" y="3587497"/>
              <a:ext cx="223680" cy="214912"/>
            </a:xfrm>
            <a:custGeom>
              <a:avLst/>
              <a:gdLst/>
              <a:ahLst/>
              <a:cxnLst/>
              <a:rect l="l" t="t" r="r" b="b"/>
              <a:pathLst>
                <a:path w="6990" h="6716" extrusionOk="0">
                  <a:moveTo>
                    <a:pt x="0" y="0"/>
                  </a:moveTo>
                  <a:lnTo>
                    <a:pt x="3489" y="6715"/>
                  </a:lnTo>
                  <a:lnTo>
                    <a:pt x="6989" y="0"/>
                  </a:lnTo>
                  <a:close/>
                </a:path>
              </a:pathLst>
            </a:custGeom>
            <a:solidFill>
              <a:srgbClr val="FCBD24"/>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21"/>
            <p:cNvSpPr txBox="1"/>
            <p:nvPr/>
          </p:nvSpPr>
          <p:spPr>
            <a:xfrm>
              <a:off x="2594888" y="2379009"/>
              <a:ext cx="1359112" cy="771838"/>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2400" b="1" kern="0">
                  <a:solidFill>
                    <a:srgbClr val="0070C0"/>
                  </a:solidFill>
                  <a:latin typeface="#9Slide05 GeosansLight" panose="020B0604020202020204" charset="0"/>
                  <a:sym typeface="Roboto"/>
                </a:rPr>
                <a:t>HDI của khu vực khá cao</a:t>
              </a:r>
              <a:r>
                <a:rPr lang="en-US" sz="2400" b="1" kern="0">
                  <a:solidFill>
                    <a:srgbClr val="0070C0"/>
                  </a:solidFill>
                  <a:latin typeface="#9Slide05 GeosansLight" panose="020B0604020202020204" charset="0"/>
                  <a:sym typeface="Roboto"/>
                </a:rPr>
                <a:t> (CLCS cải thiện, t</a:t>
              </a:r>
              <a:r>
                <a:rPr lang="vi-VN" sz="2400" b="1" kern="0">
                  <a:solidFill>
                    <a:srgbClr val="0070C0"/>
                  </a:solidFill>
                  <a:latin typeface="#9Slide05 GeosansLight" panose="020B0604020202020204" charset="0"/>
                  <a:sym typeface="Roboto"/>
                </a:rPr>
                <a:t>ỉ lệ trẻ em được đi học</a:t>
              </a:r>
              <a:r>
                <a:rPr lang="en-US" sz="2400" b="1" kern="0">
                  <a:solidFill>
                    <a:srgbClr val="0070C0"/>
                  </a:solidFill>
                  <a:latin typeface="#9Slide05 GeosansLight" panose="020B0604020202020204" charset="0"/>
                  <a:sym typeface="Roboto"/>
                </a:rPr>
                <a:t>, </a:t>
              </a:r>
              <a:r>
                <a:rPr lang="vi-VN" sz="2400" b="1" kern="0">
                  <a:solidFill>
                    <a:srgbClr val="0070C0"/>
                  </a:solidFill>
                  <a:latin typeface="#9Slide05 GeosansLight" panose="020B0604020202020204" charset="0"/>
                  <a:sym typeface="Roboto"/>
                </a:rPr>
                <a:t>tuổi thọ người dân ngày càng tăng</a:t>
              </a:r>
              <a:r>
                <a:rPr lang="en-US" sz="2400" b="1" kern="0">
                  <a:solidFill>
                    <a:srgbClr val="0070C0"/>
                  </a:solidFill>
                  <a:latin typeface="#9Slide05 GeosansLight" panose="020B0604020202020204" charset="0"/>
                  <a:sym typeface="Roboto"/>
                </a:rPr>
                <a:t>)</a:t>
              </a:r>
              <a:r>
                <a:rPr lang="vi-VN" sz="2400" b="1" kern="0">
                  <a:solidFill>
                    <a:srgbClr val="0070C0"/>
                  </a:solidFill>
                  <a:latin typeface="#9Slide05 GeosansLight" panose="020B0604020202020204" charset="0"/>
                  <a:sym typeface="Roboto"/>
                </a:rPr>
                <a:t> nhưng có sự </a:t>
              </a:r>
              <a:r>
                <a:rPr lang="vi-VN" sz="2400" b="1" kern="0">
                  <a:solidFill>
                    <a:srgbClr val="FF0000"/>
                  </a:solidFill>
                  <a:latin typeface="#9Slide05 GeosansLight" panose="020B0604020202020204" charset="0"/>
                  <a:sym typeface="Roboto"/>
                </a:rPr>
                <a:t>chênh lệch</a:t>
              </a:r>
              <a:r>
                <a:rPr lang="vi-VN" sz="2400" b="1" kern="0">
                  <a:solidFill>
                    <a:srgbClr val="0070C0"/>
                  </a:solidFill>
                  <a:latin typeface="#9Slide05 GeosansLight" panose="020B0604020202020204" charset="0"/>
                  <a:sym typeface="Roboto"/>
                </a:rPr>
                <a:t> giữa các</a:t>
              </a:r>
              <a:r>
                <a:rPr lang="en-US" sz="2400" b="1" kern="0">
                  <a:solidFill>
                    <a:srgbClr val="0070C0"/>
                  </a:solidFill>
                  <a:latin typeface="#9Slide05 GeosansLight" panose="020B0604020202020204" charset="0"/>
                  <a:sym typeface="Roboto"/>
                </a:rPr>
                <a:t> nước</a:t>
              </a:r>
              <a:endParaRPr lang="vi-VN" sz="2400" b="1" kern="0">
                <a:solidFill>
                  <a:srgbClr val="0070C0"/>
                </a:solidFill>
                <a:latin typeface="#9Slide05 GeosansLight" panose="020B0604020202020204" charset="0"/>
                <a:sym typeface="Roboto"/>
              </a:endParaRPr>
            </a:p>
          </p:txBody>
        </p:sp>
      </p:grpSp>
      <p:grpSp>
        <p:nvGrpSpPr>
          <p:cNvPr id="492" name="Google Shape;492;p21"/>
          <p:cNvGrpSpPr/>
          <p:nvPr/>
        </p:nvGrpSpPr>
        <p:grpSpPr>
          <a:xfrm>
            <a:off x="8775201" y="568859"/>
            <a:ext cx="2835603" cy="3715829"/>
            <a:chOff x="5534623" y="1532850"/>
            <a:chExt cx="1330848" cy="2442898"/>
          </a:xfrm>
        </p:grpSpPr>
        <p:sp>
          <p:nvSpPr>
            <p:cNvPr id="493" name="Google Shape;493;p21"/>
            <p:cNvSpPr/>
            <p:nvPr/>
          </p:nvSpPr>
          <p:spPr>
            <a:xfrm>
              <a:off x="6080559" y="3736068"/>
              <a:ext cx="239296" cy="239680"/>
            </a:xfrm>
            <a:custGeom>
              <a:avLst/>
              <a:gdLst/>
              <a:ahLst/>
              <a:cxnLst/>
              <a:rect l="l" t="t" r="r" b="b"/>
              <a:pathLst>
                <a:path w="7478" h="7490" extrusionOk="0">
                  <a:moveTo>
                    <a:pt x="3739" y="1"/>
                  </a:moveTo>
                  <a:cubicBezTo>
                    <a:pt x="1668" y="1"/>
                    <a:pt x="1" y="1680"/>
                    <a:pt x="1" y="3751"/>
                  </a:cubicBezTo>
                  <a:cubicBezTo>
                    <a:pt x="1" y="5811"/>
                    <a:pt x="1668" y="7490"/>
                    <a:pt x="3739" y="7490"/>
                  </a:cubicBezTo>
                  <a:cubicBezTo>
                    <a:pt x="5799" y="7490"/>
                    <a:pt x="7478" y="5811"/>
                    <a:pt x="7478" y="3751"/>
                  </a:cubicBezTo>
                  <a:cubicBezTo>
                    <a:pt x="7478" y="1680"/>
                    <a:pt x="5799" y="1"/>
                    <a:pt x="373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21"/>
            <p:cNvSpPr/>
            <p:nvPr/>
          </p:nvSpPr>
          <p:spPr>
            <a:xfrm>
              <a:off x="6122094" y="3777603"/>
              <a:ext cx="156256" cy="156608"/>
            </a:xfrm>
            <a:custGeom>
              <a:avLst/>
              <a:gdLst/>
              <a:ahLst/>
              <a:cxnLst/>
              <a:rect l="l" t="t" r="r" b="b"/>
              <a:pathLst>
                <a:path w="4883" h="4894" extrusionOk="0">
                  <a:moveTo>
                    <a:pt x="2441" y="1"/>
                  </a:moveTo>
                  <a:cubicBezTo>
                    <a:pt x="1084" y="1"/>
                    <a:pt x="1" y="1096"/>
                    <a:pt x="1" y="2453"/>
                  </a:cubicBezTo>
                  <a:cubicBezTo>
                    <a:pt x="1" y="3799"/>
                    <a:pt x="1084" y="4894"/>
                    <a:pt x="2441" y="4894"/>
                  </a:cubicBezTo>
                  <a:cubicBezTo>
                    <a:pt x="3787" y="4894"/>
                    <a:pt x="4882" y="3799"/>
                    <a:pt x="4882" y="2453"/>
                  </a:cubicBezTo>
                  <a:cubicBezTo>
                    <a:pt x="4882" y="1096"/>
                    <a:pt x="3787" y="1"/>
                    <a:pt x="2441"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21"/>
            <p:cNvSpPr/>
            <p:nvPr/>
          </p:nvSpPr>
          <p:spPr>
            <a:xfrm>
              <a:off x="5535007" y="1791529"/>
              <a:ext cx="1330464" cy="1700416"/>
            </a:xfrm>
            <a:custGeom>
              <a:avLst/>
              <a:gdLst/>
              <a:ahLst/>
              <a:cxnLst/>
              <a:rect l="l" t="t" r="r" b="b"/>
              <a:pathLst>
                <a:path w="41577" h="53138" extrusionOk="0">
                  <a:moveTo>
                    <a:pt x="2322" y="0"/>
                  </a:moveTo>
                  <a:cubicBezTo>
                    <a:pt x="1036" y="0"/>
                    <a:pt x="0" y="1036"/>
                    <a:pt x="0" y="2322"/>
                  </a:cubicBezTo>
                  <a:lnTo>
                    <a:pt x="0" y="50804"/>
                  </a:lnTo>
                  <a:cubicBezTo>
                    <a:pt x="0" y="50899"/>
                    <a:pt x="0" y="50983"/>
                    <a:pt x="12" y="51066"/>
                  </a:cubicBezTo>
                  <a:cubicBezTo>
                    <a:pt x="36" y="51280"/>
                    <a:pt x="95" y="51495"/>
                    <a:pt x="179" y="51697"/>
                  </a:cubicBezTo>
                  <a:cubicBezTo>
                    <a:pt x="524" y="52543"/>
                    <a:pt x="1357" y="53138"/>
                    <a:pt x="2322" y="53138"/>
                  </a:cubicBezTo>
                  <a:lnTo>
                    <a:pt x="39243" y="53138"/>
                  </a:lnTo>
                  <a:cubicBezTo>
                    <a:pt x="40529" y="53138"/>
                    <a:pt x="41577" y="52090"/>
                    <a:pt x="41577" y="50804"/>
                  </a:cubicBezTo>
                  <a:lnTo>
                    <a:pt x="41577" y="2322"/>
                  </a:lnTo>
                  <a:cubicBezTo>
                    <a:pt x="41577" y="1036"/>
                    <a:pt x="40529" y="0"/>
                    <a:pt x="392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21"/>
            <p:cNvSpPr/>
            <p:nvPr/>
          </p:nvSpPr>
          <p:spPr>
            <a:xfrm>
              <a:off x="5535007" y="3383281"/>
              <a:ext cx="1330464" cy="108608"/>
            </a:xfrm>
            <a:custGeom>
              <a:avLst/>
              <a:gdLst/>
              <a:ahLst/>
              <a:cxnLst/>
              <a:rect l="l" t="t" r="r" b="b"/>
              <a:pathLst>
                <a:path w="41577" h="3394" extrusionOk="0">
                  <a:moveTo>
                    <a:pt x="0" y="1"/>
                  </a:moveTo>
                  <a:lnTo>
                    <a:pt x="0" y="1060"/>
                  </a:lnTo>
                  <a:cubicBezTo>
                    <a:pt x="0" y="1155"/>
                    <a:pt x="0" y="1239"/>
                    <a:pt x="12" y="1322"/>
                  </a:cubicBezTo>
                  <a:cubicBezTo>
                    <a:pt x="36" y="1536"/>
                    <a:pt x="95" y="1751"/>
                    <a:pt x="179" y="1953"/>
                  </a:cubicBezTo>
                  <a:cubicBezTo>
                    <a:pt x="524" y="2799"/>
                    <a:pt x="1357" y="3394"/>
                    <a:pt x="2322" y="3394"/>
                  </a:cubicBezTo>
                  <a:lnTo>
                    <a:pt x="39243" y="3394"/>
                  </a:lnTo>
                  <a:cubicBezTo>
                    <a:pt x="40529" y="3394"/>
                    <a:pt x="41577" y="2346"/>
                    <a:pt x="41577" y="1060"/>
                  </a:cubicBezTo>
                  <a:lnTo>
                    <a:pt x="41577" y="1"/>
                  </a:lnTo>
                  <a:cubicBezTo>
                    <a:pt x="41577" y="1286"/>
                    <a:pt x="40529" y="2322"/>
                    <a:pt x="39243" y="2322"/>
                  </a:cubicBezTo>
                  <a:lnTo>
                    <a:pt x="2322" y="2322"/>
                  </a:lnTo>
                  <a:cubicBezTo>
                    <a:pt x="1357" y="2322"/>
                    <a:pt x="524" y="1727"/>
                    <a:pt x="179" y="882"/>
                  </a:cubicBezTo>
                  <a:cubicBezTo>
                    <a:pt x="95" y="691"/>
                    <a:pt x="36" y="477"/>
                    <a:pt x="12" y="263"/>
                  </a:cubicBezTo>
                  <a:cubicBezTo>
                    <a:pt x="0" y="167"/>
                    <a:pt x="0" y="84"/>
                    <a:pt x="0"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21"/>
            <p:cNvSpPr/>
            <p:nvPr/>
          </p:nvSpPr>
          <p:spPr>
            <a:xfrm>
              <a:off x="5535007" y="1757610"/>
              <a:ext cx="917472" cy="472864"/>
            </a:xfrm>
            <a:custGeom>
              <a:avLst/>
              <a:gdLst/>
              <a:ahLst/>
              <a:cxnLst/>
              <a:rect l="l" t="t" r="r" b="b"/>
              <a:pathLst>
                <a:path w="28671" h="14777" extrusionOk="0">
                  <a:moveTo>
                    <a:pt x="83" y="1"/>
                  </a:moveTo>
                  <a:cubicBezTo>
                    <a:pt x="60" y="167"/>
                    <a:pt x="36" y="322"/>
                    <a:pt x="24" y="489"/>
                  </a:cubicBezTo>
                  <a:cubicBezTo>
                    <a:pt x="12" y="727"/>
                    <a:pt x="0" y="965"/>
                    <a:pt x="0" y="1203"/>
                  </a:cubicBezTo>
                  <a:lnTo>
                    <a:pt x="0" y="13693"/>
                  </a:lnTo>
                  <a:lnTo>
                    <a:pt x="0" y="13967"/>
                  </a:lnTo>
                  <a:cubicBezTo>
                    <a:pt x="0" y="13967"/>
                    <a:pt x="0" y="14550"/>
                    <a:pt x="0" y="14776"/>
                  </a:cubicBezTo>
                  <a:cubicBezTo>
                    <a:pt x="1286" y="9716"/>
                    <a:pt x="9561" y="8835"/>
                    <a:pt x="12668" y="8764"/>
                  </a:cubicBezTo>
                  <a:cubicBezTo>
                    <a:pt x="12922" y="8756"/>
                    <a:pt x="13143" y="8753"/>
                    <a:pt x="13325" y="8753"/>
                  </a:cubicBezTo>
                  <a:cubicBezTo>
                    <a:pt x="13688" y="8753"/>
                    <a:pt x="13895" y="8764"/>
                    <a:pt x="13895" y="8764"/>
                  </a:cubicBezTo>
                  <a:lnTo>
                    <a:pt x="21241" y="8764"/>
                  </a:lnTo>
                  <a:cubicBezTo>
                    <a:pt x="25265" y="8764"/>
                    <a:pt x="28623" y="5311"/>
                    <a:pt x="28670" y="977"/>
                  </a:cubicBezTo>
                  <a:cubicBezTo>
                    <a:pt x="28670" y="846"/>
                    <a:pt x="28670" y="715"/>
                    <a:pt x="28670" y="584"/>
                  </a:cubicBezTo>
                  <a:lnTo>
                    <a:pt x="28670" y="572"/>
                  </a:lnTo>
                  <a:cubicBezTo>
                    <a:pt x="28670" y="548"/>
                    <a:pt x="28658" y="513"/>
                    <a:pt x="28658" y="489"/>
                  </a:cubicBezTo>
                  <a:cubicBezTo>
                    <a:pt x="28658" y="394"/>
                    <a:pt x="28658" y="298"/>
                    <a:pt x="28647" y="215"/>
                  </a:cubicBezTo>
                  <a:cubicBezTo>
                    <a:pt x="28635" y="144"/>
                    <a:pt x="28635" y="72"/>
                    <a:pt x="28623"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21"/>
            <p:cNvSpPr/>
            <p:nvPr/>
          </p:nvSpPr>
          <p:spPr>
            <a:xfrm>
              <a:off x="5534623" y="1532850"/>
              <a:ext cx="917856" cy="671328"/>
            </a:xfrm>
            <a:custGeom>
              <a:avLst/>
              <a:gdLst/>
              <a:ahLst/>
              <a:cxnLst/>
              <a:rect l="l" t="t" r="r" b="b"/>
              <a:pathLst>
                <a:path w="28683" h="20979" extrusionOk="0">
                  <a:moveTo>
                    <a:pt x="7644" y="0"/>
                  </a:moveTo>
                  <a:cubicBezTo>
                    <a:pt x="3644" y="0"/>
                    <a:pt x="369" y="3060"/>
                    <a:pt x="36" y="6965"/>
                  </a:cubicBezTo>
                  <a:cubicBezTo>
                    <a:pt x="24" y="7179"/>
                    <a:pt x="12" y="7406"/>
                    <a:pt x="12" y="7632"/>
                  </a:cubicBezTo>
                  <a:lnTo>
                    <a:pt x="12" y="20717"/>
                  </a:lnTo>
                  <a:cubicBezTo>
                    <a:pt x="12" y="20800"/>
                    <a:pt x="0" y="20895"/>
                    <a:pt x="12" y="20979"/>
                  </a:cubicBezTo>
                  <a:cubicBezTo>
                    <a:pt x="417" y="15431"/>
                    <a:pt x="9370" y="14716"/>
                    <a:pt x="12680" y="14633"/>
                  </a:cubicBezTo>
                  <a:cubicBezTo>
                    <a:pt x="12934" y="14629"/>
                    <a:pt x="13155" y="14627"/>
                    <a:pt x="13337" y="14627"/>
                  </a:cubicBezTo>
                  <a:cubicBezTo>
                    <a:pt x="13700" y="14627"/>
                    <a:pt x="13907" y="14633"/>
                    <a:pt x="13907" y="14633"/>
                  </a:cubicBezTo>
                  <a:lnTo>
                    <a:pt x="21253" y="14633"/>
                  </a:lnTo>
                  <a:cubicBezTo>
                    <a:pt x="25218" y="14633"/>
                    <a:pt x="28528" y="11537"/>
                    <a:pt x="28682" y="7608"/>
                  </a:cubicBezTo>
                  <a:lnTo>
                    <a:pt x="28682" y="7596"/>
                  </a:lnTo>
                  <a:cubicBezTo>
                    <a:pt x="28682" y="7537"/>
                    <a:pt x="28682" y="7477"/>
                    <a:pt x="28682" y="7418"/>
                  </a:cubicBezTo>
                  <a:cubicBezTo>
                    <a:pt x="28682" y="7287"/>
                    <a:pt x="28682" y="7156"/>
                    <a:pt x="28682" y="7025"/>
                  </a:cubicBezTo>
                  <a:cubicBezTo>
                    <a:pt x="28682" y="7013"/>
                    <a:pt x="28682" y="6989"/>
                    <a:pt x="28670" y="6965"/>
                  </a:cubicBezTo>
                  <a:cubicBezTo>
                    <a:pt x="28492" y="3084"/>
                    <a:pt x="25289" y="0"/>
                    <a:pt x="21360" y="0"/>
                  </a:cubicBezTo>
                  <a:close/>
                </a:path>
              </a:pathLst>
            </a:custGeom>
            <a:solidFill>
              <a:srgbClr val="5EB2FC"/>
            </a:solidFill>
            <a:ln>
              <a:noFill/>
            </a:ln>
          </p:spPr>
          <p:txBody>
            <a:bodyPr spcFirstLastPara="1" wrap="square" lIns="121900" tIns="121900" rIns="121900" bIns="304800" anchor="ctr" anchorCtr="0">
              <a:noAutofit/>
            </a:bodyPr>
            <a:lstStyle/>
            <a:p>
              <a:pPr algn="ctr" defTabSz="1219170">
                <a:buClr>
                  <a:srgbClr val="000000"/>
                </a:buClr>
                <a:buSzPts val="1100"/>
              </a:pPr>
              <a:r>
                <a:rPr lang="en" sz="2000" kern="0">
                  <a:solidFill>
                    <a:srgbClr val="FFFFFF"/>
                  </a:solidFill>
                  <a:latin typeface="#9Slide07 SVNBango" panose="02000000000000000000" pitchFamily="2" charset="0"/>
                  <a:sym typeface="Fira Sans Extra Condensed Medium"/>
                </a:rPr>
                <a:t>Tôn giáo</a:t>
              </a:r>
              <a:endParaRPr sz="2000" kern="0">
                <a:solidFill>
                  <a:srgbClr val="FFFFFF"/>
                </a:solidFill>
                <a:latin typeface="#9Slide07 SVNBango" panose="02000000000000000000" pitchFamily="2" charset="0"/>
                <a:sym typeface="Fira Sans Extra Condensed Medium"/>
              </a:endParaRPr>
            </a:p>
          </p:txBody>
        </p:sp>
        <p:sp>
          <p:nvSpPr>
            <p:cNvPr id="499" name="Google Shape;499;p21"/>
            <p:cNvSpPr/>
            <p:nvPr/>
          </p:nvSpPr>
          <p:spPr>
            <a:xfrm>
              <a:off x="5607576" y="3491853"/>
              <a:ext cx="1185312" cy="95680"/>
            </a:xfrm>
            <a:custGeom>
              <a:avLst/>
              <a:gdLst/>
              <a:ahLst/>
              <a:cxnLst/>
              <a:rect l="l" t="t" r="r" b="b"/>
              <a:pathLst>
                <a:path w="37041" h="2990" extrusionOk="0">
                  <a:moveTo>
                    <a:pt x="0" y="1"/>
                  </a:moveTo>
                  <a:cubicBezTo>
                    <a:pt x="0" y="1656"/>
                    <a:pt x="1346" y="2989"/>
                    <a:pt x="3001" y="2989"/>
                  </a:cubicBezTo>
                  <a:lnTo>
                    <a:pt x="34052" y="2989"/>
                  </a:lnTo>
                  <a:cubicBezTo>
                    <a:pt x="35707" y="2989"/>
                    <a:pt x="37041" y="1656"/>
                    <a:pt x="37041" y="1"/>
                  </a:cubicBezTo>
                  <a:close/>
                </a:path>
              </a:pathLst>
            </a:custGeom>
            <a:solidFill>
              <a:srgbClr val="5EB2FC"/>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21"/>
            <p:cNvSpPr/>
            <p:nvPr/>
          </p:nvSpPr>
          <p:spPr>
            <a:xfrm>
              <a:off x="6088207" y="3587497"/>
              <a:ext cx="223648" cy="214912"/>
            </a:xfrm>
            <a:custGeom>
              <a:avLst/>
              <a:gdLst/>
              <a:ahLst/>
              <a:cxnLst/>
              <a:rect l="l" t="t" r="r" b="b"/>
              <a:pathLst>
                <a:path w="6989" h="6716" extrusionOk="0">
                  <a:moveTo>
                    <a:pt x="0" y="0"/>
                  </a:moveTo>
                  <a:lnTo>
                    <a:pt x="3500" y="6715"/>
                  </a:lnTo>
                  <a:lnTo>
                    <a:pt x="6989" y="0"/>
                  </a:lnTo>
                  <a:close/>
                </a:path>
              </a:pathLst>
            </a:custGeom>
            <a:solidFill>
              <a:srgbClr val="5EB2FC"/>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21"/>
            <p:cNvSpPr txBox="1"/>
            <p:nvPr/>
          </p:nvSpPr>
          <p:spPr>
            <a:xfrm>
              <a:off x="5534780" y="2436978"/>
              <a:ext cx="1330500" cy="6714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en-US" sz="2400" b="1" kern="0">
                  <a:solidFill>
                    <a:srgbClr val="FF0000"/>
                  </a:solidFill>
                  <a:latin typeface="#9Slide05 GeosansLight" panose="020B0604020202020204" charset="0"/>
                  <a:sym typeface="Roboto"/>
                </a:rPr>
                <a:t>N</a:t>
              </a:r>
              <a:r>
                <a:rPr lang="vi-VN" sz="2400" b="1" kern="0">
                  <a:solidFill>
                    <a:srgbClr val="FF0000"/>
                  </a:solidFill>
                  <a:latin typeface="#9Slide05 GeosansLight" panose="020B0604020202020204" charset="0"/>
                  <a:sym typeface="Roboto"/>
                </a:rPr>
                <a:t>hiều </a:t>
              </a:r>
              <a:r>
                <a:rPr lang="vi-VN" sz="2400" b="1" kern="0">
                  <a:solidFill>
                    <a:srgbClr val="0070C0"/>
                  </a:solidFill>
                  <a:latin typeface="#9Slide05 GeosansLight" panose="020B0604020202020204" charset="0"/>
                  <a:sym typeface="Roboto"/>
                </a:rPr>
                <a:t>tôn giáo: Hồi giáo, Cơ đốc giáo, Do Thái giáo,... Phần lớn dân cư ở khu vực này là người </a:t>
              </a:r>
              <a:r>
                <a:rPr lang="vi-VN" sz="2400" b="1" kern="0">
                  <a:solidFill>
                    <a:srgbClr val="FF0000"/>
                  </a:solidFill>
                  <a:latin typeface="#9Slide05 GeosansLight" panose="020B0604020202020204" charset="0"/>
                  <a:sym typeface="Roboto"/>
                </a:rPr>
                <a:t>Ả-rập và theo đạo Hồi</a:t>
              </a:r>
              <a:endParaRPr sz="2400" b="1" kern="0">
                <a:solidFill>
                  <a:srgbClr val="FF0000"/>
                </a:solidFill>
                <a:latin typeface="#9Slide05 GeosansLight" panose="020B0604020202020204" charset="0"/>
                <a:sym typeface="Roboto"/>
              </a:endParaRPr>
            </a:p>
          </p:txBody>
        </p:sp>
      </p:grpSp>
      <p:sp>
        <p:nvSpPr>
          <p:cNvPr id="4" name="Hộp Văn bản 18">
            <a:extLst>
              <a:ext uri="{FF2B5EF4-FFF2-40B4-BE49-F238E27FC236}">
                <a16:creationId xmlns:a16="http://schemas.microsoft.com/office/drawing/2014/main" id="{5CE40F6A-A7CF-03C8-3FCF-109D8597A47A}"/>
              </a:ext>
            </a:extLst>
          </p:cNvPr>
          <p:cNvSpPr txBox="1"/>
          <p:nvPr/>
        </p:nvSpPr>
        <p:spPr>
          <a:xfrm>
            <a:off x="1859622" y="-117573"/>
            <a:ext cx="9143852" cy="830997"/>
          </a:xfrm>
          <a:prstGeom prst="rect">
            <a:avLst/>
          </a:prstGeom>
          <a:noFill/>
        </p:spPr>
        <p:txBody>
          <a:bodyPr wrap="square" rtlCol="0">
            <a:spAutoFit/>
          </a:bodyPr>
          <a:lstStyle/>
          <a:p>
            <a:pPr>
              <a:defRPr/>
            </a:pPr>
            <a:r>
              <a:rPr lang="en-US" sz="4800" b="1">
                <a:solidFill>
                  <a:srgbClr val="FF0000"/>
                </a:solidFill>
                <a:latin typeface="#9Slide03 Iciel Blooming Elegan" pitchFamily="2" charset="0"/>
              </a:rPr>
              <a:t>TÌM HIỂU  đặc điểm XÃ HỘI của khu vực Tây Nam Á </a:t>
            </a:r>
          </a:p>
        </p:txBody>
      </p:sp>
      <p:sp>
        <p:nvSpPr>
          <p:cNvPr id="6" name="TextBox 5">
            <a:extLst>
              <a:ext uri="{FF2B5EF4-FFF2-40B4-BE49-F238E27FC236}">
                <a16:creationId xmlns:a16="http://schemas.microsoft.com/office/drawing/2014/main" id="{B223FB12-0C62-5C5B-078E-6D03086C8C66}"/>
              </a:ext>
            </a:extLst>
          </p:cNvPr>
          <p:cNvSpPr txBox="1"/>
          <p:nvPr/>
        </p:nvSpPr>
        <p:spPr>
          <a:xfrm>
            <a:off x="1109963" y="4463271"/>
            <a:ext cx="2964921" cy="1890839"/>
          </a:xfrm>
          <a:custGeom>
            <a:avLst/>
            <a:gdLst>
              <a:gd name="connsiteX0" fmla="*/ 0 w 2964921"/>
              <a:gd name="connsiteY0" fmla="*/ 0 h 1890839"/>
              <a:gd name="connsiteX1" fmla="*/ 592984 w 2964921"/>
              <a:gd name="connsiteY1" fmla="*/ 0 h 1890839"/>
              <a:gd name="connsiteX2" fmla="*/ 1126670 w 2964921"/>
              <a:gd name="connsiteY2" fmla="*/ 0 h 1890839"/>
              <a:gd name="connsiteX3" fmla="*/ 1630707 w 2964921"/>
              <a:gd name="connsiteY3" fmla="*/ 0 h 1890839"/>
              <a:gd name="connsiteX4" fmla="*/ 2282989 w 2964921"/>
              <a:gd name="connsiteY4" fmla="*/ 0 h 1890839"/>
              <a:gd name="connsiteX5" fmla="*/ 2964921 w 2964921"/>
              <a:gd name="connsiteY5" fmla="*/ 0 h 1890839"/>
              <a:gd name="connsiteX6" fmla="*/ 2964921 w 2964921"/>
              <a:gd name="connsiteY6" fmla="*/ 472710 h 1890839"/>
              <a:gd name="connsiteX7" fmla="*/ 2964921 w 2964921"/>
              <a:gd name="connsiteY7" fmla="*/ 945420 h 1890839"/>
              <a:gd name="connsiteX8" fmla="*/ 2964921 w 2964921"/>
              <a:gd name="connsiteY8" fmla="*/ 1361404 h 1890839"/>
              <a:gd name="connsiteX9" fmla="*/ 2964921 w 2964921"/>
              <a:gd name="connsiteY9" fmla="*/ 1890839 h 1890839"/>
              <a:gd name="connsiteX10" fmla="*/ 2371937 w 2964921"/>
              <a:gd name="connsiteY10" fmla="*/ 1890839 h 1890839"/>
              <a:gd name="connsiteX11" fmla="*/ 1808602 w 2964921"/>
              <a:gd name="connsiteY11" fmla="*/ 1890839 h 1890839"/>
              <a:gd name="connsiteX12" fmla="*/ 1156319 w 2964921"/>
              <a:gd name="connsiteY12" fmla="*/ 1890839 h 1890839"/>
              <a:gd name="connsiteX13" fmla="*/ 563335 w 2964921"/>
              <a:gd name="connsiteY13" fmla="*/ 1890839 h 1890839"/>
              <a:gd name="connsiteX14" fmla="*/ 0 w 2964921"/>
              <a:gd name="connsiteY14" fmla="*/ 1890839 h 1890839"/>
              <a:gd name="connsiteX15" fmla="*/ 0 w 2964921"/>
              <a:gd name="connsiteY15" fmla="*/ 1418129 h 1890839"/>
              <a:gd name="connsiteX16" fmla="*/ 0 w 2964921"/>
              <a:gd name="connsiteY16" fmla="*/ 907603 h 1890839"/>
              <a:gd name="connsiteX17" fmla="*/ 0 w 2964921"/>
              <a:gd name="connsiteY17" fmla="*/ 491618 h 1890839"/>
              <a:gd name="connsiteX18" fmla="*/ 0 w 2964921"/>
              <a:gd name="connsiteY18" fmla="*/ 0 h 189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4921" h="1890839" fill="none" extrusionOk="0">
                <a:moveTo>
                  <a:pt x="0" y="0"/>
                </a:moveTo>
                <a:cubicBezTo>
                  <a:pt x="149111" y="-64843"/>
                  <a:pt x="303869" y="64764"/>
                  <a:pt x="592984" y="0"/>
                </a:cubicBezTo>
                <a:cubicBezTo>
                  <a:pt x="882099" y="-64764"/>
                  <a:pt x="1009426" y="20933"/>
                  <a:pt x="1126670" y="0"/>
                </a:cubicBezTo>
                <a:cubicBezTo>
                  <a:pt x="1243914" y="-20933"/>
                  <a:pt x="1503396" y="14762"/>
                  <a:pt x="1630707" y="0"/>
                </a:cubicBezTo>
                <a:cubicBezTo>
                  <a:pt x="1758018" y="-14762"/>
                  <a:pt x="1966957" y="74629"/>
                  <a:pt x="2282989" y="0"/>
                </a:cubicBezTo>
                <a:cubicBezTo>
                  <a:pt x="2599021" y="-74629"/>
                  <a:pt x="2800238" y="280"/>
                  <a:pt x="2964921" y="0"/>
                </a:cubicBezTo>
                <a:cubicBezTo>
                  <a:pt x="2968362" y="170683"/>
                  <a:pt x="2932608" y="366938"/>
                  <a:pt x="2964921" y="472710"/>
                </a:cubicBezTo>
                <a:cubicBezTo>
                  <a:pt x="2997234" y="578482"/>
                  <a:pt x="2964013" y="827803"/>
                  <a:pt x="2964921" y="945420"/>
                </a:cubicBezTo>
                <a:cubicBezTo>
                  <a:pt x="2965829" y="1063037"/>
                  <a:pt x="2949483" y="1179974"/>
                  <a:pt x="2964921" y="1361404"/>
                </a:cubicBezTo>
                <a:cubicBezTo>
                  <a:pt x="2980359" y="1542834"/>
                  <a:pt x="2922789" y="1640625"/>
                  <a:pt x="2964921" y="1890839"/>
                </a:cubicBezTo>
                <a:cubicBezTo>
                  <a:pt x="2822047" y="1898428"/>
                  <a:pt x="2560664" y="1878771"/>
                  <a:pt x="2371937" y="1890839"/>
                </a:cubicBezTo>
                <a:cubicBezTo>
                  <a:pt x="2183210" y="1902907"/>
                  <a:pt x="2020552" y="1849873"/>
                  <a:pt x="1808602" y="1890839"/>
                </a:cubicBezTo>
                <a:cubicBezTo>
                  <a:pt x="1596652" y="1931805"/>
                  <a:pt x="1306342" y="1874923"/>
                  <a:pt x="1156319" y="1890839"/>
                </a:cubicBezTo>
                <a:cubicBezTo>
                  <a:pt x="1006296" y="1906755"/>
                  <a:pt x="804901" y="1878716"/>
                  <a:pt x="563335" y="1890839"/>
                </a:cubicBezTo>
                <a:cubicBezTo>
                  <a:pt x="321769" y="1902962"/>
                  <a:pt x="190219" y="1867748"/>
                  <a:pt x="0" y="1890839"/>
                </a:cubicBezTo>
                <a:cubicBezTo>
                  <a:pt x="-14041" y="1712954"/>
                  <a:pt x="15193" y="1616409"/>
                  <a:pt x="0" y="1418129"/>
                </a:cubicBezTo>
                <a:cubicBezTo>
                  <a:pt x="-15193" y="1219849"/>
                  <a:pt x="25696" y="1096049"/>
                  <a:pt x="0" y="907603"/>
                </a:cubicBezTo>
                <a:cubicBezTo>
                  <a:pt x="-25696" y="719157"/>
                  <a:pt x="28702" y="638777"/>
                  <a:pt x="0" y="491618"/>
                </a:cubicBezTo>
                <a:cubicBezTo>
                  <a:pt x="-28702" y="344460"/>
                  <a:pt x="37245" y="232589"/>
                  <a:pt x="0" y="0"/>
                </a:cubicBezTo>
                <a:close/>
              </a:path>
              <a:path w="2964921" h="1890839" stroke="0" extrusionOk="0">
                <a:moveTo>
                  <a:pt x="0" y="0"/>
                </a:moveTo>
                <a:cubicBezTo>
                  <a:pt x="222818" y="-61225"/>
                  <a:pt x="377882" y="55406"/>
                  <a:pt x="652283" y="0"/>
                </a:cubicBezTo>
                <a:cubicBezTo>
                  <a:pt x="926684" y="-55406"/>
                  <a:pt x="953111" y="60727"/>
                  <a:pt x="1215618" y="0"/>
                </a:cubicBezTo>
                <a:cubicBezTo>
                  <a:pt x="1478126" y="-60727"/>
                  <a:pt x="1546583" y="22029"/>
                  <a:pt x="1749303" y="0"/>
                </a:cubicBezTo>
                <a:cubicBezTo>
                  <a:pt x="1952024" y="-22029"/>
                  <a:pt x="2066720" y="41356"/>
                  <a:pt x="2253340" y="0"/>
                </a:cubicBezTo>
                <a:cubicBezTo>
                  <a:pt x="2439960" y="-41356"/>
                  <a:pt x="2763383" y="65715"/>
                  <a:pt x="2964921" y="0"/>
                </a:cubicBezTo>
                <a:cubicBezTo>
                  <a:pt x="2989351" y="206090"/>
                  <a:pt x="2947821" y="229676"/>
                  <a:pt x="2964921" y="434893"/>
                </a:cubicBezTo>
                <a:cubicBezTo>
                  <a:pt x="2982021" y="640110"/>
                  <a:pt x="2920396" y="759593"/>
                  <a:pt x="2964921" y="945420"/>
                </a:cubicBezTo>
                <a:cubicBezTo>
                  <a:pt x="3009446" y="1131247"/>
                  <a:pt x="2926555" y="1272236"/>
                  <a:pt x="2964921" y="1399221"/>
                </a:cubicBezTo>
                <a:cubicBezTo>
                  <a:pt x="3003287" y="1526206"/>
                  <a:pt x="2950085" y="1659988"/>
                  <a:pt x="2964921" y="1890839"/>
                </a:cubicBezTo>
                <a:cubicBezTo>
                  <a:pt x="2759233" y="1939752"/>
                  <a:pt x="2659332" y="1865094"/>
                  <a:pt x="2431235" y="1890839"/>
                </a:cubicBezTo>
                <a:cubicBezTo>
                  <a:pt x="2203138" y="1916584"/>
                  <a:pt x="2065733" y="1883819"/>
                  <a:pt x="1778953" y="1890839"/>
                </a:cubicBezTo>
                <a:cubicBezTo>
                  <a:pt x="1492173" y="1897859"/>
                  <a:pt x="1439327" y="1822090"/>
                  <a:pt x="1126670" y="1890839"/>
                </a:cubicBezTo>
                <a:cubicBezTo>
                  <a:pt x="814013" y="1959588"/>
                  <a:pt x="859698" y="1878127"/>
                  <a:pt x="622633" y="1890839"/>
                </a:cubicBezTo>
                <a:cubicBezTo>
                  <a:pt x="385568" y="1903551"/>
                  <a:pt x="268528" y="1816243"/>
                  <a:pt x="0" y="1890839"/>
                </a:cubicBezTo>
                <a:cubicBezTo>
                  <a:pt x="-574" y="1770886"/>
                  <a:pt x="12909" y="1651206"/>
                  <a:pt x="0" y="1418129"/>
                </a:cubicBezTo>
                <a:cubicBezTo>
                  <a:pt x="-12909" y="1185052"/>
                  <a:pt x="30399" y="1057432"/>
                  <a:pt x="0" y="945420"/>
                </a:cubicBezTo>
                <a:cubicBezTo>
                  <a:pt x="-30399" y="833408"/>
                  <a:pt x="23015" y="704545"/>
                  <a:pt x="0" y="491618"/>
                </a:cubicBezTo>
                <a:cubicBezTo>
                  <a:pt x="-23015" y="278691"/>
                  <a:pt x="53264" y="228763"/>
                  <a:pt x="0" y="0"/>
                </a:cubicBezTo>
                <a:close/>
              </a:path>
            </a:pathLst>
          </a:custGeom>
          <a:solidFill>
            <a:schemeClr val="accent2">
              <a:lumMod val="20000"/>
              <a:lumOff val="80000"/>
            </a:schemeClr>
          </a:solidFill>
          <a:ln>
            <a:solidFill>
              <a:srgbClr val="FF5345"/>
            </a:solidFill>
            <a:extLst>
              <a:ext uri="{C807C97D-BFC1-408E-A445-0C87EB9F89A2}">
                <ask:lineSketchStyleProps xmlns:ask="http://schemas.microsoft.com/office/drawing/2018/sketchyshapes" sd="4267028787">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0" cap="none" spc="0" normalizeH="0" baseline="0" noProof="0">
                <a:ln>
                  <a:noFill/>
                </a:ln>
                <a:solidFill>
                  <a:srgbClr val="0070C0"/>
                </a:solidFill>
                <a:effectLst/>
                <a:uLnTx/>
                <a:uFillTx/>
                <a:latin typeface="#9Slide05 GeosansLight" panose="020B0604020202020204" charset="0"/>
                <a:ea typeface="+mn-ea"/>
                <a:cs typeface="+mn-cs"/>
              </a:rPr>
              <a:t>Nền văn minh cổ đại, nhiều lễ hội, phong tục đặc sắc — là nền tảng </a:t>
            </a:r>
            <a:r>
              <a:rPr kumimoji="0" lang="en-US" sz="2800" b="1" i="0" u="none" strike="noStrike" kern="0" cap="none" spc="0" normalizeH="0" baseline="0" noProof="0">
                <a:ln>
                  <a:noFill/>
                </a:ln>
                <a:solidFill>
                  <a:srgbClr val="FF0000"/>
                </a:solidFill>
                <a:effectLst/>
                <a:uLnTx/>
                <a:uFillTx/>
                <a:latin typeface="#9Slide05 GeosansLight" panose="020B0604020202020204" charset="0"/>
                <a:ea typeface="+mn-ea"/>
                <a:cs typeface="+mn-cs"/>
              </a:rPr>
              <a:t>phát triển du lịch</a:t>
            </a:r>
            <a:r>
              <a:rPr kumimoji="0" lang="en-US" sz="2400" b="1" i="0" u="none" strike="noStrike" kern="0" cap="none" spc="0" normalizeH="0" baseline="0" noProof="0">
                <a:ln>
                  <a:noFill/>
                </a:ln>
                <a:solidFill>
                  <a:srgbClr val="0070C0"/>
                </a:solidFill>
                <a:effectLst/>
                <a:uLnTx/>
                <a:uFillTx/>
                <a:latin typeface="#9Slide05 GeosansLight" panose="020B0604020202020204" charset="0"/>
                <a:ea typeface="+mn-ea"/>
                <a:cs typeface="+mn-cs"/>
              </a:rPr>
              <a:t>.</a:t>
            </a:r>
          </a:p>
        </p:txBody>
      </p:sp>
      <p:sp>
        <p:nvSpPr>
          <p:cNvPr id="8" name="TextBox 7">
            <a:extLst>
              <a:ext uri="{FF2B5EF4-FFF2-40B4-BE49-F238E27FC236}">
                <a16:creationId xmlns:a16="http://schemas.microsoft.com/office/drawing/2014/main" id="{265F9747-C0D8-E560-DDD2-89DD54EF4C67}"/>
              </a:ext>
            </a:extLst>
          </p:cNvPr>
          <p:cNvSpPr txBox="1"/>
          <p:nvPr/>
        </p:nvSpPr>
        <p:spPr>
          <a:xfrm>
            <a:off x="4908884" y="4459705"/>
            <a:ext cx="2807486" cy="1755352"/>
          </a:xfrm>
          <a:custGeom>
            <a:avLst/>
            <a:gdLst>
              <a:gd name="connsiteX0" fmla="*/ 0 w 2807486"/>
              <a:gd name="connsiteY0" fmla="*/ 0 h 1755352"/>
              <a:gd name="connsiteX1" fmla="*/ 533422 w 2807486"/>
              <a:gd name="connsiteY1" fmla="*/ 0 h 1755352"/>
              <a:gd name="connsiteX2" fmla="*/ 1066845 w 2807486"/>
              <a:gd name="connsiteY2" fmla="*/ 0 h 1755352"/>
              <a:gd name="connsiteX3" fmla="*/ 1572192 w 2807486"/>
              <a:gd name="connsiteY3" fmla="*/ 0 h 1755352"/>
              <a:gd name="connsiteX4" fmla="*/ 2161764 w 2807486"/>
              <a:gd name="connsiteY4" fmla="*/ 0 h 1755352"/>
              <a:gd name="connsiteX5" fmla="*/ 2807486 w 2807486"/>
              <a:gd name="connsiteY5" fmla="*/ 0 h 1755352"/>
              <a:gd name="connsiteX6" fmla="*/ 2807486 w 2807486"/>
              <a:gd name="connsiteY6" fmla="*/ 620224 h 1755352"/>
              <a:gd name="connsiteX7" fmla="*/ 2807486 w 2807486"/>
              <a:gd name="connsiteY7" fmla="*/ 1187788 h 1755352"/>
              <a:gd name="connsiteX8" fmla="*/ 2807486 w 2807486"/>
              <a:gd name="connsiteY8" fmla="*/ 1755352 h 1755352"/>
              <a:gd name="connsiteX9" fmla="*/ 2274064 w 2807486"/>
              <a:gd name="connsiteY9" fmla="*/ 1755352 h 1755352"/>
              <a:gd name="connsiteX10" fmla="*/ 1684492 w 2807486"/>
              <a:gd name="connsiteY10" fmla="*/ 1755352 h 1755352"/>
              <a:gd name="connsiteX11" fmla="*/ 1066845 w 2807486"/>
              <a:gd name="connsiteY11" fmla="*/ 1755352 h 1755352"/>
              <a:gd name="connsiteX12" fmla="*/ 0 w 2807486"/>
              <a:gd name="connsiteY12" fmla="*/ 1755352 h 1755352"/>
              <a:gd name="connsiteX13" fmla="*/ 0 w 2807486"/>
              <a:gd name="connsiteY13" fmla="*/ 1205342 h 1755352"/>
              <a:gd name="connsiteX14" fmla="*/ 0 w 2807486"/>
              <a:gd name="connsiteY14" fmla="*/ 655331 h 1755352"/>
              <a:gd name="connsiteX15" fmla="*/ 0 w 2807486"/>
              <a:gd name="connsiteY15" fmla="*/ 0 h 17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7486" h="1755352" fill="none" extrusionOk="0">
                <a:moveTo>
                  <a:pt x="0" y="0"/>
                </a:moveTo>
                <a:cubicBezTo>
                  <a:pt x="261529" y="-41926"/>
                  <a:pt x="401478" y="26943"/>
                  <a:pt x="533422" y="0"/>
                </a:cubicBezTo>
                <a:cubicBezTo>
                  <a:pt x="665366" y="-26943"/>
                  <a:pt x="863568" y="33612"/>
                  <a:pt x="1066845" y="0"/>
                </a:cubicBezTo>
                <a:cubicBezTo>
                  <a:pt x="1270122" y="-33612"/>
                  <a:pt x="1451066" y="43327"/>
                  <a:pt x="1572192" y="0"/>
                </a:cubicBezTo>
                <a:cubicBezTo>
                  <a:pt x="1693318" y="-43327"/>
                  <a:pt x="1997806" y="18945"/>
                  <a:pt x="2161764" y="0"/>
                </a:cubicBezTo>
                <a:cubicBezTo>
                  <a:pt x="2325722" y="-18945"/>
                  <a:pt x="2617220" y="3366"/>
                  <a:pt x="2807486" y="0"/>
                </a:cubicBezTo>
                <a:cubicBezTo>
                  <a:pt x="2822140" y="129254"/>
                  <a:pt x="2791525" y="354766"/>
                  <a:pt x="2807486" y="620224"/>
                </a:cubicBezTo>
                <a:cubicBezTo>
                  <a:pt x="2823447" y="885682"/>
                  <a:pt x="2766350" y="992566"/>
                  <a:pt x="2807486" y="1187788"/>
                </a:cubicBezTo>
                <a:cubicBezTo>
                  <a:pt x="2848622" y="1383010"/>
                  <a:pt x="2742905" y="1519112"/>
                  <a:pt x="2807486" y="1755352"/>
                </a:cubicBezTo>
                <a:cubicBezTo>
                  <a:pt x="2676211" y="1772459"/>
                  <a:pt x="2513092" y="1743198"/>
                  <a:pt x="2274064" y="1755352"/>
                </a:cubicBezTo>
                <a:cubicBezTo>
                  <a:pt x="2035036" y="1767506"/>
                  <a:pt x="1872839" y="1728426"/>
                  <a:pt x="1684492" y="1755352"/>
                </a:cubicBezTo>
                <a:cubicBezTo>
                  <a:pt x="1496145" y="1782278"/>
                  <a:pt x="1261396" y="1739128"/>
                  <a:pt x="1066845" y="1755352"/>
                </a:cubicBezTo>
                <a:cubicBezTo>
                  <a:pt x="872294" y="1771576"/>
                  <a:pt x="220547" y="1668180"/>
                  <a:pt x="0" y="1755352"/>
                </a:cubicBezTo>
                <a:cubicBezTo>
                  <a:pt x="-43590" y="1628615"/>
                  <a:pt x="36188" y="1473068"/>
                  <a:pt x="0" y="1205342"/>
                </a:cubicBezTo>
                <a:cubicBezTo>
                  <a:pt x="-36188" y="937616"/>
                  <a:pt x="63280" y="821089"/>
                  <a:pt x="0" y="655331"/>
                </a:cubicBezTo>
                <a:cubicBezTo>
                  <a:pt x="-63280" y="489573"/>
                  <a:pt x="73273" y="232923"/>
                  <a:pt x="0" y="0"/>
                </a:cubicBezTo>
                <a:close/>
              </a:path>
              <a:path w="2807486" h="1755352" stroke="0" extrusionOk="0">
                <a:moveTo>
                  <a:pt x="0" y="0"/>
                </a:moveTo>
                <a:cubicBezTo>
                  <a:pt x="242619" y="-44479"/>
                  <a:pt x="415573" y="42423"/>
                  <a:pt x="533422" y="0"/>
                </a:cubicBezTo>
                <a:cubicBezTo>
                  <a:pt x="651271" y="-42423"/>
                  <a:pt x="893518" y="12536"/>
                  <a:pt x="1094920" y="0"/>
                </a:cubicBezTo>
                <a:cubicBezTo>
                  <a:pt x="1296322" y="-12536"/>
                  <a:pt x="1521701" y="2393"/>
                  <a:pt x="1712566" y="0"/>
                </a:cubicBezTo>
                <a:cubicBezTo>
                  <a:pt x="1903431" y="-2393"/>
                  <a:pt x="2099767" y="51119"/>
                  <a:pt x="2217914" y="0"/>
                </a:cubicBezTo>
                <a:cubicBezTo>
                  <a:pt x="2336061" y="-51119"/>
                  <a:pt x="2651222" y="28794"/>
                  <a:pt x="2807486" y="0"/>
                </a:cubicBezTo>
                <a:cubicBezTo>
                  <a:pt x="2828457" y="235844"/>
                  <a:pt x="2758339" y="359809"/>
                  <a:pt x="2807486" y="550010"/>
                </a:cubicBezTo>
                <a:cubicBezTo>
                  <a:pt x="2856633" y="740211"/>
                  <a:pt x="2734078" y="883129"/>
                  <a:pt x="2807486" y="1170235"/>
                </a:cubicBezTo>
                <a:cubicBezTo>
                  <a:pt x="2880894" y="1457341"/>
                  <a:pt x="2777626" y="1468185"/>
                  <a:pt x="2807486" y="1755352"/>
                </a:cubicBezTo>
                <a:cubicBezTo>
                  <a:pt x="2645837" y="1755673"/>
                  <a:pt x="2489168" y="1729719"/>
                  <a:pt x="2189839" y="1755352"/>
                </a:cubicBezTo>
                <a:cubicBezTo>
                  <a:pt x="1890510" y="1780985"/>
                  <a:pt x="1857463" y="1750530"/>
                  <a:pt x="1628342" y="1755352"/>
                </a:cubicBezTo>
                <a:cubicBezTo>
                  <a:pt x="1399221" y="1760174"/>
                  <a:pt x="1165191" y="1713130"/>
                  <a:pt x="1010695" y="1755352"/>
                </a:cubicBezTo>
                <a:cubicBezTo>
                  <a:pt x="856199" y="1797574"/>
                  <a:pt x="254726" y="1752402"/>
                  <a:pt x="0" y="1755352"/>
                </a:cubicBezTo>
                <a:cubicBezTo>
                  <a:pt x="-69027" y="1478649"/>
                  <a:pt x="12632" y="1294084"/>
                  <a:pt x="0" y="1170235"/>
                </a:cubicBezTo>
                <a:cubicBezTo>
                  <a:pt x="-12632" y="1046386"/>
                  <a:pt x="20518" y="788467"/>
                  <a:pt x="0" y="550010"/>
                </a:cubicBezTo>
                <a:cubicBezTo>
                  <a:pt x="-20518" y="311554"/>
                  <a:pt x="35806" y="247881"/>
                  <a:pt x="0" y="0"/>
                </a:cubicBezTo>
                <a:close/>
              </a:path>
            </a:pathLst>
          </a:custGeom>
          <a:solidFill>
            <a:schemeClr val="accent2">
              <a:lumMod val="20000"/>
              <a:lumOff val="80000"/>
            </a:schemeClr>
          </a:solidFill>
          <a:ln>
            <a:solidFill>
              <a:srgbClr val="FF5345"/>
            </a:solidFill>
            <a:extLst>
              <a:ext uri="{C807C97D-BFC1-408E-A445-0C87EB9F89A2}">
                <ask:lineSketchStyleProps xmlns:ask="http://schemas.microsoft.com/office/drawing/2018/sketchyshapes" sd="1684036094">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0" cap="none" spc="0" normalizeH="0" baseline="0" noProof="0">
                <a:ln>
                  <a:noFill/>
                </a:ln>
                <a:solidFill>
                  <a:srgbClr val="002060"/>
                </a:solidFill>
                <a:effectLst/>
                <a:uLnTx/>
                <a:uFillTx/>
                <a:latin typeface="#9Slide05 GeosansLight" panose="020B0604020202020204" charset="0"/>
                <a:ea typeface="+mn-ea"/>
                <a:cs typeface="+mn-cs"/>
              </a:rPr>
              <a:t>Chất lượng cuộc sống ngày càng nâng cao nhưng có sự phân hoá giữa các nước</a:t>
            </a:r>
          </a:p>
        </p:txBody>
      </p:sp>
      <p:sp>
        <p:nvSpPr>
          <p:cNvPr id="10" name="TextBox 9">
            <a:extLst>
              <a:ext uri="{FF2B5EF4-FFF2-40B4-BE49-F238E27FC236}">
                <a16:creationId xmlns:a16="http://schemas.microsoft.com/office/drawing/2014/main" id="{56DB1D11-4322-616D-B05C-1B97522C889C}"/>
              </a:ext>
            </a:extLst>
          </p:cNvPr>
          <p:cNvSpPr txBox="1"/>
          <p:nvPr/>
        </p:nvSpPr>
        <p:spPr>
          <a:xfrm>
            <a:off x="8612570" y="4463272"/>
            <a:ext cx="3521668" cy="1938992"/>
          </a:xfrm>
          <a:custGeom>
            <a:avLst/>
            <a:gdLst>
              <a:gd name="connsiteX0" fmla="*/ 0 w 3521668"/>
              <a:gd name="connsiteY0" fmla="*/ 0 h 1938992"/>
              <a:gd name="connsiteX1" fmla="*/ 481295 w 3521668"/>
              <a:gd name="connsiteY1" fmla="*/ 0 h 1938992"/>
              <a:gd name="connsiteX2" fmla="*/ 1033023 w 3521668"/>
              <a:gd name="connsiteY2" fmla="*/ 0 h 1938992"/>
              <a:gd name="connsiteX3" fmla="*/ 1549534 w 3521668"/>
              <a:gd name="connsiteY3" fmla="*/ 0 h 1938992"/>
              <a:gd name="connsiteX4" fmla="*/ 2171695 w 3521668"/>
              <a:gd name="connsiteY4" fmla="*/ 0 h 1938992"/>
              <a:gd name="connsiteX5" fmla="*/ 2688207 w 3521668"/>
              <a:gd name="connsiteY5" fmla="*/ 0 h 1938992"/>
              <a:gd name="connsiteX6" fmla="*/ 3521668 w 3521668"/>
              <a:gd name="connsiteY6" fmla="*/ 0 h 1938992"/>
              <a:gd name="connsiteX7" fmla="*/ 3521668 w 3521668"/>
              <a:gd name="connsiteY7" fmla="*/ 465358 h 1938992"/>
              <a:gd name="connsiteX8" fmla="*/ 3521668 w 3521668"/>
              <a:gd name="connsiteY8" fmla="*/ 969496 h 1938992"/>
              <a:gd name="connsiteX9" fmla="*/ 3521668 w 3521668"/>
              <a:gd name="connsiteY9" fmla="*/ 1493024 h 1938992"/>
              <a:gd name="connsiteX10" fmla="*/ 3521668 w 3521668"/>
              <a:gd name="connsiteY10" fmla="*/ 1938992 h 1938992"/>
              <a:gd name="connsiteX11" fmla="*/ 2864290 w 3521668"/>
              <a:gd name="connsiteY11" fmla="*/ 1938992 h 1938992"/>
              <a:gd name="connsiteX12" fmla="*/ 2242129 w 3521668"/>
              <a:gd name="connsiteY12" fmla="*/ 1938992 h 1938992"/>
              <a:gd name="connsiteX13" fmla="*/ 1760834 w 3521668"/>
              <a:gd name="connsiteY13" fmla="*/ 1938992 h 1938992"/>
              <a:gd name="connsiteX14" fmla="*/ 1244323 w 3521668"/>
              <a:gd name="connsiteY14" fmla="*/ 1938992 h 1938992"/>
              <a:gd name="connsiteX15" fmla="*/ 657378 w 3521668"/>
              <a:gd name="connsiteY15" fmla="*/ 1938992 h 1938992"/>
              <a:gd name="connsiteX16" fmla="*/ 0 w 3521668"/>
              <a:gd name="connsiteY16" fmla="*/ 1938992 h 1938992"/>
              <a:gd name="connsiteX17" fmla="*/ 0 w 3521668"/>
              <a:gd name="connsiteY17" fmla="*/ 1415464 h 1938992"/>
              <a:gd name="connsiteX18" fmla="*/ 0 w 3521668"/>
              <a:gd name="connsiteY18" fmla="*/ 911326 h 1938992"/>
              <a:gd name="connsiteX19" fmla="*/ 0 w 3521668"/>
              <a:gd name="connsiteY19" fmla="*/ 426578 h 1938992"/>
              <a:gd name="connsiteX20" fmla="*/ 0 w 3521668"/>
              <a:gd name="connsiteY20"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21668" h="1938992" fill="none" extrusionOk="0">
                <a:moveTo>
                  <a:pt x="0" y="0"/>
                </a:moveTo>
                <a:cubicBezTo>
                  <a:pt x="141218" y="-34517"/>
                  <a:pt x="283756" y="16440"/>
                  <a:pt x="481295" y="0"/>
                </a:cubicBezTo>
                <a:cubicBezTo>
                  <a:pt x="678835" y="-16440"/>
                  <a:pt x="779489" y="23045"/>
                  <a:pt x="1033023" y="0"/>
                </a:cubicBezTo>
                <a:cubicBezTo>
                  <a:pt x="1286557" y="-23045"/>
                  <a:pt x="1437666" y="61583"/>
                  <a:pt x="1549534" y="0"/>
                </a:cubicBezTo>
                <a:cubicBezTo>
                  <a:pt x="1661402" y="-61583"/>
                  <a:pt x="1990257" y="25218"/>
                  <a:pt x="2171695" y="0"/>
                </a:cubicBezTo>
                <a:cubicBezTo>
                  <a:pt x="2353133" y="-25218"/>
                  <a:pt x="2562802" y="11283"/>
                  <a:pt x="2688207" y="0"/>
                </a:cubicBezTo>
                <a:cubicBezTo>
                  <a:pt x="2813612" y="-11283"/>
                  <a:pt x="3192498" y="41323"/>
                  <a:pt x="3521668" y="0"/>
                </a:cubicBezTo>
                <a:cubicBezTo>
                  <a:pt x="3555515" y="98225"/>
                  <a:pt x="3505236" y="311043"/>
                  <a:pt x="3521668" y="465358"/>
                </a:cubicBezTo>
                <a:cubicBezTo>
                  <a:pt x="3538100" y="619673"/>
                  <a:pt x="3495786" y="805034"/>
                  <a:pt x="3521668" y="969496"/>
                </a:cubicBezTo>
                <a:cubicBezTo>
                  <a:pt x="3547550" y="1133958"/>
                  <a:pt x="3486485" y="1259017"/>
                  <a:pt x="3521668" y="1493024"/>
                </a:cubicBezTo>
                <a:cubicBezTo>
                  <a:pt x="3556851" y="1727031"/>
                  <a:pt x="3493244" y="1804688"/>
                  <a:pt x="3521668" y="1938992"/>
                </a:cubicBezTo>
                <a:cubicBezTo>
                  <a:pt x="3335298" y="2002382"/>
                  <a:pt x="3168775" y="1862583"/>
                  <a:pt x="2864290" y="1938992"/>
                </a:cubicBezTo>
                <a:cubicBezTo>
                  <a:pt x="2559805" y="2015401"/>
                  <a:pt x="2541682" y="1895936"/>
                  <a:pt x="2242129" y="1938992"/>
                </a:cubicBezTo>
                <a:cubicBezTo>
                  <a:pt x="1942576" y="1982048"/>
                  <a:pt x="1913904" y="1925379"/>
                  <a:pt x="1760834" y="1938992"/>
                </a:cubicBezTo>
                <a:cubicBezTo>
                  <a:pt x="1607765" y="1952605"/>
                  <a:pt x="1367361" y="1885228"/>
                  <a:pt x="1244323" y="1938992"/>
                </a:cubicBezTo>
                <a:cubicBezTo>
                  <a:pt x="1121285" y="1992756"/>
                  <a:pt x="905384" y="1900434"/>
                  <a:pt x="657378" y="1938992"/>
                </a:cubicBezTo>
                <a:cubicBezTo>
                  <a:pt x="409372" y="1977550"/>
                  <a:pt x="173109" y="1860134"/>
                  <a:pt x="0" y="1938992"/>
                </a:cubicBezTo>
                <a:cubicBezTo>
                  <a:pt x="-528" y="1753619"/>
                  <a:pt x="1706" y="1612410"/>
                  <a:pt x="0" y="1415464"/>
                </a:cubicBezTo>
                <a:cubicBezTo>
                  <a:pt x="-1706" y="1218518"/>
                  <a:pt x="18550" y="1089497"/>
                  <a:pt x="0" y="911326"/>
                </a:cubicBezTo>
                <a:cubicBezTo>
                  <a:pt x="-18550" y="733155"/>
                  <a:pt x="55519" y="616384"/>
                  <a:pt x="0" y="426578"/>
                </a:cubicBezTo>
                <a:cubicBezTo>
                  <a:pt x="-55519" y="236772"/>
                  <a:pt x="17816" y="159503"/>
                  <a:pt x="0" y="0"/>
                </a:cubicBezTo>
                <a:close/>
              </a:path>
              <a:path w="3521668" h="1938992" stroke="0" extrusionOk="0">
                <a:moveTo>
                  <a:pt x="0" y="0"/>
                </a:moveTo>
                <a:cubicBezTo>
                  <a:pt x="165660" y="-7043"/>
                  <a:pt x="423495" y="748"/>
                  <a:pt x="622161" y="0"/>
                </a:cubicBezTo>
                <a:cubicBezTo>
                  <a:pt x="820827" y="-748"/>
                  <a:pt x="1000916" y="27216"/>
                  <a:pt x="1138673" y="0"/>
                </a:cubicBezTo>
                <a:cubicBezTo>
                  <a:pt x="1276430" y="-27216"/>
                  <a:pt x="1423094" y="43229"/>
                  <a:pt x="1655184" y="0"/>
                </a:cubicBezTo>
                <a:cubicBezTo>
                  <a:pt x="1887274" y="-43229"/>
                  <a:pt x="2134002" y="66732"/>
                  <a:pt x="2277345" y="0"/>
                </a:cubicBezTo>
                <a:cubicBezTo>
                  <a:pt x="2420688" y="-66732"/>
                  <a:pt x="2556466" y="57312"/>
                  <a:pt x="2829073" y="0"/>
                </a:cubicBezTo>
                <a:cubicBezTo>
                  <a:pt x="3101680" y="-57312"/>
                  <a:pt x="3202400" y="59736"/>
                  <a:pt x="3521668" y="0"/>
                </a:cubicBezTo>
                <a:cubicBezTo>
                  <a:pt x="3570953" y="138518"/>
                  <a:pt x="3469770" y="297681"/>
                  <a:pt x="3521668" y="484748"/>
                </a:cubicBezTo>
                <a:cubicBezTo>
                  <a:pt x="3573566" y="671815"/>
                  <a:pt x="3469197" y="820944"/>
                  <a:pt x="3521668" y="930716"/>
                </a:cubicBezTo>
                <a:cubicBezTo>
                  <a:pt x="3574139" y="1040488"/>
                  <a:pt x="3479388" y="1291871"/>
                  <a:pt x="3521668" y="1396074"/>
                </a:cubicBezTo>
                <a:cubicBezTo>
                  <a:pt x="3563948" y="1500277"/>
                  <a:pt x="3508213" y="1701398"/>
                  <a:pt x="3521668" y="1938992"/>
                </a:cubicBezTo>
                <a:cubicBezTo>
                  <a:pt x="3228388" y="1973188"/>
                  <a:pt x="3221992" y="1921073"/>
                  <a:pt x="2934723" y="1938992"/>
                </a:cubicBezTo>
                <a:cubicBezTo>
                  <a:pt x="2647454" y="1956911"/>
                  <a:pt x="2424388" y="1876125"/>
                  <a:pt x="2277345" y="1938992"/>
                </a:cubicBezTo>
                <a:cubicBezTo>
                  <a:pt x="2130302" y="2001859"/>
                  <a:pt x="1914640" y="1908326"/>
                  <a:pt x="1690401" y="1938992"/>
                </a:cubicBezTo>
                <a:cubicBezTo>
                  <a:pt x="1466162" y="1969658"/>
                  <a:pt x="1398073" y="1926900"/>
                  <a:pt x="1173889" y="1938992"/>
                </a:cubicBezTo>
                <a:cubicBezTo>
                  <a:pt x="949705" y="1951084"/>
                  <a:pt x="752534" y="1905623"/>
                  <a:pt x="516511" y="1938992"/>
                </a:cubicBezTo>
                <a:cubicBezTo>
                  <a:pt x="280488" y="1972361"/>
                  <a:pt x="126762" y="1933259"/>
                  <a:pt x="0" y="1938992"/>
                </a:cubicBezTo>
                <a:cubicBezTo>
                  <a:pt x="-33209" y="1828309"/>
                  <a:pt x="3102" y="1679967"/>
                  <a:pt x="0" y="1493024"/>
                </a:cubicBezTo>
                <a:cubicBezTo>
                  <a:pt x="-3102" y="1306081"/>
                  <a:pt x="31986" y="1141320"/>
                  <a:pt x="0" y="1027666"/>
                </a:cubicBezTo>
                <a:cubicBezTo>
                  <a:pt x="-31986" y="914012"/>
                  <a:pt x="20118" y="736230"/>
                  <a:pt x="0" y="581698"/>
                </a:cubicBezTo>
                <a:cubicBezTo>
                  <a:pt x="-20118" y="427166"/>
                  <a:pt x="18436" y="266562"/>
                  <a:pt x="0" y="0"/>
                </a:cubicBezTo>
                <a:close/>
              </a:path>
            </a:pathLst>
          </a:custGeom>
          <a:solidFill>
            <a:schemeClr val="accent2">
              <a:lumMod val="20000"/>
              <a:lumOff val="80000"/>
            </a:schemeClr>
          </a:solidFill>
          <a:ln>
            <a:solidFill>
              <a:srgbClr val="FF5345"/>
            </a:solidFill>
            <a:extLst>
              <a:ext uri="{C807C97D-BFC1-408E-A445-0C87EB9F89A2}">
                <ask:lineSketchStyleProps xmlns:ask="http://schemas.microsoft.com/office/drawing/2018/sketchyshapes" sd="103940048">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9Slide05 GeosansLight" panose="020B0604020202020204" charset="0"/>
                <a:ea typeface="+mn-ea"/>
                <a:cs typeface="+mn-cs"/>
              </a:rPr>
              <a:t>Xung đột sắc tộc, tôn giáo... chịu sự can thiệp của bên ngoài → ảnh hưởng tiêu cực tới phát triển kinh tế – xã hội của khu vực.</a:t>
            </a:r>
          </a:p>
        </p:txBody>
      </p:sp>
      <p:grpSp>
        <p:nvGrpSpPr>
          <p:cNvPr id="11" name="Google Shape;1190;p28">
            <a:extLst>
              <a:ext uri="{FF2B5EF4-FFF2-40B4-BE49-F238E27FC236}">
                <a16:creationId xmlns:a16="http://schemas.microsoft.com/office/drawing/2014/main" id="{E1E3E3CA-6CD3-C4BE-D59A-23CD225D1D7F}"/>
              </a:ext>
            </a:extLst>
          </p:cNvPr>
          <p:cNvGrpSpPr/>
          <p:nvPr/>
        </p:nvGrpSpPr>
        <p:grpSpPr>
          <a:xfrm rot="10800000">
            <a:off x="3444253" y="4280287"/>
            <a:ext cx="1306027" cy="2567344"/>
            <a:chOff x="2259471" y="1470626"/>
            <a:chExt cx="1306027" cy="2567344"/>
          </a:xfrm>
        </p:grpSpPr>
        <p:sp>
          <p:nvSpPr>
            <p:cNvPr id="12" name="Google Shape;1191;p28">
              <a:extLst>
                <a:ext uri="{FF2B5EF4-FFF2-40B4-BE49-F238E27FC236}">
                  <a16:creationId xmlns:a16="http://schemas.microsoft.com/office/drawing/2014/main" id="{F7859AFC-45F9-DC59-F7DF-19AC349351EC}"/>
                </a:ext>
              </a:extLst>
            </p:cNvPr>
            <p:cNvSpPr/>
            <p:nvPr/>
          </p:nvSpPr>
          <p:spPr>
            <a:xfrm>
              <a:off x="3448074" y="2039392"/>
              <a:ext cx="117424" cy="117424"/>
            </a:xfrm>
            <a:custGeom>
              <a:avLst/>
              <a:gdLst/>
              <a:ahLst/>
              <a:cxnLst/>
              <a:rect l="l" t="t" r="r" b="b"/>
              <a:pathLst>
                <a:path w="3692" h="3692" extrusionOk="0">
                  <a:moveTo>
                    <a:pt x="1846" y="0"/>
                  </a:moveTo>
                  <a:cubicBezTo>
                    <a:pt x="834" y="0"/>
                    <a:pt x="0" y="822"/>
                    <a:pt x="0" y="1846"/>
                  </a:cubicBezTo>
                  <a:cubicBezTo>
                    <a:pt x="0" y="2858"/>
                    <a:pt x="834" y="3691"/>
                    <a:pt x="1846" y="3691"/>
                  </a:cubicBezTo>
                  <a:cubicBezTo>
                    <a:pt x="2870" y="3691"/>
                    <a:pt x="3691" y="2858"/>
                    <a:pt x="3691" y="1846"/>
                  </a:cubicBezTo>
                  <a:cubicBezTo>
                    <a:pt x="3691" y="822"/>
                    <a:pt x="2870" y="0"/>
                    <a:pt x="18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92;p28">
              <a:extLst>
                <a:ext uri="{FF2B5EF4-FFF2-40B4-BE49-F238E27FC236}">
                  <a16:creationId xmlns:a16="http://schemas.microsoft.com/office/drawing/2014/main" id="{A03860B2-F7B6-7B5B-CAAD-388761FBAB92}"/>
                </a:ext>
              </a:extLst>
            </p:cNvPr>
            <p:cNvSpPr/>
            <p:nvPr/>
          </p:nvSpPr>
          <p:spPr>
            <a:xfrm>
              <a:off x="3460573" y="2051891"/>
              <a:ext cx="92425" cy="92425"/>
            </a:xfrm>
            <a:custGeom>
              <a:avLst/>
              <a:gdLst/>
              <a:ahLst/>
              <a:cxnLst/>
              <a:rect l="l" t="t" r="r" b="b"/>
              <a:pathLst>
                <a:path w="2906" h="2906" extrusionOk="0">
                  <a:moveTo>
                    <a:pt x="1453" y="0"/>
                  </a:moveTo>
                  <a:cubicBezTo>
                    <a:pt x="655" y="0"/>
                    <a:pt x="0" y="643"/>
                    <a:pt x="0" y="1453"/>
                  </a:cubicBezTo>
                  <a:cubicBezTo>
                    <a:pt x="0" y="2250"/>
                    <a:pt x="655" y="2905"/>
                    <a:pt x="1453" y="2905"/>
                  </a:cubicBezTo>
                  <a:cubicBezTo>
                    <a:pt x="2263" y="2905"/>
                    <a:pt x="2905" y="2250"/>
                    <a:pt x="2905" y="1453"/>
                  </a:cubicBezTo>
                  <a:cubicBezTo>
                    <a:pt x="2905" y="643"/>
                    <a:pt x="2263" y="0"/>
                    <a:pt x="1453"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93;p28">
              <a:extLst>
                <a:ext uri="{FF2B5EF4-FFF2-40B4-BE49-F238E27FC236}">
                  <a16:creationId xmlns:a16="http://schemas.microsoft.com/office/drawing/2014/main" id="{ECB360CE-8021-12DF-FD82-7869178BDC59}"/>
                </a:ext>
              </a:extLst>
            </p:cNvPr>
            <p:cNvSpPr/>
            <p:nvPr/>
          </p:nvSpPr>
          <p:spPr>
            <a:xfrm>
              <a:off x="2621102" y="3880026"/>
              <a:ext cx="157562" cy="157944"/>
            </a:xfrm>
            <a:custGeom>
              <a:avLst/>
              <a:gdLst/>
              <a:ahLst/>
              <a:cxnLst/>
              <a:rect l="l" t="t" r="r" b="b"/>
              <a:pathLst>
                <a:path w="4954" h="4966" extrusionOk="0">
                  <a:moveTo>
                    <a:pt x="2477" y="0"/>
                  </a:moveTo>
                  <a:cubicBezTo>
                    <a:pt x="1107" y="0"/>
                    <a:pt x="0" y="1108"/>
                    <a:pt x="0" y="2477"/>
                  </a:cubicBezTo>
                  <a:cubicBezTo>
                    <a:pt x="0" y="3858"/>
                    <a:pt x="1107" y="4965"/>
                    <a:pt x="2477" y="4965"/>
                  </a:cubicBezTo>
                  <a:cubicBezTo>
                    <a:pt x="3846" y="4965"/>
                    <a:pt x="4953" y="3858"/>
                    <a:pt x="4953" y="2477"/>
                  </a:cubicBezTo>
                  <a:cubicBezTo>
                    <a:pt x="4953" y="1108"/>
                    <a:pt x="3846" y="0"/>
                    <a:pt x="2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94;p28">
              <a:extLst>
                <a:ext uri="{FF2B5EF4-FFF2-40B4-BE49-F238E27FC236}">
                  <a16:creationId xmlns:a16="http://schemas.microsoft.com/office/drawing/2014/main" id="{655E1703-7635-14F2-967C-A7092D96709C}"/>
                </a:ext>
              </a:extLst>
            </p:cNvPr>
            <p:cNvSpPr/>
            <p:nvPr/>
          </p:nvSpPr>
          <p:spPr>
            <a:xfrm>
              <a:off x="2637767" y="3896691"/>
              <a:ext cx="124230" cy="124230"/>
            </a:xfrm>
            <a:custGeom>
              <a:avLst/>
              <a:gdLst/>
              <a:ahLst/>
              <a:cxnLst/>
              <a:rect l="l" t="t" r="r" b="b"/>
              <a:pathLst>
                <a:path w="3906" h="3906" extrusionOk="0">
                  <a:moveTo>
                    <a:pt x="1953" y="0"/>
                  </a:moveTo>
                  <a:cubicBezTo>
                    <a:pt x="869" y="0"/>
                    <a:pt x="0" y="881"/>
                    <a:pt x="0" y="1953"/>
                  </a:cubicBezTo>
                  <a:cubicBezTo>
                    <a:pt x="0" y="3036"/>
                    <a:pt x="869" y="3905"/>
                    <a:pt x="1953" y="3905"/>
                  </a:cubicBezTo>
                  <a:cubicBezTo>
                    <a:pt x="3036" y="3905"/>
                    <a:pt x="3905" y="3036"/>
                    <a:pt x="3905" y="1953"/>
                  </a:cubicBezTo>
                  <a:cubicBezTo>
                    <a:pt x="3905" y="881"/>
                    <a:pt x="3036" y="0"/>
                    <a:pt x="1953"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95;p28">
              <a:extLst>
                <a:ext uri="{FF2B5EF4-FFF2-40B4-BE49-F238E27FC236}">
                  <a16:creationId xmlns:a16="http://schemas.microsoft.com/office/drawing/2014/main" id="{303B502C-07A0-3414-89C9-518CB823BD9A}"/>
                </a:ext>
              </a:extLst>
            </p:cNvPr>
            <p:cNvSpPr/>
            <p:nvPr/>
          </p:nvSpPr>
          <p:spPr>
            <a:xfrm>
              <a:off x="2259471" y="1470626"/>
              <a:ext cx="1247392" cy="2488328"/>
            </a:xfrm>
            <a:custGeom>
              <a:avLst/>
              <a:gdLst/>
              <a:ahLst/>
              <a:cxnLst/>
              <a:rect l="l" t="t" r="r" b="b"/>
              <a:pathLst>
                <a:path w="39220" h="78237" fill="none" extrusionOk="0">
                  <a:moveTo>
                    <a:pt x="39220" y="19611"/>
                  </a:moveTo>
                  <a:cubicBezTo>
                    <a:pt x="39220" y="8788"/>
                    <a:pt x="30445" y="1"/>
                    <a:pt x="19610" y="1"/>
                  </a:cubicBezTo>
                  <a:cubicBezTo>
                    <a:pt x="8776" y="1"/>
                    <a:pt x="1" y="8788"/>
                    <a:pt x="1" y="19611"/>
                  </a:cubicBezTo>
                  <a:cubicBezTo>
                    <a:pt x="1" y="28374"/>
                    <a:pt x="5751" y="35803"/>
                    <a:pt x="13681" y="38315"/>
                  </a:cubicBezTo>
                  <a:lnTo>
                    <a:pt x="13681" y="78237"/>
                  </a:lnTo>
                </a:path>
              </a:pathLst>
            </a:custGeom>
            <a:noFill/>
            <a:ln w="15775" cap="flat"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96;p28">
              <a:extLst>
                <a:ext uri="{FF2B5EF4-FFF2-40B4-BE49-F238E27FC236}">
                  <a16:creationId xmlns:a16="http://schemas.microsoft.com/office/drawing/2014/main" id="{CD1930CA-EBC7-CFA5-12C4-B62102A0DF4F}"/>
                </a:ext>
              </a:extLst>
            </p:cNvPr>
            <p:cNvSpPr/>
            <p:nvPr/>
          </p:nvSpPr>
          <p:spPr>
            <a:xfrm>
              <a:off x="2323076" y="1534264"/>
              <a:ext cx="1120172" cy="1120140"/>
            </a:xfrm>
            <a:custGeom>
              <a:avLst/>
              <a:gdLst/>
              <a:ahLst/>
              <a:cxnLst/>
              <a:rect l="l" t="t" r="r" b="b"/>
              <a:pathLst>
                <a:path w="35220" h="35219" extrusionOk="0">
                  <a:moveTo>
                    <a:pt x="17610" y="0"/>
                  </a:moveTo>
                  <a:cubicBezTo>
                    <a:pt x="7883" y="0"/>
                    <a:pt x="1" y="7894"/>
                    <a:pt x="1" y="17610"/>
                  </a:cubicBezTo>
                  <a:cubicBezTo>
                    <a:pt x="1" y="27337"/>
                    <a:pt x="7883" y="35219"/>
                    <a:pt x="17610" y="35219"/>
                  </a:cubicBezTo>
                  <a:cubicBezTo>
                    <a:pt x="27338" y="35219"/>
                    <a:pt x="35220" y="27337"/>
                    <a:pt x="35220" y="17610"/>
                  </a:cubicBezTo>
                  <a:cubicBezTo>
                    <a:pt x="35220" y="7894"/>
                    <a:pt x="27338" y="0"/>
                    <a:pt x="17610"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206;p28">
            <a:extLst>
              <a:ext uri="{FF2B5EF4-FFF2-40B4-BE49-F238E27FC236}">
                <a16:creationId xmlns:a16="http://schemas.microsoft.com/office/drawing/2014/main" id="{5DFCB743-5035-9BE0-91F8-ED0CA5961CE4}"/>
              </a:ext>
            </a:extLst>
          </p:cNvPr>
          <p:cNvGrpSpPr/>
          <p:nvPr/>
        </p:nvGrpSpPr>
        <p:grpSpPr>
          <a:xfrm rot="10800000">
            <a:off x="7132667" y="4290656"/>
            <a:ext cx="1305996" cy="2567344"/>
            <a:chOff x="5438271" y="1470626"/>
            <a:chExt cx="1305996" cy="2567344"/>
          </a:xfrm>
        </p:grpSpPr>
        <p:sp>
          <p:nvSpPr>
            <p:cNvPr id="21" name="Google Shape;1207;p28">
              <a:extLst>
                <a:ext uri="{FF2B5EF4-FFF2-40B4-BE49-F238E27FC236}">
                  <a16:creationId xmlns:a16="http://schemas.microsoft.com/office/drawing/2014/main" id="{3E3B9B74-68B7-6698-F178-DFEEEC6BBEEE}"/>
                </a:ext>
              </a:extLst>
            </p:cNvPr>
            <p:cNvSpPr/>
            <p:nvPr/>
          </p:nvSpPr>
          <p:spPr>
            <a:xfrm>
              <a:off x="5793065" y="3880026"/>
              <a:ext cx="157944" cy="157944"/>
            </a:xfrm>
            <a:custGeom>
              <a:avLst/>
              <a:gdLst/>
              <a:ahLst/>
              <a:cxnLst/>
              <a:rect l="l" t="t" r="r" b="b"/>
              <a:pathLst>
                <a:path w="4966" h="4966" extrusionOk="0">
                  <a:moveTo>
                    <a:pt x="2477" y="0"/>
                  </a:moveTo>
                  <a:cubicBezTo>
                    <a:pt x="1108" y="0"/>
                    <a:pt x="0" y="1108"/>
                    <a:pt x="0" y="2477"/>
                  </a:cubicBezTo>
                  <a:cubicBezTo>
                    <a:pt x="0" y="3858"/>
                    <a:pt x="1108" y="4965"/>
                    <a:pt x="2477" y="4965"/>
                  </a:cubicBezTo>
                  <a:cubicBezTo>
                    <a:pt x="3846" y="4965"/>
                    <a:pt x="4965" y="3858"/>
                    <a:pt x="4965" y="2477"/>
                  </a:cubicBezTo>
                  <a:cubicBezTo>
                    <a:pt x="4965" y="1108"/>
                    <a:pt x="3846" y="0"/>
                    <a:pt x="2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08;p28">
              <a:extLst>
                <a:ext uri="{FF2B5EF4-FFF2-40B4-BE49-F238E27FC236}">
                  <a16:creationId xmlns:a16="http://schemas.microsoft.com/office/drawing/2014/main" id="{26151A21-00A4-19B2-68D1-38B965D6A9CF}"/>
                </a:ext>
              </a:extLst>
            </p:cNvPr>
            <p:cNvSpPr/>
            <p:nvPr/>
          </p:nvSpPr>
          <p:spPr>
            <a:xfrm>
              <a:off x="5809730" y="3896691"/>
              <a:ext cx="124230" cy="124230"/>
            </a:xfrm>
            <a:custGeom>
              <a:avLst/>
              <a:gdLst/>
              <a:ahLst/>
              <a:cxnLst/>
              <a:rect l="l" t="t" r="r" b="b"/>
              <a:pathLst>
                <a:path w="3906" h="3906" extrusionOk="0">
                  <a:moveTo>
                    <a:pt x="1953" y="0"/>
                  </a:moveTo>
                  <a:cubicBezTo>
                    <a:pt x="881" y="0"/>
                    <a:pt x="0" y="881"/>
                    <a:pt x="0" y="1953"/>
                  </a:cubicBezTo>
                  <a:cubicBezTo>
                    <a:pt x="0" y="3036"/>
                    <a:pt x="881" y="3905"/>
                    <a:pt x="1953" y="3905"/>
                  </a:cubicBezTo>
                  <a:cubicBezTo>
                    <a:pt x="3036" y="3905"/>
                    <a:pt x="3905" y="3036"/>
                    <a:pt x="3905" y="1953"/>
                  </a:cubicBezTo>
                  <a:cubicBezTo>
                    <a:pt x="3905" y="881"/>
                    <a:pt x="3036" y="0"/>
                    <a:pt x="1953"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09;p28">
              <a:extLst>
                <a:ext uri="{FF2B5EF4-FFF2-40B4-BE49-F238E27FC236}">
                  <a16:creationId xmlns:a16="http://schemas.microsoft.com/office/drawing/2014/main" id="{90B67D40-0BB9-FBAB-66C2-9D7F2D1C680B}"/>
                </a:ext>
              </a:extLst>
            </p:cNvPr>
            <p:cNvSpPr/>
            <p:nvPr/>
          </p:nvSpPr>
          <p:spPr>
            <a:xfrm>
              <a:off x="5438271" y="1470626"/>
              <a:ext cx="1247392" cy="2488328"/>
            </a:xfrm>
            <a:custGeom>
              <a:avLst/>
              <a:gdLst/>
              <a:ahLst/>
              <a:cxnLst/>
              <a:rect l="l" t="t" r="r" b="b"/>
              <a:pathLst>
                <a:path w="39220" h="78237" fill="none" extrusionOk="0">
                  <a:moveTo>
                    <a:pt x="39219" y="19611"/>
                  </a:moveTo>
                  <a:cubicBezTo>
                    <a:pt x="39219" y="8788"/>
                    <a:pt x="30444" y="1"/>
                    <a:pt x="19610" y="1"/>
                  </a:cubicBezTo>
                  <a:cubicBezTo>
                    <a:pt x="8775" y="1"/>
                    <a:pt x="0" y="8788"/>
                    <a:pt x="0" y="19611"/>
                  </a:cubicBezTo>
                  <a:cubicBezTo>
                    <a:pt x="0" y="28374"/>
                    <a:pt x="5751" y="35803"/>
                    <a:pt x="13680" y="38315"/>
                  </a:cubicBezTo>
                  <a:lnTo>
                    <a:pt x="13680" y="78237"/>
                  </a:lnTo>
                </a:path>
              </a:pathLst>
            </a:custGeom>
            <a:noFill/>
            <a:ln w="15775" cap="flat"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10;p28">
              <a:extLst>
                <a:ext uri="{FF2B5EF4-FFF2-40B4-BE49-F238E27FC236}">
                  <a16:creationId xmlns:a16="http://schemas.microsoft.com/office/drawing/2014/main" id="{10D236A8-870E-F377-8AF3-9E50ED0848F3}"/>
                </a:ext>
              </a:extLst>
            </p:cNvPr>
            <p:cNvSpPr/>
            <p:nvPr/>
          </p:nvSpPr>
          <p:spPr>
            <a:xfrm>
              <a:off x="6626843" y="2039392"/>
              <a:ext cx="117424" cy="117424"/>
            </a:xfrm>
            <a:custGeom>
              <a:avLst/>
              <a:gdLst/>
              <a:ahLst/>
              <a:cxnLst/>
              <a:rect l="l" t="t" r="r" b="b"/>
              <a:pathLst>
                <a:path w="3692" h="3692" extrusionOk="0">
                  <a:moveTo>
                    <a:pt x="1846" y="0"/>
                  </a:moveTo>
                  <a:cubicBezTo>
                    <a:pt x="834" y="0"/>
                    <a:pt x="1" y="822"/>
                    <a:pt x="1" y="1846"/>
                  </a:cubicBezTo>
                  <a:cubicBezTo>
                    <a:pt x="1" y="2858"/>
                    <a:pt x="834" y="3691"/>
                    <a:pt x="1846" y="3691"/>
                  </a:cubicBezTo>
                  <a:cubicBezTo>
                    <a:pt x="2870" y="3691"/>
                    <a:pt x="3692" y="2858"/>
                    <a:pt x="3692" y="1846"/>
                  </a:cubicBezTo>
                  <a:cubicBezTo>
                    <a:pt x="3692" y="822"/>
                    <a:pt x="2870" y="0"/>
                    <a:pt x="18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11;p28">
              <a:extLst>
                <a:ext uri="{FF2B5EF4-FFF2-40B4-BE49-F238E27FC236}">
                  <a16:creationId xmlns:a16="http://schemas.microsoft.com/office/drawing/2014/main" id="{01476CB0-253C-7B75-17A4-6BAE60BC05A7}"/>
                </a:ext>
              </a:extLst>
            </p:cNvPr>
            <p:cNvSpPr/>
            <p:nvPr/>
          </p:nvSpPr>
          <p:spPr>
            <a:xfrm>
              <a:off x="6639342" y="2051891"/>
              <a:ext cx="92425" cy="92425"/>
            </a:xfrm>
            <a:custGeom>
              <a:avLst/>
              <a:gdLst/>
              <a:ahLst/>
              <a:cxnLst/>
              <a:rect l="l" t="t" r="r" b="b"/>
              <a:pathLst>
                <a:path w="2906" h="2906" extrusionOk="0">
                  <a:moveTo>
                    <a:pt x="1453" y="0"/>
                  </a:moveTo>
                  <a:cubicBezTo>
                    <a:pt x="656" y="0"/>
                    <a:pt x="1" y="643"/>
                    <a:pt x="1" y="1453"/>
                  </a:cubicBezTo>
                  <a:cubicBezTo>
                    <a:pt x="1" y="2250"/>
                    <a:pt x="656" y="2905"/>
                    <a:pt x="1453" y="2905"/>
                  </a:cubicBezTo>
                  <a:cubicBezTo>
                    <a:pt x="2263" y="2905"/>
                    <a:pt x="2906" y="2250"/>
                    <a:pt x="2906" y="1453"/>
                  </a:cubicBezTo>
                  <a:cubicBezTo>
                    <a:pt x="2906" y="643"/>
                    <a:pt x="2263" y="0"/>
                    <a:pt x="1453"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12;p28">
              <a:extLst>
                <a:ext uri="{FF2B5EF4-FFF2-40B4-BE49-F238E27FC236}">
                  <a16:creationId xmlns:a16="http://schemas.microsoft.com/office/drawing/2014/main" id="{43B880E3-49E5-1742-3B4F-984F3E2B55B2}"/>
                </a:ext>
              </a:extLst>
            </p:cNvPr>
            <p:cNvSpPr/>
            <p:nvPr/>
          </p:nvSpPr>
          <p:spPr>
            <a:xfrm>
              <a:off x="5501877" y="1534264"/>
              <a:ext cx="1120140" cy="1120140"/>
            </a:xfrm>
            <a:custGeom>
              <a:avLst/>
              <a:gdLst/>
              <a:ahLst/>
              <a:cxnLst/>
              <a:rect l="l" t="t" r="r" b="b"/>
              <a:pathLst>
                <a:path w="35219" h="35219" extrusionOk="0">
                  <a:moveTo>
                    <a:pt x="17610" y="0"/>
                  </a:moveTo>
                  <a:cubicBezTo>
                    <a:pt x="7882" y="0"/>
                    <a:pt x="0" y="7894"/>
                    <a:pt x="0" y="17610"/>
                  </a:cubicBezTo>
                  <a:cubicBezTo>
                    <a:pt x="0" y="27337"/>
                    <a:pt x="7882" y="35219"/>
                    <a:pt x="17610" y="35219"/>
                  </a:cubicBezTo>
                  <a:cubicBezTo>
                    <a:pt x="27337" y="35219"/>
                    <a:pt x="35219" y="27337"/>
                    <a:pt x="35219" y="17610"/>
                  </a:cubicBezTo>
                  <a:cubicBezTo>
                    <a:pt x="35219" y="7894"/>
                    <a:pt x="27337" y="0"/>
                    <a:pt x="1761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Picture 29">
            <a:extLst>
              <a:ext uri="{FF2B5EF4-FFF2-40B4-BE49-F238E27FC236}">
                <a16:creationId xmlns:a16="http://schemas.microsoft.com/office/drawing/2014/main" id="{B45899B3-5109-0F66-4A16-04DA179D7D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650912" y="5694414"/>
            <a:ext cx="915496" cy="979792"/>
          </a:xfrm>
          <a:prstGeom prst="ellipse">
            <a:avLst/>
          </a:prstGeom>
        </p:spPr>
      </p:pic>
      <p:pic>
        <p:nvPicPr>
          <p:cNvPr id="31" name="Picture 30">
            <a:extLst>
              <a:ext uri="{FF2B5EF4-FFF2-40B4-BE49-F238E27FC236}">
                <a16:creationId xmlns:a16="http://schemas.microsoft.com/office/drawing/2014/main" id="{44740E45-04A9-0116-45F9-D1D3236500A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8800"/>
                    </a14:imgEffect>
                  </a14:imgLayer>
                </a14:imgProps>
              </a:ext>
            </a:extLst>
          </a:blip>
          <a:stretch>
            <a:fillRect/>
          </a:stretch>
        </p:blipFill>
        <p:spPr>
          <a:xfrm>
            <a:off x="7329567" y="5755901"/>
            <a:ext cx="983161" cy="996501"/>
          </a:xfrm>
          <a:prstGeom prst="ellipse">
            <a:avLst/>
          </a:prstGeom>
        </p:spPr>
      </p:pic>
      <p:sp>
        <p:nvSpPr>
          <p:cNvPr id="32" name="Hộp Văn bản 18">
            <a:extLst>
              <a:ext uri="{FF2B5EF4-FFF2-40B4-BE49-F238E27FC236}">
                <a16:creationId xmlns:a16="http://schemas.microsoft.com/office/drawing/2014/main" id="{8DF5E723-35ED-B97B-AF53-F493F8FA21BE}"/>
              </a:ext>
            </a:extLst>
          </p:cNvPr>
          <p:cNvSpPr txBox="1"/>
          <p:nvPr/>
        </p:nvSpPr>
        <p:spPr>
          <a:xfrm rot="16200000">
            <a:off x="-1816112" y="1917284"/>
            <a:ext cx="4247867" cy="523220"/>
          </a:xfrm>
          <a:prstGeom prst="rect">
            <a:avLst/>
          </a:prstGeom>
          <a:solidFill>
            <a:schemeClr val="accent5">
              <a:lumMod val="20000"/>
              <a:lumOff val="80000"/>
            </a:schemeClr>
          </a:solidFill>
        </p:spPr>
        <p:txBody>
          <a:bodyPr wrap="square" rtlCol="0">
            <a:spAutoFit/>
          </a:bodyPr>
          <a:lstStyle/>
          <a:p>
            <a:pPr algn="ctr">
              <a:defRPr/>
            </a:pPr>
            <a:r>
              <a:rPr lang="en-US" sz="2800" b="1">
                <a:solidFill>
                  <a:srgbClr val="00B050"/>
                </a:solidFill>
                <a:latin typeface="#9Slide07 SVNBango" panose="02000000000000000000" pitchFamily="2" charset="0"/>
              </a:rPr>
              <a:t>đặc điểm </a:t>
            </a:r>
          </a:p>
        </p:txBody>
      </p:sp>
      <p:sp>
        <p:nvSpPr>
          <p:cNvPr id="33" name="Hộp Văn bản 18">
            <a:extLst>
              <a:ext uri="{FF2B5EF4-FFF2-40B4-BE49-F238E27FC236}">
                <a16:creationId xmlns:a16="http://schemas.microsoft.com/office/drawing/2014/main" id="{1AED09BB-32E1-9A09-E64C-5E8B984552F3}"/>
              </a:ext>
            </a:extLst>
          </p:cNvPr>
          <p:cNvSpPr txBox="1"/>
          <p:nvPr/>
        </p:nvSpPr>
        <p:spPr>
          <a:xfrm rot="16200000">
            <a:off x="-852595" y="5380000"/>
            <a:ext cx="2356677" cy="523220"/>
          </a:xfrm>
          <a:prstGeom prst="rect">
            <a:avLst/>
          </a:prstGeom>
          <a:solidFill>
            <a:schemeClr val="accent5">
              <a:lumMod val="20000"/>
              <a:lumOff val="80000"/>
            </a:schemeClr>
          </a:solidFill>
        </p:spPr>
        <p:txBody>
          <a:bodyPr wrap="square" rtlCol="0">
            <a:spAutoFit/>
          </a:bodyPr>
          <a:lstStyle/>
          <a:p>
            <a:pPr algn="ctr">
              <a:defRPr/>
            </a:pPr>
            <a:r>
              <a:rPr lang="en-US" sz="2800" b="1">
                <a:solidFill>
                  <a:srgbClr val="00B050"/>
                </a:solidFill>
                <a:latin typeface="#9Slide07 SVNBango" panose="02000000000000000000" pitchFamily="2" charset="0"/>
              </a:rPr>
              <a:t>ẢNH HƯỞNG</a:t>
            </a:r>
          </a:p>
        </p:txBody>
      </p:sp>
      <p:grpSp>
        <p:nvGrpSpPr>
          <p:cNvPr id="34" name="Nhóm 1">
            <a:extLst>
              <a:ext uri="{FF2B5EF4-FFF2-40B4-BE49-F238E27FC236}">
                <a16:creationId xmlns:a16="http://schemas.microsoft.com/office/drawing/2014/main" id="{B2ED553B-E3F2-6B79-EE89-B71C5934EE12}"/>
              </a:ext>
            </a:extLst>
          </p:cNvPr>
          <p:cNvGrpSpPr/>
          <p:nvPr/>
        </p:nvGrpSpPr>
        <p:grpSpPr>
          <a:xfrm>
            <a:off x="-14068" y="0"/>
            <a:ext cx="12206068" cy="6858000"/>
            <a:chOff x="-14068" y="0"/>
            <a:chExt cx="12206068" cy="6858000"/>
          </a:xfrm>
        </p:grpSpPr>
        <p:grpSp>
          <p:nvGrpSpPr>
            <p:cNvPr id="35" name="Nhóm 2">
              <a:extLst>
                <a:ext uri="{FF2B5EF4-FFF2-40B4-BE49-F238E27FC236}">
                  <a16:creationId xmlns:a16="http://schemas.microsoft.com/office/drawing/2014/main" id="{270146D9-EFD0-DD9D-BE31-1117CDA22C5E}"/>
                </a:ext>
              </a:extLst>
            </p:cNvPr>
            <p:cNvGrpSpPr/>
            <p:nvPr/>
          </p:nvGrpSpPr>
          <p:grpSpPr>
            <a:xfrm>
              <a:off x="-14068" y="0"/>
              <a:ext cx="12206068" cy="6858000"/>
              <a:chOff x="-14068" y="0"/>
              <a:chExt cx="12206068" cy="6858000"/>
            </a:xfrm>
          </p:grpSpPr>
          <p:cxnSp>
            <p:nvCxnSpPr>
              <p:cNvPr id="37" name="Đường nối Thẳng 4">
                <a:extLst>
                  <a:ext uri="{FF2B5EF4-FFF2-40B4-BE49-F238E27FC236}">
                    <a16:creationId xmlns:a16="http://schemas.microsoft.com/office/drawing/2014/main" id="{2013AC8E-EF94-1761-EB4E-18A4B1AD0C44}"/>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Đường nối Thẳng 5">
                <a:extLst>
                  <a:ext uri="{FF2B5EF4-FFF2-40B4-BE49-F238E27FC236}">
                    <a16:creationId xmlns:a16="http://schemas.microsoft.com/office/drawing/2014/main" id="{4C71A948-2624-EFD3-6789-F25A0344336C}"/>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Đường nối Thẳng 6">
                <a:extLst>
                  <a:ext uri="{FF2B5EF4-FFF2-40B4-BE49-F238E27FC236}">
                    <a16:creationId xmlns:a16="http://schemas.microsoft.com/office/drawing/2014/main" id="{2836FA6C-CB79-8119-47F8-8686B75C77DC}"/>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6" name="Đường nối Thẳng 3">
              <a:extLst>
                <a:ext uri="{FF2B5EF4-FFF2-40B4-BE49-F238E27FC236}">
                  <a16:creationId xmlns:a16="http://schemas.microsoft.com/office/drawing/2014/main" id="{13EE2B18-C9C3-FB36-34A1-FCCFC1F26F90}"/>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wipe(down)">
                                      <p:cBhvr>
                                        <p:cTn id="7" dur="500"/>
                                        <p:tgtEl>
                                          <p:spTgt spid="4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58"/>
                                        </p:tgtEl>
                                        <p:attrNameLst>
                                          <p:attrName>style.visibility</p:attrName>
                                        </p:attrNameLst>
                                      </p:cBhvr>
                                      <p:to>
                                        <p:strVal val="visible"/>
                                      </p:to>
                                    </p:set>
                                    <p:animEffect transition="in" filter="wipe(left)">
                                      <p:cBhvr>
                                        <p:cTn id="10" dur="500"/>
                                        <p:tgtEl>
                                          <p:spTgt spid="4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70"/>
                                        </p:tgtEl>
                                        <p:attrNameLst>
                                          <p:attrName>style.visibility</p:attrName>
                                        </p:attrNameLst>
                                      </p:cBhvr>
                                      <p:to>
                                        <p:strVal val="visible"/>
                                      </p:to>
                                    </p:set>
                                    <p:animEffect transition="in" filter="wipe(down)">
                                      <p:cBhvr>
                                        <p:cTn id="15" dur="500"/>
                                        <p:tgtEl>
                                          <p:spTgt spid="4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92"/>
                                        </p:tgtEl>
                                        <p:attrNameLst>
                                          <p:attrName>style.visibility</p:attrName>
                                        </p:attrNameLst>
                                      </p:cBhvr>
                                      <p:to>
                                        <p:strVal val="visible"/>
                                      </p:to>
                                    </p:set>
                                    <p:animEffect transition="in" filter="wipe(down)">
                                      <p:cBhvr>
                                        <p:cTn id="20" dur="500"/>
                                        <p:tgtEl>
                                          <p:spTgt spid="4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animBg="1"/>
      <p:bldP spid="6" grpId="0" animBg="1"/>
      <p:bldP spid="8" grpId="0" animBg="1"/>
      <p:bldP spid="10"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F6D45-731C-2A5A-B1AE-6FF8EB3BEC9E}"/>
              </a:ext>
            </a:extLst>
          </p:cNvPr>
          <p:cNvPicPr>
            <a:picLocks noChangeAspect="1"/>
          </p:cNvPicPr>
          <p:nvPr/>
        </p:nvPicPr>
        <p:blipFill>
          <a:blip r:embed="rId2"/>
          <a:stretch>
            <a:fillRect/>
          </a:stretch>
        </p:blipFill>
        <p:spPr>
          <a:xfrm>
            <a:off x="6647379" y="816645"/>
            <a:ext cx="5272698" cy="3745081"/>
          </a:xfrm>
          <a:prstGeom prst="rect">
            <a:avLst/>
          </a:prstGeom>
        </p:spPr>
      </p:pic>
      <p:sp>
        <p:nvSpPr>
          <p:cNvPr id="4" name="Hộp Văn bản 18">
            <a:extLst>
              <a:ext uri="{FF2B5EF4-FFF2-40B4-BE49-F238E27FC236}">
                <a16:creationId xmlns:a16="http://schemas.microsoft.com/office/drawing/2014/main" id="{E7EA1F87-3356-9C70-8029-F38B586610CA}"/>
              </a:ext>
            </a:extLst>
          </p:cNvPr>
          <p:cNvSpPr txBox="1"/>
          <p:nvPr/>
        </p:nvSpPr>
        <p:spPr>
          <a:xfrm>
            <a:off x="1859622" y="-117573"/>
            <a:ext cx="9143852" cy="830997"/>
          </a:xfrm>
          <a:prstGeom prst="rect">
            <a:avLst/>
          </a:prstGeom>
          <a:noFill/>
        </p:spPr>
        <p:txBody>
          <a:bodyPr wrap="square" rtlCol="0">
            <a:spAutoFit/>
          </a:bodyPr>
          <a:lstStyle/>
          <a:p>
            <a:pPr>
              <a:defRPr/>
            </a:pPr>
            <a:r>
              <a:rPr lang="en-US" sz="4800" b="1">
                <a:solidFill>
                  <a:srgbClr val="FF0000"/>
                </a:solidFill>
                <a:latin typeface="#9Slide03 Iciel Blooming Elegan" pitchFamily="2" charset="0"/>
              </a:rPr>
              <a:t>Thành phố cổ Ba cu- adecbaigian</a:t>
            </a:r>
          </a:p>
        </p:txBody>
      </p:sp>
      <p:pic>
        <p:nvPicPr>
          <p:cNvPr id="5" name="Picture 4">
            <a:extLst>
              <a:ext uri="{FF2B5EF4-FFF2-40B4-BE49-F238E27FC236}">
                <a16:creationId xmlns:a16="http://schemas.microsoft.com/office/drawing/2014/main" id="{4E5291D7-FC8E-D5AE-4F7B-C46C5E8D69D8}"/>
              </a:ext>
            </a:extLst>
          </p:cNvPr>
          <p:cNvPicPr>
            <a:picLocks noChangeAspect="1"/>
          </p:cNvPicPr>
          <p:nvPr/>
        </p:nvPicPr>
        <p:blipFill>
          <a:blip r:embed="rId3"/>
          <a:stretch>
            <a:fillRect/>
          </a:stretch>
        </p:blipFill>
        <p:spPr>
          <a:xfrm>
            <a:off x="6665872" y="4664947"/>
            <a:ext cx="5375440" cy="2149734"/>
          </a:xfrm>
          <a:prstGeom prst="rect">
            <a:avLst/>
          </a:prstGeom>
        </p:spPr>
      </p:pic>
      <p:pic>
        <p:nvPicPr>
          <p:cNvPr id="6" name="Picture 5">
            <a:extLst>
              <a:ext uri="{FF2B5EF4-FFF2-40B4-BE49-F238E27FC236}">
                <a16:creationId xmlns:a16="http://schemas.microsoft.com/office/drawing/2014/main" id="{715E0B82-C1DB-2673-98CC-F7D009D803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50688" y="816645"/>
            <a:ext cx="6246688" cy="5820560"/>
          </a:xfrm>
          <a:prstGeom prst="rect">
            <a:avLst/>
          </a:prstGeom>
        </p:spPr>
      </p:pic>
    </p:spTree>
    <p:extLst>
      <p:ext uri="{BB962C8B-B14F-4D97-AF65-F5344CB8AC3E}">
        <p14:creationId xmlns:p14="http://schemas.microsoft.com/office/powerpoint/2010/main" val="303639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880AD-F6BE-A0CE-A8DA-06C007CCA90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1344" y="119061"/>
            <a:ext cx="6191691" cy="4355612"/>
          </a:xfrm>
          <a:prstGeom prst="rect">
            <a:avLst/>
          </a:prstGeom>
        </p:spPr>
      </p:pic>
      <p:sp>
        <p:nvSpPr>
          <p:cNvPr id="5" name="TextBox 4">
            <a:extLst>
              <a:ext uri="{FF2B5EF4-FFF2-40B4-BE49-F238E27FC236}">
                <a16:creationId xmlns:a16="http://schemas.microsoft.com/office/drawing/2014/main" id="{C748EF44-2C6B-46D0-0E40-EBC6513675B8}"/>
              </a:ext>
            </a:extLst>
          </p:cNvPr>
          <p:cNvSpPr txBox="1"/>
          <p:nvPr/>
        </p:nvSpPr>
        <p:spPr>
          <a:xfrm>
            <a:off x="6568263" y="943743"/>
            <a:ext cx="5553398" cy="954107"/>
          </a:xfrm>
          <a:prstGeom prst="rect">
            <a:avLst/>
          </a:prstGeom>
          <a:noFill/>
        </p:spPr>
        <p:txBody>
          <a:bodyPr wrap="square">
            <a:spAutoFit/>
          </a:bodyPr>
          <a:lstStyle/>
          <a:p>
            <a:r>
              <a:rPr lang="vi-VN" sz="2800" b="1" i="0">
                <a:solidFill>
                  <a:srgbClr val="0070C0"/>
                </a:solidFill>
                <a:effectLst/>
                <a:latin typeface="Merriweather" panose="020F0502020204030204" pitchFamily="2" charset="0"/>
              </a:rPr>
              <a:t> </a:t>
            </a:r>
            <a:r>
              <a:rPr lang="vi-VN" sz="2800" b="1" kern="0">
                <a:solidFill>
                  <a:srgbClr val="0070C0"/>
                </a:solidFill>
                <a:latin typeface="#9Slide05 GeosansLight" panose="020B0604020202020204" charset="0"/>
              </a:rPr>
              <a:t>1. Chỉ có người </a:t>
            </a:r>
            <a:r>
              <a:rPr lang="vi-VN" sz="2800" b="1" kern="0">
                <a:solidFill>
                  <a:srgbClr val="FF0000"/>
                </a:solidFill>
                <a:latin typeface="#9Slide05 GeosansLight" panose="020B0604020202020204" charset="0"/>
              </a:rPr>
              <a:t>Hồi giáo </a:t>
            </a:r>
            <a:r>
              <a:rPr lang="vi-VN" sz="2800" b="1" kern="0">
                <a:solidFill>
                  <a:srgbClr val="0070C0"/>
                </a:solidFill>
                <a:latin typeface="#9Slide05 GeosansLight" panose="020B0604020202020204" charset="0"/>
              </a:rPr>
              <a:t>mới được đến Mecca</a:t>
            </a:r>
            <a:endParaRPr lang="en-US" sz="2800" b="1" kern="0">
              <a:solidFill>
                <a:srgbClr val="0070C0"/>
              </a:solidFill>
              <a:latin typeface="#9Slide05 GeosansLight" panose="020B0604020202020204" charset="0"/>
            </a:endParaRPr>
          </a:p>
        </p:txBody>
      </p:sp>
      <p:sp>
        <p:nvSpPr>
          <p:cNvPr id="7" name="TextBox 6">
            <a:extLst>
              <a:ext uri="{FF2B5EF4-FFF2-40B4-BE49-F238E27FC236}">
                <a16:creationId xmlns:a16="http://schemas.microsoft.com/office/drawing/2014/main" id="{28DC7C82-4A70-F793-34F4-E1E7F8FC4F6B}"/>
              </a:ext>
            </a:extLst>
          </p:cNvPr>
          <p:cNvSpPr txBox="1"/>
          <p:nvPr/>
        </p:nvSpPr>
        <p:spPr>
          <a:xfrm>
            <a:off x="6649114" y="1908764"/>
            <a:ext cx="5274192" cy="2246769"/>
          </a:xfrm>
          <a:prstGeom prst="rect">
            <a:avLst/>
          </a:prstGeom>
          <a:noFill/>
        </p:spPr>
        <p:txBody>
          <a:bodyPr wrap="square">
            <a:spAutoFit/>
          </a:bodyPr>
          <a:lstStyle/>
          <a:p>
            <a:pPr algn="just"/>
            <a:r>
              <a:rPr lang="vi-VN" sz="2800" b="1" kern="0">
                <a:solidFill>
                  <a:srgbClr val="0070C0"/>
                </a:solidFill>
                <a:latin typeface="#9Slide05 GeosansLight" panose="020B0604020202020204" charset="0"/>
              </a:rPr>
              <a:t>2.</a:t>
            </a:r>
            <a:r>
              <a:rPr lang="en-US" sz="2800" b="1" kern="0">
                <a:solidFill>
                  <a:srgbClr val="0070C0"/>
                </a:solidFill>
                <a:latin typeface="#9Slide05 GeosansLight" panose="020B0604020202020204" charset="0"/>
              </a:rPr>
              <a:t>..</a:t>
            </a:r>
            <a:r>
              <a:rPr lang="vi-VN" sz="2800" b="1" kern="0">
                <a:solidFill>
                  <a:srgbClr val="0070C0"/>
                </a:solidFill>
                <a:latin typeface="#9Slide05 GeosansLight" panose="020B0604020202020204" charset="0"/>
              </a:rPr>
              <a:t>Thánh địa Mecca - Nơi chứng kiến không ít </a:t>
            </a:r>
            <a:r>
              <a:rPr lang="vi-VN" sz="2800" b="1" kern="0">
                <a:solidFill>
                  <a:srgbClr val="FF0000"/>
                </a:solidFill>
                <a:latin typeface="#9Slide05 GeosansLight" panose="020B0604020202020204" charset="0"/>
              </a:rPr>
              <a:t>thảm họa</a:t>
            </a:r>
          </a:p>
          <a:p>
            <a:pPr algn="just"/>
            <a:r>
              <a:rPr lang="vi-VN" sz="2800" b="1" kern="0">
                <a:solidFill>
                  <a:srgbClr val="0070C0"/>
                </a:solidFill>
                <a:latin typeface="#9Slide05 GeosansLight" panose="020B0604020202020204" charset="0"/>
              </a:rPr>
              <a:t>Năm 1987</a:t>
            </a:r>
            <a:r>
              <a:rPr lang="en-US" sz="2800" b="1" kern="0">
                <a:solidFill>
                  <a:srgbClr val="0070C0"/>
                </a:solidFill>
                <a:latin typeface="#9Slide05 GeosansLight" panose="020B0604020202020204" charset="0"/>
              </a:rPr>
              <a:t>: </a:t>
            </a:r>
            <a:r>
              <a:rPr lang="vi-VN" sz="2800" b="1" kern="0">
                <a:solidFill>
                  <a:srgbClr val="FF0000"/>
                </a:solidFill>
                <a:latin typeface="#9Slide05 GeosansLight" panose="020B0604020202020204" charset="0"/>
              </a:rPr>
              <a:t>402</a:t>
            </a:r>
            <a:r>
              <a:rPr lang="vi-VN" sz="2800" b="1" kern="0">
                <a:solidFill>
                  <a:srgbClr val="0070C0"/>
                </a:solidFill>
                <a:latin typeface="#9Slide05 GeosansLight" panose="020B0604020202020204" charset="0"/>
              </a:rPr>
              <a:t> người chết</a:t>
            </a:r>
            <a:endParaRPr lang="en-US" sz="2800" b="1" kern="0">
              <a:solidFill>
                <a:srgbClr val="0070C0"/>
              </a:solidFill>
              <a:latin typeface="#9Slide05 GeosansLight" panose="020B0604020202020204" charset="0"/>
            </a:endParaRPr>
          </a:p>
          <a:p>
            <a:pPr algn="just"/>
            <a:r>
              <a:rPr lang="vi-VN" sz="2800" b="1" kern="0">
                <a:solidFill>
                  <a:srgbClr val="0070C0"/>
                </a:solidFill>
                <a:latin typeface="#9Slide05 GeosansLight" panose="020B0604020202020204" charset="0"/>
              </a:rPr>
              <a:t>Năm 1990</a:t>
            </a:r>
            <a:r>
              <a:rPr lang="en-US" sz="2800" b="1" kern="0">
                <a:solidFill>
                  <a:srgbClr val="0070C0"/>
                </a:solidFill>
                <a:latin typeface="#9Slide05 GeosansLight" panose="020B0604020202020204" charset="0"/>
              </a:rPr>
              <a:t>:</a:t>
            </a:r>
            <a:r>
              <a:rPr lang="en-US" sz="2800" b="1" kern="0">
                <a:solidFill>
                  <a:srgbClr val="FF0000"/>
                </a:solidFill>
                <a:latin typeface="#9Slide05 GeosansLight" panose="020B0604020202020204" charset="0"/>
              </a:rPr>
              <a:t> </a:t>
            </a:r>
            <a:r>
              <a:rPr lang="vi-VN" sz="2800" b="1" kern="0">
                <a:solidFill>
                  <a:srgbClr val="FF0000"/>
                </a:solidFill>
                <a:latin typeface="#9Slide05 GeosansLight" panose="020B0604020202020204" charset="0"/>
              </a:rPr>
              <a:t>1426</a:t>
            </a:r>
            <a:r>
              <a:rPr lang="vi-VN" sz="2800" b="1" kern="0">
                <a:solidFill>
                  <a:srgbClr val="0070C0"/>
                </a:solidFill>
                <a:latin typeface="#9Slide05 GeosansLight" panose="020B0604020202020204" charset="0"/>
              </a:rPr>
              <a:t> người bị </a:t>
            </a:r>
            <a:r>
              <a:rPr lang="en-US" sz="2800" b="1" kern="0">
                <a:solidFill>
                  <a:srgbClr val="0070C0"/>
                </a:solidFill>
                <a:latin typeface="#9Slide05 GeosansLight" panose="020B0604020202020204" charset="0"/>
              </a:rPr>
              <a:t>chết</a:t>
            </a:r>
          </a:p>
          <a:p>
            <a:pPr algn="just"/>
            <a:r>
              <a:rPr lang="vi-VN" sz="2800" b="1" kern="0">
                <a:solidFill>
                  <a:srgbClr val="0070C0"/>
                </a:solidFill>
                <a:latin typeface="#9Slide05 GeosansLight" panose="020B0604020202020204" charset="0"/>
              </a:rPr>
              <a:t>Ngày 2015</a:t>
            </a:r>
            <a:r>
              <a:rPr lang="en-US" sz="2800" b="1" kern="0">
                <a:solidFill>
                  <a:srgbClr val="0070C0"/>
                </a:solidFill>
                <a:latin typeface="#9Slide05 GeosansLight" panose="020B0604020202020204" charset="0"/>
              </a:rPr>
              <a:t>: </a:t>
            </a:r>
            <a:r>
              <a:rPr lang="vi-VN" sz="2800" b="1" kern="0">
                <a:solidFill>
                  <a:srgbClr val="FF0000"/>
                </a:solidFill>
                <a:latin typeface="#9Slide05 GeosansLight" panose="020B0604020202020204" charset="0"/>
              </a:rPr>
              <a:t>717</a:t>
            </a:r>
            <a:r>
              <a:rPr lang="vi-VN" sz="2800" b="1" kern="0">
                <a:solidFill>
                  <a:srgbClr val="0070C0"/>
                </a:solidFill>
                <a:latin typeface="#9Slide05 GeosansLight" panose="020B0604020202020204" charset="0"/>
              </a:rPr>
              <a:t> người tử vong</a:t>
            </a:r>
            <a:endParaRPr lang="en-US" sz="2800" b="1" kern="0">
              <a:solidFill>
                <a:srgbClr val="0070C0"/>
              </a:solidFill>
              <a:latin typeface="#9Slide05 GeosansLight" panose="020B0604020202020204" charset="0"/>
            </a:endParaRPr>
          </a:p>
        </p:txBody>
      </p:sp>
      <p:sp>
        <p:nvSpPr>
          <p:cNvPr id="8" name="TextBox 7">
            <a:extLst>
              <a:ext uri="{FF2B5EF4-FFF2-40B4-BE49-F238E27FC236}">
                <a16:creationId xmlns:a16="http://schemas.microsoft.com/office/drawing/2014/main" id="{6E88E1B0-ED65-5E61-59BE-2FE2635CD378}"/>
              </a:ext>
            </a:extLst>
          </p:cNvPr>
          <p:cNvSpPr txBox="1"/>
          <p:nvPr/>
        </p:nvSpPr>
        <p:spPr>
          <a:xfrm>
            <a:off x="6568263" y="134327"/>
            <a:ext cx="5435894" cy="584775"/>
          </a:xfrm>
          <a:prstGeom prst="rect">
            <a:avLst/>
          </a:prstGeom>
          <a:solidFill>
            <a:schemeClr val="tx1">
              <a:lumMod val="50000"/>
              <a:lumOff val="50000"/>
            </a:schemeClr>
          </a:solidFill>
        </p:spPr>
        <p:txBody>
          <a:bodyPr wrap="square">
            <a:spAutoFit/>
          </a:bodyPr>
          <a:lstStyle/>
          <a:p>
            <a:pPr algn="ctr">
              <a:defRPr/>
            </a:pPr>
            <a:r>
              <a:rPr lang="en-US" sz="3200" b="1" spc="300">
                <a:solidFill>
                  <a:srgbClr val="FFC000"/>
                </a:solidFill>
                <a:latin typeface="#9Slide07 IcielStormtrooper" panose="020B0500000000000000" pitchFamily="34" charset="0"/>
              </a:rPr>
              <a:t>THÁNH ĐỊA MECCA</a:t>
            </a:r>
            <a:endParaRPr lang="en-US" sz="3200" spc="300">
              <a:solidFill>
                <a:srgbClr val="FFC000"/>
              </a:solidFill>
              <a:latin typeface="#9Slide07 IcielStormtrooper" panose="020B0500000000000000" pitchFamily="34" charset="0"/>
            </a:endParaRPr>
          </a:p>
        </p:txBody>
      </p:sp>
      <p:pic>
        <p:nvPicPr>
          <p:cNvPr id="9" name="Picture 8">
            <a:extLst>
              <a:ext uri="{FF2B5EF4-FFF2-40B4-BE49-F238E27FC236}">
                <a16:creationId xmlns:a16="http://schemas.microsoft.com/office/drawing/2014/main" id="{865273DD-6D3F-394E-46E4-E1A0A648850D}"/>
              </a:ext>
            </a:extLst>
          </p:cNvPr>
          <p:cNvPicPr>
            <a:picLocks noChangeAspect="1"/>
          </p:cNvPicPr>
          <p:nvPr/>
        </p:nvPicPr>
        <p:blipFill>
          <a:blip r:embed="rId5"/>
          <a:stretch>
            <a:fillRect/>
          </a:stretch>
        </p:blipFill>
        <p:spPr>
          <a:xfrm>
            <a:off x="6756217" y="4431569"/>
            <a:ext cx="2465917" cy="2075829"/>
          </a:xfrm>
          <a:prstGeom prst="rect">
            <a:avLst/>
          </a:prstGeom>
        </p:spPr>
      </p:pic>
      <p:sp>
        <p:nvSpPr>
          <p:cNvPr id="11" name="TextBox 10">
            <a:extLst>
              <a:ext uri="{FF2B5EF4-FFF2-40B4-BE49-F238E27FC236}">
                <a16:creationId xmlns:a16="http://schemas.microsoft.com/office/drawing/2014/main" id="{C1FE4C03-C908-1BD3-2F71-068C62AD23E2}"/>
              </a:ext>
            </a:extLst>
          </p:cNvPr>
          <p:cNvSpPr txBox="1"/>
          <p:nvPr/>
        </p:nvSpPr>
        <p:spPr>
          <a:xfrm>
            <a:off x="88061" y="4461472"/>
            <a:ext cx="6387712" cy="1077218"/>
          </a:xfrm>
          <a:prstGeom prst="rect">
            <a:avLst/>
          </a:prstGeom>
          <a:noFill/>
        </p:spPr>
        <p:txBody>
          <a:bodyPr wrap="square">
            <a:spAutoFit/>
          </a:bodyPr>
          <a:lstStyle/>
          <a:p>
            <a:pPr algn="just"/>
            <a:r>
              <a:rPr lang="en-US" sz="3200" b="1" kern="0">
                <a:solidFill>
                  <a:srgbClr val="0070C0"/>
                </a:solidFill>
                <a:latin typeface="#9Slide05 GeosansLight" panose="020B0604020202020204" charset="0"/>
              </a:rPr>
              <a:t>3</a:t>
            </a:r>
            <a:r>
              <a:rPr lang="vi-VN" sz="3200" b="1" kern="0">
                <a:solidFill>
                  <a:srgbClr val="0070C0"/>
                </a:solidFill>
                <a:latin typeface="#9Slide05 GeosansLight" panose="020B0604020202020204" charset="0"/>
              </a:rPr>
              <a:t>. </a:t>
            </a:r>
            <a:r>
              <a:rPr lang="en-US" sz="3200" b="1" kern="0">
                <a:solidFill>
                  <a:srgbClr val="0070C0"/>
                </a:solidFill>
                <a:latin typeface="#9Slide05 GeosansLight" panose="020B0604020202020204" charset="0"/>
              </a:rPr>
              <a:t>   </a:t>
            </a:r>
            <a:r>
              <a:rPr lang="vi-VN" sz="3200" b="1" kern="0">
                <a:solidFill>
                  <a:srgbClr val="0070C0"/>
                </a:solidFill>
                <a:latin typeface="#9Slide05 GeosansLight" panose="020B0604020202020204" charset="0"/>
              </a:rPr>
              <a:t>Vì sao hàng ngàn người sẵn sàng </a:t>
            </a:r>
            <a:endParaRPr lang="en-US" sz="3200" b="1" kern="0">
              <a:solidFill>
                <a:srgbClr val="0070C0"/>
              </a:solidFill>
              <a:latin typeface="#9Slide05 GeosansLight" panose="020B0604020202020204" charset="0"/>
            </a:endParaRPr>
          </a:p>
          <a:p>
            <a:pPr algn="ctr"/>
            <a:r>
              <a:rPr lang="vi-VN" sz="3200" b="1" kern="0">
                <a:solidFill>
                  <a:srgbClr val="FF0000"/>
                </a:solidFill>
                <a:latin typeface="#9Slide05 GeosansLight" panose="020B0604020202020204" charset="0"/>
              </a:rPr>
              <a:t>“tử vì đạo”?</a:t>
            </a:r>
            <a:endParaRPr lang="en-US" sz="3200" b="1" kern="0">
              <a:solidFill>
                <a:srgbClr val="FF0000"/>
              </a:solidFill>
              <a:latin typeface="#9Slide05 GeosansLight" panose="020B0604020202020204" charset="0"/>
            </a:endParaRPr>
          </a:p>
        </p:txBody>
      </p:sp>
      <p:sp>
        <p:nvSpPr>
          <p:cNvPr id="13" name="TextBox 12">
            <a:extLst>
              <a:ext uri="{FF2B5EF4-FFF2-40B4-BE49-F238E27FC236}">
                <a16:creationId xmlns:a16="http://schemas.microsoft.com/office/drawing/2014/main" id="{1A48DBBB-9997-D825-BE43-659F00E9D9DF}"/>
              </a:ext>
            </a:extLst>
          </p:cNvPr>
          <p:cNvSpPr txBox="1"/>
          <p:nvPr/>
        </p:nvSpPr>
        <p:spPr>
          <a:xfrm>
            <a:off x="223505" y="5366316"/>
            <a:ext cx="6146473" cy="1569660"/>
          </a:xfrm>
          <a:prstGeom prst="rect">
            <a:avLst/>
          </a:prstGeom>
          <a:noFill/>
        </p:spPr>
        <p:txBody>
          <a:bodyPr wrap="square">
            <a:spAutoFit/>
          </a:bodyPr>
          <a:lstStyle/>
          <a:p>
            <a:pPr algn="just"/>
            <a:r>
              <a:rPr lang="en-US" sz="3200" b="1" kern="0">
                <a:solidFill>
                  <a:srgbClr val="0070C0"/>
                </a:solidFill>
                <a:latin typeface="#9Slide05 GeosansLight" panose="020B0604020202020204" charset="0"/>
              </a:rPr>
              <a:t>Đó </a:t>
            </a:r>
            <a:r>
              <a:rPr lang="vi-VN" sz="3200" b="1" kern="0">
                <a:solidFill>
                  <a:srgbClr val="0070C0"/>
                </a:solidFill>
                <a:latin typeface="#9Slide05 GeosansLight" panose="020B0604020202020204" charset="0"/>
              </a:rPr>
              <a:t>là bổn phận tôn giáo cần hoàn thành, họ tin rằng, lễ Hajj có thể khiến linh hồn được tái sinh.</a:t>
            </a:r>
            <a:endParaRPr lang="en-US" sz="3200" b="1" kern="0">
              <a:solidFill>
                <a:srgbClr val="0070C0"/>
              </a:solidFill>
              <a:latin typeface="#9Slide05 GeosansLight" panose="020B0604020202020204" charset="0"/>
            </a:endParaRPr>
          </a:p>
        </p:txBody>
      </p:sp>
      <p:pic>
        <p:nvPicPr>
          <p:cNvPr id="14" name="Picture 13">
            <a:extLst>
              <a:ext uri="{FF2B5EF4-FFF2-40B4-BE49-F238E27FC236}">
                <a16:creationId xmlns:a16="http://schemas.microsoft.com/office/drawing/2014/main" id="{D92CE96E-B9C1-8167-45E4-30612DD14C3C}"/>
              </a:ext>
            </a:extLst>
          </p:cNvPr>
          <p:cNvPicPr>
            <a:picLocks noChangeAspect="1"/>
          </p:cNvPicPr>
          <p:nvPr/>
        </p:nvPicPr>
        <p:blipFill>
          <a:blip r:embed="rId6"/>
          <a:stretch>
            <a:fillRect/>
          </a:stretch>
        </p:blipFill>
        <p:spPr>
          <a:xfrm>
            <a:off x="9502578" y="4859676"/>
            <a:ext cx="2465917" cy="1836193"/>
          </a:xfrm>
          <a:prstGeom prst="rect">
            <a:avLst/>
          </a:prstGeom>
        </p:spPr>
      </p:pic>
      <p:grpSp>
        <p:nvGrpSpPr>
          <p:cNvPr id="15" name="Nhóm 1">
            <a:extLst>
              <a:ext uri="{FF2B5EF4-FFF2-40B4-BE49-F238E27FC236}">
                <a16:creationId xmlns:a16="http://schemas.microsoft.com/office/drawing/2014/main" id="{2EA596E8-1B29-16CA-03BF-6ADB21DF43F9}"/>
              </a:ext>
            </a:extLst>
          </p:cNvPr>
          <p:cNvGrpSpPr/>
          <p:nvPr/>
        </p:nvGrpSpPr>
        <p:grpSpPr>
          <a:xfrm>
            <a:off x="-14068" y="0"/>
            <a:ext cx="12206068" cy="6858000"/>
            <a:chOff x="-14068" y="0"/>
            <a:chExt cx="12206068" cy="6858000"/>
          </a:xfrm>
        </p:grpSpPr>
        <p:grpSp>
          <p:nvGrpSpPr>
            <p:cNvPr id="16" name="Nhóm 2">
              <a:extLst>
                <a:ext uri="{FF2B5EF4-FFF2-40B4-BE49-F238E27FC236}">
                  <a16:creationId xmlns:a16="http://schemas.microsoft.com/office/drawing/2014/main" id="{7FC9FCE9-FF1A-6EFF-DEBB-0D03F5E557E7}"/>
                </a:ext>
              </a:extLst>
            </p:cNvPr>
            <p:cNvGrpSpPr/>
            <p:nvPr/>
          </p:nvGrpSpPr>
          <p:grpSpPr>
            <a:xfrm>
              <a:off x="-14068" y="0"/>
              <a:ext cx="12206068" cy="6858000"/>
              <a:chOff x="-14068" y="0"/>
              <a:chExt cx="12206068" cy="6858000"/>
            </a:xfrm>
          </p:grpSpPr>
          <p:cxnSp>
            <p:nvCxnSpPr>
              <p:cNvPr id="18" name="Đường nối Thẳng 4">
                <a:extLst>
                  <a:ext uri="{FF2B5EF4-FFF2-40B4-BE49-F238E27FC236}">
                    <a16:creationId xmlns:a16="http://schemas.microsoft.com/office/drawing/2014/main" id="{2F647FE3-D841-8842-BB52-5F87A2ACA7EE}"/>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Đường nối Thẳng 5">
                <a:extLst>
                  <a:ext uri="{FF2B5EF4-FFF2-40B4-BE49-F238E27FC236}">
                    <a16:creationId xmlns:a16="http://schemas.microsoft.com/office/drawing/2014/main" id="{F7FB1558-37D7-AC2D-1423-5A79ED6CF96F}"/>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Đường nối Thẳng 6">
                <a:extLst>
                  <a:ext uri="{FF2B5EF4-FFF2-40B4-BE49-F238E27FC236}">
                    <a16:creationId xmlns:a16="http://schemas.microsoft.com/office/drawing/2014/main" id="{17934441-2003-1E41-83F3-CD5EEA0EF3FD}"/>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 name="Đường nối Thẳng 3">
              <a:extLst>
                <a:ext uri="{FF2B5EF4-FFF2-40B4-BE49-F238E27FC236}">
                  <a16:creationId xmlns:a16="http://schemas.microsoft.com/office/drawing/2014/main" id="{2B78CDAC-F0E5-308A-41F5-379E4A291EB4}"/>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99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17" name="Google Shape;432;p25">
            <a:extLst>
              <a:ext uri="{FF2B5EF4-FFF2-40B4-BE49-F238E27FC236}">
                <a16:creationId xmlns:a16="http://schemas.microsoft.com/office/drawing/2014/main" id="{11BBA688-6071-CAA5-CD53-6060A4149C63}"/>
              </a:ext>
            </a:extLst>
          </p:cNvPr>
          <p:cNvSpPr/>
          <p:nvPr/>
        </p:nvSpPr>
        <p:spPr>
          <a:xfrm>
            <a:off x="2371559" y="4294776"/>
            <a:ext cx="1209225" cy="817926"/>
          </a:xfrm>
          <a:custGeom>
            <a:avLst/>
            <a:gdLst/>
            <a:ahLst/>
            <a:cxnLst/>
            <a:rect l="l" t="t" r="r" b="b"/>
            <a:pathLst>
              <a:path w="57574" h="39265" extrusionOk="0">
                <a:moveTo>
                  <a:pt x="1" y="1"/>
                </a:moveTo>
                <a:lnTo>
                  <a:pt x="1" y="39265"/>
                </a:lnTo>
                <a:lnTo>
                  <a:pt x="9632" y="32915"/>
                </a:lnTo>
                <a:lnTo>
                  <a:pt x="11748" y="31645"/>
                </a:lnTo>
                <a:lnTo>
                  <a:pt x="16405" y="29528"/>
                </a:lnTo>
                <a:lnTo>
                  <a:pt x="21485" y="28258"/>
                </a:lnTo>
                <a:lnTo>
                  <a:pt x="26671" y="27517"/>
                </a:lnTo>
                <a:lnTo>
                  <a:pt x="31962" y="27623"/>
                </a:lnTo>
                <a:lnTo>
                  <a:pt x="37148" y="28364"/>
                </a:lnTo>
                <a:lnTo>
                  <a:pt x="42016" y="29740"/>
                </a:lnTo>
                <a:lnTo>
                  <a:pt x="46673" y="31857"/>
                </a:lnTo>
                <a:lnTo>
                  <a:pt x="48790" y="33232"/>
                </a:lnTo>
                <a:lnTo>
                  <a:pt x="57574" y="39265"/>
                </a:lnTo>
                <a:lnTo>
                  <a:pt x="57574" y="1"/>
                </a:lnTo>
                <a:lnTo>
                  <a:pt x="48790" y="5927"/>
                </a:lnTo>
                <a:lnTo>
                  <a:pt x="46673" y="7303"/>
                </a:lnTo>
                <a:lnTo>
                  <a:pt x="42122" y="9420"/>
                </a:lnTo>
                <a:lnTo>
                  <a:pt x="37148" y="10902"/>
                </a:lnTo>
                <a:lnTo>
                  <a:pt x="31962" y="11642"/>
                </a:lnTo>
                <a:lnTo>
                  <a:pt x="26671" y="11642"/>
                </a:lnTo>
                <a:lnTo>
                  <a:pt x="21485" y="11007"/>
                </a:lnTo>
                <a:lnTo>
                  <a:pt x="16511" y="9632"/>
                </a:lnTo>
                <a:lnTo>
                  <a:pt x="11854" y="7621"/>
                </a:lnTo>
                <a:lnTo>
                  <a:pt x="9632" y="6245"/>
                </a:lnTo>
                <a:lnTo>
                  <a:pt x="1" y="1"/>
                </a:lnTo>
                <a:close/>
              </a:path>
            </a:pathLst>
          </a:custGeom>
          <a:solidFill>
            <a:srgbClr val="FFC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25"/>
          <p:cNvSpPr/>
          <p:nvPr/>
        </p:nvSpPr>
        <p:spPr>
          <a:xfrm>
            <a:off x="6560773" y="1825079"/>
            <a:ext cx="1898290" cy="2980657"/>
          </a:xfrm>
          <a:custGeom>
            <a:avLst/>
            <a:gdLst/>
            <a:ahLst/>
            <a:cxnLst/>
            <a:rect l="l" t="t" r="r" b="b"/>
            <a:pathLst>
              <a:path w="90382" h="143088" extrusionOk="0">
                <a:moveTo>
                  <a:pt x="7726" y="1"/>
                </a:moveTo>
                <a:lnTo>
                  <a:pt x="6139" y="107"/>
                </a:lnTo>
                <a:lnTo>
                  <a:pt x="3387" y="1271"/>
                </a:lnTo>
                <a:lnTo>
                  <a:pt x="1271" y="3387"/>
                </a:lnTo>
                <a:lnTo>
                  <a:pt x="106" y="6245"/>
                </a:lnTo>
                <a:lnTo>
                  <a:pt x="1" y="7832"/>
                </a:lnTo>
                <a:lnTo>
                  <a:pt x="1" y="135362"/>
                </a:lnTo>
                <a:lnTo>
                  <a:pt x="106" y="136949"/>
                </a:lnTo>
                <a:lnTo>
                  <a:pt x="1271" y="139701"/>
                </a:lnTo>
                <a:lnTo>
                  <a:pt x="3387" y="141817"/>
                </a:lnTo>
                <a:lnTo>
                  <a:pt x="6139" y="142982"/>
                </a:lnTo>
                <a:lnTo>
                  <a:pt x="7726" y="143087"/>
                </a:lnTo>
                <a:lnTo>
                  <a:pt x="82550" y="143087"/>
                </a:lnTo>
                <a:lnTo>
                  <a:pt x="84138" y="142982"/>
                </a:lnTo>
                <a:lnTo>
                  <a:pt x="86889" y="141817"/>
                </a:lnTo>
                <a:lnTo>
                  <a:pt x="89006" y="139701"/>
                </a:lnTo>
                <a:lnTo>
                  <a:pt x="90276" y="136949"/>
                </a:lnTo>
                <a:lnTo>
                  <a:pt x="90382" y="135362"/>
                </a:lnTo>
                <a:lnTo>
                  <a:pt x="90382" y="7832"/>
                </a:lnTo>
                <a:lnTo>
                  <a:pt x="90276" y="6245"/>
                </a:lnTo>
                <a:lnTo>
                  <a:pt x="89006" y="3387"/>
                </a:lnTo>
                <a:lnTo>
                  <a:pt x="86889" y="1271"/>
                </a:lnTo>
                <a:lnTo>
                  <a:pt x="84138" y="107"/>
                </a:lnTo>
                <a:lnTo>
                  <a:pt x="8255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2000" kern="0">
              <a:solidFill>
                <a:srgbClr val="000000"/>
              </a:solidFill>
              <a:latin typeface="Arial"/>
              <a:cs typeface="Arial"/>
              <a:sym typeface="Arial"/>
            </a:endParaRPr>
          </a:p>
        </p:txBody>
      </p:sp>
      <p:sp>
        <p:nvSpPr>
          <p:cNvPr id="423" name="Google Shape;423;p25"/>
          <p:cNvSpPr/>
          <p:nvPr/>
        </p:nvSpPr>
        <p:spPr>
          <a:xfrm>
            <a:off x="9536107" y="1825079"/>
            <a:ext cx="1898290" cy="2980657"/>
          </a:xfrm>
          <a:custGeom>
            <a:avLst/>
            <a:gdLst/>
            <a:ahLst/>
            <a:cxnLst/>
            <a:rect l="l" t="t" r="r" b="b"/>
            <a:pathLst>
              <a:path w="90382" h="143088" extrusionOk="0">
                <a:moveTo>
                  <a:pt x="7726" y="1"/>
                </a:moveTo>
                <a:lnTo>
                  <a:pt x="6139" y="107"/>
                </a:lnTo>
                <a:lnTo>
                  <a:pt x="3387" y="1271"/>
                </a:lnTo>
                <a:lnTo>
                  <a:pt x="1271" y="3387"/>
                </a:lnTo>
                <a:lnTo>
                  <a:pt x="106" y="6245"/>
                </a:lnTo>
                <a:lnTo>
                  <a:pt x="1" y="7832"/>
                </a:lnTo>
                <a:lnTo>
                  <a:pt x="1" y="135362"/>
                </a:lnTo>
                <a:lnTo>
                  <a:pt x="106" y="136949"/>
                </a:lnTo>
                <a:lnTo>
                  <a:pt x="1271" y="139701"/>
                </a:lnTo>
                <a:lnTo>
                  <a:pt x="3387" y="141817"/>
                </a:lnTo>
                <a:lnTo>
                  <a:pt x="6139" y="142982"/>
                </a:lnTo>
                <a:lnTo>
                  <a:pt x="7726" y="143087"/>
                </a:lnTo>
                <a:lnTo>
                  <a:pt x="82550" y="143087"/>
                </a:lnTo>
                <a:lnTo>
                  <a:pt x="84138" y="142982"/>
                </a:lnTo>
                <a:lnTo>
                  <a:pt x="86889" y="141817"/>
                </a:lnTo>
                <a:lnTo>
                  <a:pt x="89006" y="139701"/>
                </a:lnTo>
                <a:lnTo>
                  <a:pt x="90276" y="136949"/>
                </a:lnTo>
                <a:lnTo>
                  <a:pt x="90382" y="135362"/>
                </a:lnTo>
                <a:lnTo>
                  <a:pt x="90382" y="7832"/>
                </a:lnTo>
                <a:lnTo>
                  <a:pt x="90276" y="6245"/>
                </a:lnTo>
                <a:lnTo>
                  <a:pt x="89006" y="3387"/>
                </a:lnTo>
                <a:lnTo>
                  <a:pt x="86889" y="1271"/>
                </a:lnTo>
                <a:lnTo>
                  <a:pt x="84138" y="107"/>
                </a:lnTo>
                <a:lnTo>
                  <a:pt x="8255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25"/>
          <p:cNvSpPr/>
          <p:nvPr/>
        </p:nvSpPr>
        <p:spPr>
          <a:xfrm>
            <a:off x="8381573" y="4196284"/>
            <a:ext cx="1209225" cy="817926"/>
          </a:xfrm>
          <a:custGeom>
            <a:avLst/>
            <a:gdLst/>
            <a:ahLst/>
            <a:cxnLst/>
            <a:rect l="l" t="t" r="r" b="b"/>
            <a:pathLst>
              <a:path w="57574" h="39265" extrusionOk="0">
                <a:moveTo>
                  <a:pt x="1" y="1"/>
                </a:moveTo>
                <a:lnTo>
                  <a:pt x="1" y="39265"/>
                </a:lnTo>
                <a:lnTo>
                  <a:pt x="9632" y="32915"/>
                </a:lnTo>
                <a:lnTo>
                  <a:pt x="11748" y="31645"/>
                </a:lnTo>
                <a:lnTo>
                  <a:pt x="16405" y="29528"/>
                </a:lnTo>
                <a:lnTo>
                  <a:pt x="21485" y="28258"/>
                </a:lnTo>
                <a:lnTo>
                  <a:pt x="26671" y="27517"/>
                </a:lnTo>
                <a:lnTo>
                  <a:pt x="31962" y="27623"/>
                </a:lnTo>
                <a:lnTo>
                  <a:pt x="37148" y="28364"/>
                </a:lnTo>
                <a:lnTo>
                  <a:pt x="42016" y="29740"/>
                </a:lnTo>
                <a:lnTo>
                  <a:pt x="46673" y="31857"/>
                </a:lnTo>
                <a:lnTo>
                  <a:pt x="48790" y="33232"/>
                </a:lnTo>
                <a:lnTo>
                  <a:pt x="57574" y="39265"/>
                </a:lnTo>
                <a:lnTo>
                  <a:pt x="57574" y="1"/>
                </a:lnTo>
                <a:lnTo>
                  <a:pt x="48790" y="5927"/>
                </a:lnTo>
                <a:lnTo>
                  <a:pt x="46673" y="7303"/>
                </a:lnTo>
                <a:lnTo>
                  <a:pt x="42122" y="9420"/>
                </a:lnTo>
                <a:lnTo>
                  <a:pt x="37148" y="10902"/>
                </a:lnTo>
                <a:lnTo>
                  <a:pt x="31962" y="11642"/>
                </a:lnTo>
                <a:lnTo>
                  <a:pt x="26671" y="11642"/>
                </a:lnTo>
                <a:lnTo>
                  <a:pt x="21485" y="11007"/>
                </a:lnTo>
                <a:lnTo>
                  <a:pt x="16511" y="9632"/>
                </a:lnTo>
                <a:lnTo>
                  <a:pt x="11854" y="7621"/>
                </a:lnTo>
                <a:lnTo>
                  <a:pt x="9632" y="6245"/>
                </a:lnTo>
                <a:lnTo>
                  <a:pt x="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25"/>
          <p:cNvSpPr txBox="1"/>
          <p:nvPr/>
        </p:nvSpPr>
        <p:spPr>
          <a:xfrm>
            <a:off x="10578776" y="1227684"/>
            <a:ext cx="698400" cy="64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b="1" kern="0">
                <a:solidFill>
                  <a:srgbClr val="FFFFFF"/>
                </a:solidFill>
                <a:latin typeface="Fira Sans"/>
                <a:ea typeface="Fira Sans"/>
                <a:cs typeface="Fira Sans"/>
                <a:sym typeface="Fira Sans"/>
              </a:rPr>
              <a:t>04</a:t>
            </a:r>
            <a:endParaRPr sz="2400" b="1" kern="0">
              <a:solidFill>
                <a:srgbClr val="FFFFFF"/>
              </a:solidFill>
              <a:latin typeface="Fira Sans"/>
              <a:ea typeface="Fira Sans"/>
              <a:cs typeface="Fira Sans"/>
              <a:sym typeface="Fira Sans"/>
            </a:endParaRPr>
          </a:p>
        </p:txBody>
      </p:sp>
      <p:sp>
        <p:nvSpPr>
          <p:cNvPr id="431" name="Google Shape;431;p25"/>
          <p:cNvSpPr/>
          <p:nvPr/>
        </p:nvSpPr>
        <p:spPr>
          <a:xfrm>
            <a:off x="3537673" y="1825079"/>
            <a:ext cx="1898290" cy="2980657"/>
          </a:xfrm>
          <a:custGeom>
            <a:avLst/>
            <a:gdLst/>
            <a:ahLst/>
            <a:cxnLst/>
            <a:rect l="l" t="t" r="r" b="b"/>
            <a:pathLst>
              <a:path w="90382" h="143088" extrusionOk="0">
                <a:moveTo>
                  <a:pt x="7726" y="1"/>
                </a:moveTo>
                <a:lnTo>
                  <a:pt x="6139" y="107"/>
                </a:lnTo>
                <a:lnTo>
                  <a:pt x="3387" y="1271"/>
                </a:lnTo>
                <a:lnTo>
                  <a:pt x="1271" y="3387"/>
                </a:lnTo>
                <a:lnTo>
                  <a:pt x="106" y="6245"/>
                </a:lnTo>
                <a:lnTo>
                  <a:pt x="1" y="7832"/>
                </a:lnTo>
                <a:lnTo>
                  <a:pt x="1" y="135362"/>
                </a:lnTo>
                <a:lnTo>
                  <a:pt x="106" y="136949"/>
                </a:lnTo>
                <a:lnTo>
                  <a:pt x="1271" y="139701"/>
                </a:lnTo>
                <a:lnTo>
                  <a:pt x="3387" y="141817"/>
                </a:lnTo>
                <a:lnTo>
                  <a:pt x="6139" y="142982"/>
                </a:lnTo>
                <a:lnTo>
                  <a:pt x="7726" y="143087"/>
                </a:lnTo>
                <a:lnTo>
                  <a:pt x="82550" y="143087"/>
                </a:lnTo>
                <a:lnTo>
                  <a:pt x="84138" y="142982"/>
                </a:lnTo>
                <a:lnTo>
                  <a:pt x="86889" y="141817"/>
                </a:lnTo>
                <a:lnTo>
                  <a:pt x="89006" y="139701"/>
                </a:lnTo>
                <a:lnTo>
                  <a:pt x="90276" y="136949"/>
                </a:lnTo>
                <a:lnTo>
                  <a:pt x="90382" y="135362"/>
                </a:lnTo>
                <a:lnTo>
                  <a:pt x="90382" y="7832"/>
                </a:lnTo>
                <a:lnTo>
                  <a:pt x="90276" y="6245"/>
                </a:lnTo>
                <a:lnTo>
                  <a:pt x="89006" y="3387"/>
                </a:lnTo>
                <a:lnTo>
                  <a:pt x="86889" y="1271"/>
                </a:lnTo>
                <a:lnTo>
                  <a:pt x="84138" y="107"/>
                </a:lnTo>
                <a:lnTo>
                  <a:pt x="8255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25"/>
          <p:cNvSpPr/>
          <p:nvPr/>
        </p:nvSpPr>
        <p:spPr>
          <a:xfrm>
            <a:off x="5382355" y="4196284"/>
            <a:ext cx="1209225" cy="817926"/>
          </a:xfrm>
          <a:custGeom>
            <a:avLst/>
            <a:gdLst/>
            <a:ahLst/>
            <a:cxnLst/>
            <a:rect l="l" t="t" r="r" b="b"/>
            <a:pathLst>
              <a:path w="57574" h="39265" extrusionOk="0">
                <a:moveTo>
                  <a:pt x="1" y="1"/>
                </a:moveTo>
                <a:lnTo>
                  <a:pt x="1" y="39265"/>
                </a:lnTo>
                <a:lnTo>
                  <a:pt x="9632" y="32915"/>
                </a:lnTo>
                <a:lnTo>
                  <a:pt x="11748" y="31645"/>
                </a:lnTo>
                <a:lnTo>
                  <a:pt x="16405" y="29528"/>
                </a:lnTo>
                <a:lnTo>
                  <a:pt x="21485" y="28258"/>
                </a:lnTo>
                <a:lnTo>
                  <a:pt x="26671" y="27517"/>
                </a:lnTo>
                <a:lnTo>
                  <a:pt x="31962" y="27623"/>
                </a:lnTo>
                <a:lnTo>
                  <a:pt x="37148" y="28364"/>
                </a:lnTo>
                <a:lnTo>
                  <a:pt x="42016" y="29740"/>
                </a:lnTo>
                <a:lnTo>
                  <a:pt x="46673" y="31857"/>
                </a:lnTo>
                <a:lnTo>
                  <a:pt x="48790" y="33232"/>
                </a:lnTo>
                <a:lnTo>
                  <a:pt x="57574" y="39265"/>
                </a:lnTo>
                <a:lnTo>
                  <a:pt x="57574" y="1"/>
                </a:lnTo>
                <a:lnTo>
                  <a:pt x="48790" y="5927"/>
                </a:lnTo>
                <a:lnTo>
                  <a:pt x="46673" y="7303"/>
                </a:lnTo>
                <a:lnTo>
                  <a:pt x="42122" y="9420"/>
                </a:lnTo>
                <a:lnTo>
                  <a:pt x="37148" y="10902"/>
                </a:lnTo>
                <a:lnTo>
                  <a:pt x="31962" y="11642"/>
                </a:lnTo>
                <a:lnTo>
                  <a:pt x="26671" y="11642"/>
                </a:lnTo>
                <a:lnTo>
                  <a:pt x="21485" y="11007"/>
                </a:lnTo>
                <a:lnTo>
                  <a:pt x="16511" y="9632"/>
                </a:lnTo>
                <a:lnTo>
                  <a:pt x="11854" y="7621"/>
                </a:lnTo>
                <a:lnTo>
                  <a:pt x="9632" y="6245"/>
                </a:lnTo>
                <a:lnTo>
                  <a:pt x="1" y="1"/>
                </a:lnTo>
                <a:close/>
              </a:path>
            </a:pathLst>
          </a:custGeom>
          <a:solidFill>
            <a:srgbClr val="FFC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25"/>
          <p:cNvSpPr/>
          <p:nvPr/>
        </p:nvSpPr>
        <p:spPr>
          <a:xfrm>
            <a:off x="3510089" y="3581604"/>
            <a:ext cx="1960544" cy="1946672"/>
          </a:xfrm>
          <a:custGeom>
            <a:avLst/>
            <a:gdLst/>
            <a:ahLst/>
            <a:cxnLst/>
            <a:rect l="l" t="t" r="r" b="b"/>
            <a:pathLst>
              <a:path w="93346" h="93451" extrusionOk="0">
                <a:moveTo>
                  <a:pt x="46673" y="0"/>
                </a:moveTo>
                <a:lnTo>
                  <a:pt x="43498" y="106"/>
                </a:lnTo>
                <a:lnTo>
                  <a:pt x="37360" y="847"/>
                </a:lnTo>
                <a:lnTo>
                  <a:pt x="31539" y="2434"/>
                </a:lnTo>
                <a:lnTo>
                  <a:pt x="25930" y="4763"/>
                </a:lnTo>
                <a:lnTo>
                  <a:pt x="20638" y="7832"/>
                </a:lnTo>
                <a:lnTo>
                  <a:pt x="15876" y="11536"/>
                </a:lnTo>
                <a:lnTo>
                  <a:pt x="11537" y="15769"/>
                </a:lnTo>
                <a:lnTo>
                  <a:pt x="7727" y="20743"/>
                </a:lnTo>
                <a:lnTo>
                  <a:pt x="6139" y="23389"/>
                </a:lnTo>
                <a:lnTo>
                  <a:pt x="4657" y="26141"/>
                </a:lnTo>
                <a:lnTo>
                  <a:pt x="2329" y="31750"/>
                </a:lnTo>
                <a:lnTo>
                  <a:pt x="742" y="37677"/>
                </a:lnTo>
                <a:lnTo>
                  <a:pt x="1" y="43709"/>
                </a:lnTo>
                <a:lnTo>
                  <a:pt x="1" y="49742"/>
                </a:lnTo>
                <a:lnTo>
                  <a:pt x="742" y="55774"/>
                </a:lnTo>
                <a:lnTo>
                  <a:pt x="2329" y="61701"/>
                </a:lnTo>
                <a:lnTo>
                  <a:pt x="4657" y="67416"/>
                </a:lnTo>
                <a:lnTo>
                  <a:pt x="6139" y="70062"/>
                </a:lnTo>
                <a:lnTo>
                  <a:pt x="7727" y="72813"/>
                </a:lnTo>
                <a:lnTo>
                  <a:pt x="11537" y="77682"/>
                </a:lnTo>
                <a:lnTo>
                  <a:pt x="15876" y="81915"/>
                </a:lnTo>
                <a:lnTo>
                  <a:pt x="20638" y="85619"/>
                </a:lnTo>
                <a:lnTo>
                  <a:pt x="25930" y="88688"/>
                </a:lnTo>
                <a:lnTo>
                  <a:pt x="31539" y="91017"/>
                </a:lnTo>
                <a:lnTo>
                  <a:pt x="37360" y="92604"/>
                </a:lnTo>
                <a:lnTo>
                  <a:pt x="43498" y="93451"/>
                </a:lnTo>
                <a:lnTo>
                  <a:pt x="49742" y="93451"/>
                </a:lnTo>
                <a:lnTo>
                  <a:pt x="55881" y="92604"/>
                </a:lnTo>
                <a:lnTo>
                  <a:pt x="61701" y="91017"/>
                </a:lnTo>
                <a:lnTo>
                  <a:pt x="67311" y="88688"/>
                </a:lnTo>
                <a:lnTo>
                  <a:pt x="72602" y="85619"/>
                </a:lnTo>
                <a:lnTo>
                  <a:pt x="77365" y="81915"/>
                </a:lnTo>
                <a:lnTo>
                  <a:pt x="81704" y="77682"/>
                </a:lnTo>
                <a:lnTo>
                  <a:pt x="85514" y="72813"/>
                </a:lnTo>
                <a:lnTo>
                  <a:pt x="87101" y="70062"/>
                </a:lnTo>
                <a:lnTo>
                  <a:pt x="88583" y="67416"/>
                </a:lnTo>
                <a:lnTo>
                  <a:pt x="90911" y="61701"/>
                </a:lnTo>
                <a:lnTo>
                  <a:pt x="92499" y="55774"/>
                </a:lnTo>
                <a:lnTo>
                  <a:pt x="93345" y="49742"/>
                </a:lnTo>
                <a:lnTo>
                  <a:pt x="93345" y="43709"/>
                </a:lnTo>
                <a:lnTo>
                  <a:pt x="92499" y="37677"/>
                </a:lnTo>
                <a:lnTo>
                  <a:pt x="90911" y="31750"/>
                </a:lnTo>
                <a:lnTo>
                  <a:pt x="88583" y="26141"/>
                </a:lnTo>
                <a:lnTo>
                  <a:pt x="87101" y="23389"/>
                </a:lnTo>
                <a:lnTo>
                  <a:pt x="85514" y="20743"/>
                </a:lnTo>
                <a:lnTo>
                  <a:pt x="81704" y="15769"/>
                </a:lnTo>
                <a:lnTo>
                  <a:pt x="77365" y="11536"/>
                </a:lnTo>
                <a:lnTo>
                  <a:pt x="72602" y="7832"/>
                </a:lnTo>
                <a:lnTo>
                  <a:pt x="67311" y="4763"/>
                </a:lnTo>
                <a:lnTo>
                  <a:pt x="61701" y="2434"/>
                </a:lnTo>
                <a:lnTo>
                  <a:pt x="55881" y="847"/>
                </a:lnTo>
                <a:lnTo>
                  <a:pt x="49742" y="106"/>
                </a:lnTo>
                <a:lnTo>
                  <a:pt x="4667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00"/>
              </a:solidFill>
              <a:effectLst/>
              <a:uLnTx/>
              <a:uFillTx/>
              <a:latin typeface="#9Slide05 GeosansLight" panose="02000603020000020003" pitchFamily="2" charset="0"/>
              <a:ea typeface="+mn-ea"/>
              <a:cs typeface="+mn-cs"/>
            </a:endParaRPr>
          </a:p>
        </p:txBody>
      </p:sp>
      <p:sp>
        <p:nvSpPr>
          <p:cNvPr id="434" name="Google Shape;434;p25"/>
          <p:cNvSpPr/>
          <p:nvPr/>
        </p:nvSpPr>
        <p:spPr>
          <a:xfrm>
            <a:off x="3996805" y="1349051"/>
            <a:ext cx="944714" cy="939163"/>
          </a:xfrm>
          <a:custGeom>
            <a:avLst/>
            <a:gdLst/>
            <a:ahLst/>
            <a:cxnLst/>
            <a:rect l="l" t="t" r="r" b="b"/>
            <a:pathLst>
              <a:path w="44980" h="45085" extrusionOk="0">
                <a:moveTo>
                  <a:pt x="22543" y="0"/>
                </a:moveTo>
                <a:lnTo>
                  <a:pt x="20215" y="106"/>
                </a:lnTo>
                <a:lnTo>
                  <a:pt x="15770" y="953"/>
                </a:lnTo>
                <a:lnTo>
                  <a:pt x="11748" y="2646"/>
                </a:lnTo>
                <a:lnTo>
                  <a:pt x="8150" y="5080"/>
                </a:lnTo>
                <a:lnTo>
                  <a:pt x="5081" y="8149"/>
                </a:lnTo>
                <a:lnTo>
                  <a:pt x="2647" y="11748"/>
                </a:lnTo>
                <a:lnTo>
                  <a:pt x="953" y="15769"/>
                </a:lnTo>
                <a:lnTo>
                  <a:pt x="107" y="20214"/>
                </a:lnTo>
                <a:lnTo>
                  <a:pt x="1" y="22543"/>
                </a:lnTo>
                <a:lnTo>
                  <a:pt x="107" y="24871"/>
                </a:lnTo>
                <a:lnTo>
                  <a:pt x="953" y="29210"/>
                </a:lnTo>
                <a:lnTo>
                  <a:pt x="2647" y="33232"/>
                </a:lnTo>
                <a:lnTo>
                  <a:pt x="5081" y="36830"/>
                </a:lnTo>
                <a:lnTo>
                  <a:pt x="8150" y="39899"/>
                </a:lnTo>
                <a:lnTo>
                  <a:pt x="11748" y="42333"/>
                </a:lnTo>
                <a:lnTo>
                  <a:pt x="15770" y="44027"/>
                </a:lnTo>
                <a:lnTo>
                  <a:pt x="20215" y="44979"/>
                </a:lnTo>
                <a:lnTo>
                  <a:pt x="22543" y="45085"/>
                </a:lnTo>
                <a:lnTo>
                  <a:pt x="24766" y="44979"/>
                </a:lnTo>
                <a:lnTo>
                  <a:pt x="29211" y="44027"/>
                </a:lnTo>
                <a:lnTo>
                  <a:pt x="33232" y="42333"/>
                </a:lnTo>
                <a:lnTo>
                  <a:pt x="36831" y="39899"/>
                </a:lnTo>
                <a:lnTo>
                  <a:pt x="39900" y="36830"/>
                </a:lnTo>
                <a:lnTo>
                  <a:pt x="42334" y="33232"/>
                </a:lnTo>
                <a:lnTo>
                  <a:pt x="44027" y="29210"/>
                </a:lnTo>
                <a:lnTo>
                  <a:pt x="44980" y="24871"/>
                </a:lnTo>
                <a:lnTo>
                  <a:pt x="44980" y="22543"/>
                </a:lnTo>
                <a:lnTo>
                  <a:pt x="44980" y="20214"/>
                </a:lnTo>
                <a:lnTo>
                  <a:pt x="44027" y="15769"/>
                </a:lnTo>
                <a:lnTo>
                  <a:pt x="42334" y="11748"/>
                </a:lnTo>
                <a:lnTo>
                  <a:pt x="39900" y="8149"/>
                </a:lnTo>
                <a:lnTo>
                  <a:pt x="36831" y="5080"/>
                </a:lnTo>
                <a:lnTo>
                  <a:pt x="33232" y="2646"/>
                </a:lnTo>
                <a:lnTo>
                  <a:pt x="29211" y="953"/>
                </a:lnTo>
                <a:lnTo>
                  <a:pt x="24766" y="106"/>
                </a:lnTo>
                <a:lnTo>
                  <a:pt x="22543" y="0"/>
                </a:lnTo>
                <a:close/>
              </a:path>
            </a:pathLst>
          </a:custGeom>
          <a:solidFill>
            <a:srgbClr val="00B0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25"/>
          <p:cNvSpPr txBox="1"/>
          <p:nvPr/>
        </p:nvSpPr>
        <p:spPr>
          <a:xfrm>
            <a:off x="4051356" y="1520229"/>
            <a:ext cx="747107" cy="612525"/>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b="1" kern="0">
                <a:solidFill>
                  <a:srgbClr val="FFFFFF"/>
                </a:solidFill>
                <a:latin typeface="#9Slide07 SVNBango" panose="02000000000000000000" pitchFamily="2" charset="0"/>
                <a:ea typeface="Fira Sans"/>
                <a:cs typeface="Fira Sans"/>
                <a:sym typeface="Fira Sans"/>
              </a:rPr>
              <a:t>02</a:t>
            </a:r>
            <a:endParaRPr sz="2800" b="1" kern="0">
              <a:solidFill>
                <a:srgbClr val="FFFFFF"/>
              </a:solidFill>
              <a:latin typeface="#9Slide07 SVNBango" panose="02000000000000000000" pitchFamily="2" charset="0"/>
              <a:ea typeface="Fira Sans"/>
              <a:cs typeface="Fira Sans"/>
              <a:sym typeface="Fira Sans"/>
            </a:endParaRPr>
          </a:p>
        </p:txBody>
      </p:sp>
      <p:sp>
        <p:nvSpPr>
          <p:cNvPr id="437" name="Google Shape;437;p25"/>
          <p:cNvSpPr/>
          <p:nvPr/>
        </p:nvSpPr>
        <p:spPr>
          <a:xfrm>
            <a:off x="6493283" y="3616608"/>
            <a:ext cx="1960544" cy="1946672"/>
          </a:xfrm>
          <a:custGeom>
            <a:avLst/>
            <a:gdLst/>
            <a:ahLst/>
            <a:cxnLst/>
            <a:rect l="l" t="t" r="r" b="b"/>
            <a:pathLst>
              <a:path w="93346" h="93451" extrusionOk="0">
                <a:moveTo>
                  <a:pt x="46673" y="0"/>
                </a:moveTo>
                <a:lnTo>
                  <a:pt x="43498" y="106"/>
                </a:lnTo>
                <a:lnTo>
                  <a:pt x="37360" y="847"/>
                </a:lnTo>
                <a:lnTo>
                  <a:pt x="31539" y="2434"/>
                </a:lnTo>
                <a:lnTo>
                  <a:pt x="25930" y="4763"/>
                </a:lnTo>
                <a:lnTo>
                  <a:pt x="20638" y="7832"/>
                </a:lnTo>
                <a:lnTo>
                  <a:pt x="15876" y="11536"/>
                </a:lnTo>
                <a:lnTo>
                  <a:pt x="11537" y="15769"/>
                </a:lnTo>
                <a:lnTo>
                  <a:pt x="7727" y="20743"/>
                </a:lnTo>
                <a:lnTo>
                  <a:pt x="6139" y="23389"/>
                </a:lnTo>
                <a:lnTo>
                  <a:pt x="4657" y="26141"/>
                </a:lnTo>
                <a:lnTo>
                  <a:pt x="2329" y="31750"/>
                </a:lnTo>
                <a:lnTo>
                  <a:pt x="742" y="37677"/>
                </a:lnTo>
                <a:lnTo>
                  <a:pt x="1" y="43709"/>
                </a:lnTo>
                <a:lnTo>
                  <a:pt x="1" y="49742"/>
                </a:lnTo>
                <a:lnTo>
                  <a:pt x="742" y="55774"/>
                </a:lnTo>
                <a:lnTo>
                  <a:pt x="2329" y="61701"/>
                </a:lnTo>
                <a:lnTo>
                  <a:pt x="4657" y="67416"/>
                </a:lnTo>
                <a:lnTo>
                  <a:pt x="6139" y="70062"/>
                </a:lnTo>
                <a:lnTo>
                  <a:pt x="7727" y="72813"/>
                </a:lnTo>
                <a:lnTo>
                  <a:pt x="11537" y="77682"/>
                </a:lnTo>
                <a:lnTo>
                  <a:pt x="15876" y="81915"/>
                </a:lnTo>
                <a:lnTo>
                  <a:pt x="20638" y="85619"/>
                </a:lnTo>
                <a:lnTo>
                  <a:pt x="25930" y="88688"/>
                </a:lnTo>
                <a:lnTo>
                  <a:pt x="31539" y="91017"/>
                </a:lnTo>
                <a:lnTo>
                  <a:pt x="37360" y="92604"/>
                </a:lnTo>
                <a:lnTo>
                  <a:pt x="43498" y="93451"/>
                </a:lnTo>
                <a:lnTo>
                  <a:pt x="49742" y="93451"/>
                </a:lnTo>
                <a:lnTo>
                  <a:pt x="55881" y="92604"/>
                </a:lnTo>
                <a:lnTo>
                  <a:pt x="61701" y="91017"/>
                </a:lnTo>
                <a:lnTo>
                  <a:pt x="67311" y="88688"/>
                </a:lnTo>
                <a:lnTo>
                  <a:pt x="72602" y="85619"/>
                </a:lnTo>
                <a:lnTo>
                  <a:pt x="77365" y="81915"/>
                </a:lnTo>
                <a:lnTo>
                  <a:pt x="81704" y="77682"/>
                </a:lnTo>
                <a:lnTo>
                  <a:pt x="85514" y="72813"/>
                </a:lnTo>
                <a:lnTo>
                  <a:pt x="87101" y="70062"/>
                </a:lnTo>
                <a:lnTo>
                  <a:pt x="88583" y="67416"/>
                </a:lnTo>
                <a:lnTo>
                  <a:pt x="90911" y="61701"/>
                </a:lnTo>
                <a:lnTo>
                  <a:pt x="92499" y="55774"/>
                </a:lnTo>
                <a:lnTo>
                  <a:pt x="93345" y="49742"/>
                </a:lnTo>
                <a:lnTo>
                  <a:pt x="93345" y="43709"/>
                </a:lnTo>
                <a:lnTo>
                  <a:pt x="92499" y="37677"/>
                </a:lnTo>
                <a:lnTo>
                  <a:pt x="90911" y="31750"/>
                </a:lnTo>
                <a:lnTo>
                  <a:pt x="88583" y="26141"/>
                </a:lnTo>
                <a:lnTo>
                  <a:pt x="87101" y="23389"/>
                </a:lnTo>
                <a:lnTo>
                  <a:pt x="85514" y="20743"/>
                </a:lnTo>
                <a:lnTo>
                  <a:pt x="81704" y="15769"/>
                </a:lnTo>
                <a:lnTo>
                  <a:pt x="77365" y="11536"/>
                </a:lnTo>
                <a:lnTo>
                  <a:pt x="72602" y="7832"/>
                </a:lnTo>
                <a:lnTo>
                  <a:pt x="67311" y="4763"/>
                </a:lnTo>
                <a:lnTo>
                  <a:pt x="61701" y="2434"/>
                </a:lnTo>
                <a:lnTo>
                  <a:pt x="55881" y="847"/>
                </a:lnTo>
                <a:lnTo>
                  <a:pt x="49742" y="106"/>
                </a:lnTo>
                <a:lnTo>
                  <a:pt x="46673" y="0"/>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25"/>
          <p:cNvSpPr/>
          <p:nvPr/>
        </p:nvSpPr>
        <p:spPr>
          <a:xfrm>
            <a:off x="7019905" y="1349051"/>
            <a:ext cx="944713" cy="939163"/>
          </a:xfrm>
          <a:custGeom>
            <a:avLst/>
            <a:gdLst/>
            <a:ahLst/>
            <a:cxnLst/>
            <a:rect l="l" t="t" r="r" b="b"/>
            <a:pathLst>
              <a:path w="44980" h="45085" extrusionOk="0">
                <a:moveTo>
                  <a:pt x="22543" y="0"/>
                </a:moveTo>
                <a:lnTo>
                  <a:pt x="20215" y="106"/>
                </a:lnTo>
                <a:lnTo>
                  <a:pt x="15770" y="953"/>
                </a:lnTo>
                <a:lnTo>
                  <a:pt x="11748" y="2646"/>
                </a:lnTo>
                <a:lnTo>
                  <a:pt x="8150" y="5080"/>
                </a:lnTo>
                <a:lnTo>
                  <a:pt x="5081" y="8149"/>
                </a:lnTo>
                <a:lnTo>
                  <a:pt x="2647" y="11748"/>
                </a:lnTo>
                <a:lnTo>
                  <a:pt x="953" y="15769"/>
                </a:lnTo>
                <a:lnTo>
                  <a:pt x="107" y="20214"/>
                </a:lnTo>
                <a:lnTo>
                  <a:pt x="1" y="22543"/>
                </a:lnTo>
                <a:lnTo>
                  <a:pt x="107" y="24871"/>
                </a:lnTo>
                <a:lnTo>
                  <a:pt x="953" y="29210"/>
                </a:lnTo>
                <a:lnTo>
                  <a:pt x="2647" y="33232"/>
                </a:lnTo>
                <a:lnTo>
                  <a:pt x="5081" y="36830"/>
                </a:lnTo>
                <a:lnTo>
                  <a:pt x="8150" y="39899"/>
                </a:lnTo>
                <a:lnTo>
                  <a:pt x="11748" y="42333"/>
                </a:lnTo>
                <a:lnTo>
                  <a:pt x="15770" y="44027"/>
                </a:lnTo>
                <a:lnTo>
                  <a:pt x="20215" y="44979"/>
                </a:lnTo>
                <a:lnTo>
                  <a:pt x="22543" y="45085"/>
                </a:lnTo>
                <a:lnTo>
                  <a:pt x="24766" y="44979"/>
                </a:lnTo>
                <a:lnTo>
                  <a:pt x="29211" y="44027"/>
                </a:lnTo>
                <a:lnTo>
                  <a:pt x="33232" y="42333"/>
                </a:lnTo>
                <a:lnTo>
                  <a:pt x="36831" y="39899"/>
                </a:lnTo>
                <a:lnTo>
                  <a:pt x="39900" y="36830"/>
                </a:lnTo>
                <a:lnTo>
                  <a:pt x="42334" y="33232"/>
                </a:lnTo>
                <a:lnTo>
                  <a:pt x="44027" y="29210"/>
                </a:lnTo>
                <a:lnTo>
                  <a:pt x="44980" y="24871"/>
                </a:lnTo>
                <a:lnTo>
                  <a:pt x="44980" y="22543"/>
                </a:lnTo>
                <a:lnTo>
                  <a:pt x="44980" y="20214"/>
                </a:lnTo>
                <a:lnTo>
                  <a:pt x="44027" y="15769"/>
                </a:lnTo>
                <a:lnTo>
                  <a:pt x="42334" y="11748"/>
                </a:lnTo>
                <a:lnTo>
                  <a:pt x="39900" y="8149"/>
                </a:lnTo>
                <a:lnTo>
                  <a:pt x="36831" y="5080"/>
                </a:lnTo>
                <a:lnTo>
                  <a:pt x="33232" y="2646"/>
                </a:lnTo>
                <a:lnTo>
                  <a:pt x="29211" y="953"/>
                </a:lnTo>
                <a:lnTo>
                  <a:pt x="24766" y="106"/>
                </a:lnTo>
                <a:lnTo>
                  <a:pt x="22543" y="0"/>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25"/>
          <p:cNvSpPr txBox="1"/>
          <p:nvPr/>
        </p:nvSpPr>
        <p:spPr>
          <a:xfrm>
            <a:off x="7019906" y="1520229"/>
            <a:ext cx="801658" cy="612525"/>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b="1" kern="0">
                <a:solidFill>
                  <a:srgbClr val="FFFFFF"/>
                </a:solidFill>
                <a:latin typeface="#9Slide07 SVNBango" panose="02000000000000000000" pitchFamily="2" charset="0"/>
                <a:sym typeface="Fira Sans"/>
              </a:rPr>
              <a:t>03</a:t>
            </a:r>
            <a:endParaRPr sz="2800" b="1" kern="0">
              <a:solidFill>
                <a:srgbClr val="FFFFFF"/>
              </a:solidFill>
              <a:latin typeface="#9Slide07 SVNBango" panose="02000000000000000000" pitchFamily="2" charset="0"/>
              <a:sym typeface="Fira Sans"/>
            </a:endParaRPr>
          </a:p>
        </p:txBody>
      </p:sp>
      <p:sp>
        <p:nvSpPr>
          <p:cNvPr id="441" name="Google Shape;441;p25"/>
          <p:cNvSpPr/>
          <p:nvPr/>
        </p:nvSpPr>
        <p:spPr>
          <a:xfrm>
            <a:off x="9480704" y="3616608"/>
            <a:ext cx="1960544" cy="1946672"/>
          </a:xfrm>
          <a:custGeom>
            <a:avLst/>
            <a:gdLst/>
            <a:ahLst/>
            <a:cxnLst/>
            <a:rect l="l" t="t" r="r" b="b"/>
            <a:pathLst>
              <a:path w="93346" h="93451" extrusionOk="0">
                <a:moveTo>
                  <a:pt x="46673" y="0"/>
                </a:moveTo>
                <a:lnTo>
                  <a:pt x="43498" y="106"/>
                </a:lnTo>
                <a:lnTo>
                  <a:pt x="37360" y="847"/>
                </a:lnTo>
                <a:lnTo>
                  <a:pt x="31539" y="2434"/>
                </a:lnTo>
                <a:lnTo>
                  <a:pt x="25930" y="4763"/>
                </a:lnTo>
                <a:lnTo>
                  <a:pt x="20638" y="7832"/>
                </a:lnTo>
                <a:lnTo>
                  <a:pt x="15876" y="11536"/>
                </a:lnTo>
                <a:lnTo>
                  <a:pt x="11537" y="15769"/>
                </a:lnTo>
                <a:lnTo>
                  <a:pt x="7727" y="20743"/>
                </a:lnTo>
                <a:lnTo>
                  <a:pt x="6139" y="23389"/>
                </a:lnTo>
                <a:lnTo>
                  <a:pt x="4657" y="26141"/>
                </a:lnTo>
                <a:lnTo>
                  <a:pt x="2329" y="31750"/>
                </a:lnTo>
                <a:lnTo>
                  <a:pt x="742" y="37677"/>
                </a:lnTo>
                <a:lnTo>
                  <a:pt x="1" y="43709"/>
                </a:lnTo>
                <a:lnTo>
                  <a:pt x="1" y="49742"/>
                </a:lnTo>
                <a:lnTo>
                  <a:pt x="742" y="55774"/>
                </a:lnTo>
                <a:lnTo>
                  <a:pt x="2329" y="61701"/>
                </a:lnTo>
                <a:lnTo>
                  <a:pt x="4657" y="67416"/>
                </a:lnTo>
                <a:lnTo>
                  <a:pt x="6139" y="70062"/>
                </a:lnTo>
                <a:lnTo>
                  <a:pt x="7727" y="72813"/>
                </a:lnTo>
                <a:lnTo>
                  <a:pt x="11537" y="77682"/>
                </a:lnTo>
                <a:lnTo>
                  <a:pt x="15876" y="81915"/>
                </a:lnTo>
                <a:lnTo>
                  <a:pt x="20638" y="85619"/>
                </a:lnTo>
                <a:lnTo>
                  <a:pt x="25930" y="88688"/>
                </a:lnTo>
                <a:lnTo>
                  <a:pt x="31539" y="91017"/>
                </a:lnTo>
                <a:lnTo>
                  <a:pt x="37360" y="92604"/>
                </a:lnTo>
                <a:lnTo>
                  <a:pt x="43498" y="93451"/>
                </a:lnTo>
                <a:lnTo>
                  <a:pt x="49742" y="93451"/>
                </a:lnTo>
                <a:lnTo>
                  <a:pt x="55881" y="92604"/>
                </a:lnTo>
                <a:lnTo>
                  <a:pt x="61701" y="91017"/>
                </a:lnTo>
                <a:lnTo>
                  <a:pt x="67311" y="88688"/>
                </a:lnTo>
                <a:lnTo>
                  <a:pt x="72602" y="85619"/>
                </a:lnTo>
                <a:lnTo>
                  <a:pt x="77365" y="81915"/>
                </a:lnTo>
                <a:lnTo>
                  <a:pt x="81704" y="77682"/>
                </a:lnTo>
                <a:lnTo>
                  <a:pt x="85514" y="72813"/>
                </a:lnTo>
                <a:lnTo>
                  <a:pt x="87101" y="70062"/>
                </a:lnTo>
                <a:lnTo>
                  <a:pt x="88583" y="67416"/>
                </a:lnTo>
                <a:lnTo>
                  <a:pt x="90911" y="61701"/>
                </a:lnTo>
                <a:lnTo>
                  <a:pt x="92499" y="55774"/>
                </a:lnTo>
                <a:lnTo>
                  <a:pt x="93345" y="49742"/>
                </a:lnTo>
                <a:lnTo>
                  <a:pt x="93345" y="43709"/>
                </a:lnTo>
                <a:lnTo>
                  <a:pt x="92499" y="37677"/>
                </a:lnTo>
                <a:lnTo>
                  <a:pt x="90911" y="31750"/>
                </a:lnTo>
                <a:lnTo>
                  <a:pt x="88583" y="26141"/>
                </a:lnTo>
                <a:lnTo>
                  <a:pt x="87101" y="23389"/>
                </a:lnTo>
                <a:lnTo>
                  <a:pt x="85514" y="20743"/>
                </a:lnTo>
                <a:lnTo>
                  <a:pt x="81704" y="15769"/>
                </a:lnTo>
                <a:lnTo>
                  <a:pt x="77365" y="11536"/>
                </a:lnTo>
                <a:lnTo>
                  <a:pt x="72602" y="7832"/>
                </a:lnTo>
                <a:lnTo>
                  <a:pt x="67311" y="4763"/>
                </a:lnTo>
                <a:lnTo>
                  <a:pt x="61701" y="2434"/>
                </a:lnTo>
                <a:lnTo>
                  <a:pt x="55881" y="847"/>
                </a:lnTo>
                <a:lnTo>
                  <a:pt x="49742" y="106"/>
                </a:lnTo>
                <a:lnTo>
                  <a:pt x="46673" y="0"/>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25"/>
          <p:cNvSpPr/>
          <p:nvPr/>
        </p:nvSpPr>
        <p:spPr>
          <a:xfrm>
            <a:off x="9995239" y="1349051"/>
            <a:ext cx="944713" cy="939163"/>
          </a:xfrm>
          <a:custGeom>
            <a:avLst/>
            <a:gdLst/>
            <a:ahLst/>
            <a:cxnLst/>
            <a:rect l="l" t="t" r="r" b="b"/>
            <a:pathLst>
              <a:path w="44980" h="45085" extrusionOk="0">
                <a:moveTo>
                  <a:pt x="22543" y="0"/>
                </a:moveTo>
                <a:lnTo>
                  <a:pt x="20215" y="106"/>
                </a:lnTo>
                <a:lnTo>
                  <a:pt x="15770" y="953"/>
                </a:lnTo>
                <a:lnTo>
                  <a:pt x="11748" y="2646"/>
                </a:lnTo>
                <a:lnTo>
                  <a:pt x="8150" y="5080"/>
                </a:lnTo>
                <a:lnTo>
                  <a:pt x="5081" y="8149"/>
                </a:lnTo>
                <a:lnTo>
                  <a:pt x="2647" y="11748"/>
                </a:lnTo>
                <a:lnTo>
                  <a:pt x="953" y="15769"/>
                </a:lnTo>
                <a:lnTo>
                  <a:pt x="107" y="20214"/>
                </a:lnTo>
                <a:lnTo>
                  <a:pt x="1" y="22543"/>
                </a:lnTo>
                <a:lnTo>
                  <a:pt x="107" y="24871"/>
                </a:lnTo>
                <a:lnTo>
                  <a:pt x="953" y="29210"/>
                </a:lnTo>
                <a:lnTo>
                  <a:pt x="2647" y="33232"/>
                </a:lnTo>
                <a:lnTo>
                  <a:pt x="5081" y="36830"/>
                </a:lnTo>
                <a:lnTo>
                  <a:pt x="8150" y="39899"/>
                </a:lnTo>
                <a:lnTo>
                  <a:pt x="11748" y="42333"/>
                </a:lnTo>
                <a:lnTo>
                  <a:pt x="15770" y="44027"/>
                </a:lnTo>
                <a:lnTo>
                  <a:pt x="20215" y="44979"/>
                </a:lnTo>
                <a:lnTo>
                  <a:pt x="22543" y="45085"/>
                </a:lnTo>
                <a:lnTo>
                  <a:pt x="24766" y="44979"/>
                </a:lnTo>
                <a:lnTo>
                  <a:pt x="29211" y="44027"/>
                </a:lnTo>
                <a:lnTo>
                  <a:pt x="33232" y="42333"/>
                </a:lnTo>
                <a:lnTo>
                  <a:pt x="36831" y="39899"/>
                </a:lnTo>
                <a:lnTo>
                  <a:pt x="39900" y="36830"/>
                </a:lnTo>
                <a:lnTo>
                  <a:pt x="42334" y="33232"/>
                </a:lnTo>
                <a:lnTo>
                  <a:pt x="44027" y="29210"/>
                </a:lnTo>
                <a:lnTo>
                  <a:pt x="44980" y="24871"/>
                </a:lnTo>
                <a:lnTo>
                  <a:pt x="44980" y="22543"/>
                </a:lnTo>
                <a:lnTo>
                  <a:pt x="44980" y="20214"/>
                </a:lnTo>
                <a:lnTo>
                  <a:pt x="44027" y="15769"/>
                </a:lnTo>
                <a:lnTo>
                  <a:pt x="42334" y="11748"/>
                </a:lnTo>
                <a:lnTo>
                  <a:pt x="39900" y="8149"/>
                </a:lnTo>
                <a:lnTo>
                  <a:pt x="36831" y="5080"/>
                </a:lnTo>
                <a:lnTo>
                  <a:pt x="33232" y="2646"/>
                </a:lnTo>
                <a:lnTo>
                  <a:pt x="29211" y="953"/>
                </a:lnTo>
                <a:lnTo>
                  <a:pt x="24766" y="106"/>
                </a:lnTo>
                <a:lnTo>
                  <a:pt x="22543" y="0"/>
                </a:lnTo>
                <a:close/>
              </a:path>
            </a:pathLst>
          </a:custGeom>
          <a:solidFill>
            <a:schemeClr val="accent3">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25"/>
          <p:cNvSpPr txBox="1"/>
          <p:nvPr/>
        </p:nvSpPr>
        <p:spPr>
          <a:xfrm>
            <a:off x="9961757" y="1466863"/>
            <a:ext cx="944712" cy="678577"/>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b="1" kern="0">
                <a:solidFill>
                  <a:srgbClr val="FFFFFF"/>
                </a:solidFill>
                <a:latin typeface="#9Slide07 SVNBango" panose="02000000000000000000" pitchFamily="2" charset="0"/>
                <a:sym typeface="Fira Sans"/>
              </a:rPr>
              <a:t>04</a:t>
            </a:r>
            <a:endParaRPr sz="2800" b="1" kern="0">
              <a:solidFill>
                <a:srgbClr val="FFFFFF"/>
              </a:solidFill>
              <a:latin typeface="#9Slide07 SVNBango" panose="02000000000000000000" pitchFamily="2" charset="0"/>
              <a:sym typeface="Fira Sans"/>
            </a:endParaRPr>
          </a:p>
        </p:txBody>
      </p:sp>
      <p:sp>
        <p:nvSpPr>
          <p:cNvPr id="479" name="Google Shape;479;p25"/>
          <p:cNvSpPr txBox="1"/>
          <p:nvPr/>
        </p:nvSpPr>
        <p:spPr>
          <a:xfrm>
            <a:off x="3375168" y="2581894"/>
            <a:ext cx="2095465" cy="642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70C0"/>
                </a:solidFill>
                <a:effectLst/>
                <a:uLnTx/>
                <a:uFillTx/>
                <a:latin typeface="#9Slide03 SFU Futura_05" panose="00000800000000000000" pitchFamily="2" charset="0"/>
              </a:rPr>
              <a:t>ĐIỀU KIỆN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70C0"/>
                </a:solidFill>
                <a:effectLst/>
                <a:uLnTx/>
                <a:uFillTx/>
                <a:latin typeface="#9Slide03 SFU Futura_05" panose="00000800000000000000" pitchFamily="2" charset="0"/>
              </a:rPr>
              <a:t>TỰ NHIÊN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a:solidFill>
                  <a:srgbClr val="0070C0"/>
                </a:solidFill>
                <a:latin typeface="#9Slide03 SFU Futura_05" panose="00000800000000000000" pitchFamily="2" charset="0"/>
              </a:rPr>
              <a:t>TNTN</a:t>
            </a:r>
            <a:endParaRPr kumimoji="0" lang="en-US" b="1" i="0" u="none" strike="noStrike" kern="0" cap="none" spc="0" normalizeH="0" baseline="0" noProof="0" dirty="0">
              <a:ln>
                <a:noFill/>
              </a:ln>
              <a:solidFill>
                <a:srgbClr val="0070C0"/>
              </a:solidFill>
              <a:effectLst/>
              <a:uLnTx/>
              <a:uFillTx/>
              <a:latin typeface="#9Slide03 SFU Futura_05" panose="00000800000000000000" pitchFamily="2" charset="0"/>
            </a:endParaRPr>
          </a:p>
        </p:txBody>
      </p:sp>
      <p:grpSp>
        <p:nvGrpSpPr>
          <p:cNvPr id="2" name="Nhóm 7">
            <a:extLst>
              <a:ext uri="{FF2B5EF4-FFF2-40B4-BE49-F238E27FC236}">
                <a16:creationId xmlns:a16="http://schemas.microsoft.com/office/drawing/2014/main" id="{4027D4D1-C04B-7C4D-9A0C-9D5FCF43A158}"/>
              </a:ext>
            </a:extLst>
          </p:cNvPr>
          <p:cNvGrpSpPr/>
          <p:nvPr/>
        </p:nvGrpSpPr>
        <p:grpSpPr>
          <a:xfrm>
            <a:off x="2912060" y="115765"/>
            <a:ext cx="5436936" cy="1052193"/>
            <a:chOff x="2007127" y="-270855"/>
            <a:chExt cx="6374705" cy="1517678"/>
          </a:xfrm>
        </p:grpSpPr>
        <p:sp>
          <p:nvSpPr>
            <p:cNvPr id="3" name="Hộp Văn bản 8">
              <a:extLst>
                <a:ext uri="{FF2B5EF4-FFF2-40B4-BE49-F238E27FC236}">
                  <a16:creationId xmlns:a16="http://schemas.microsoft.com/office/drawing/2014/main" id="{67CCA640-2952-1AB2-92AB-CE46E2CAADAB}"/>
                </a:ext>
              </a:extLst>
            </p:cNvPr>
            <p:cNvSpPr txBox="1"/>
            <p:nvPr/>
          </p:nvSpPr>
          <p:spPr>
            <a:xfrm>
              <a:off x="3273288" y="0"/>
              <a:ext cx="4334841" cy="646331"/>
            </a:xfrm>
            <a:prstGeom prst="rect">
              <a:avLst/>
            </a:prstGeom>
            <a:noFill/>
          </p:spPr>
          <p:txBody>
            <a:bodyPr wrap="none" rtlCol="0">
              <a:spAutoFit/>
            </a:bodyPr>
            <a:lstStyle/>
            <a:p>
              <a:pPr>
                <a:defRPr/>
              </a:pPr>
              <a:r>
                <a:rPr lang="en-US" sz="3600" kern="0">
                  <a:solidFill>
                    <a:srgbClr val="FF0000"/>
                  </a:solidFill>
                  <a:latin typeface="#9Slide03 BoosterNextFYBlack" panose="02000A03000000020004" pitchFamily="2" charset="0"/>
                </a:rPr>
                <a:t>NỘI DUNG BÀI HỌC</a:t>
              </a:r>
            </a:p>
          </p:txBody>
        </p:sp>
        <p:pic>
          <p:nvPicPr>
            <p:cNvPr id="4" name="Hình ảnh 9">
              <a:extLst>
                <a:ext uri="{FF2B5EF4-FFF2-40B4-BE49-F238E27FC236}">
                  <a16:creationId xmlns:a16="http://schemas.microsoft.com/office/drawing/2014/main" id="{40FAB01E-358C-75FC-3793-01BC2ECEFD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5" name="Đường nối Thẳng 10">
              <a:extLst>
                <a:ext uri="{FF2B5EF4-FFF2-40B4-BE49-F238E27FC236}">
                  <a16:creationId xmlns:a16="http://schemas.microsoft.com/office/drawing/2014/main" id="{EFE279CC-36E9-1031-E9A3-A4016C3ECED1}"/>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pic>
        <p:nvPicPr>
          <p:cNvPr id="7" name="Picture 6">
            <a:extLst>
              <a:ext uri="{FF2B5EF4-FFF2-40B4-BE49-F238E27FC236}">
                <a16:creationId xmlns:a16="http://schemas.microsoft.com/office/drawing/2014/main" id="{CD6D6479-AC4F-E376-95C7-CEEE0C36C4CC}"/>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3597179" y="3691590"/>
            <a:ext cx="1802146" cy="1751139"/>
          </a:xfrm>
          <a:prstGeom prst="ellipse">
            <a:avLst/>
          </a:prstGeom>
        </p:spPr>
      </p:pic>
      <p:pic>
        <p:nvPicPr>
          <p:cNvPr id="12" name="Picture 11">
            <a:extLst>
              <a:ext uri="{FF2B5EF4-FFF2-40B4-BE49-F238E27FC236}">
                <a16:creationId xmlns:a16="http://schemas.microsoft.com/office/drawing/2014/main" id="{85590111-DA65-523A-8BDB-770AD4CF385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641490" y="3732999"/>
            <a:ext cx="1674556" cy="1738818"/>
          </a:xfrm>
          <a:prstGeom prst="ellipse">
            <a:avLst/>
          </a:prstGeom>
        </p:spPr>
      </p:pic>
      <p:sp>
        <p:nvSpPr>
          <p:cNvPr id="13" name="Google Shape;479;p25">
            <a:extLst>
              <a:ext uri="{FF2B5EF4-FFF2-40B4-BE49-F238E27FC236}">
                <a16:creationId xmlns:a16="http://schemas.microsoft.com/office/drawing/2014/main" id="{CDA9DECB-5FF6-ADC6-35AC-66E39E1A8CA2}"/>
              </a:ext>
            </a:extLst>
          </p:cNvPr>
          <p:cNvSpPr txBox="1"/>
          <p:nvPr/>
        </p:nvSpPr>
        <p:spPr>
          <a:xfrm>
            <a:off x="6660724" y="2565476"/>
            <a:ext cx="1698388" cy="642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B050"/>
                </a:solidFill>
                <a:effectLst/>
                <a:uLnTx/>
                <a:uFillTx/>
                <a:latin typeface="#9Slide03 SFU Futura_05" panose="00000800000000000000" pitchFamily="2" charset="0"/>
              </a:rPr>
              <a:t>DÂN CƯ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B050"/>
                </a:solidFill>
                <a:effectLst/>
                <a:uLnTx/>
                <a:uFillTx/>
                <a:latin typeface="#9Slide03 SFU Futura_05" panose="00000800000000000000" pitchFamily="2" charset="0"/>
              </a:rPr>
              <a:t>VÀ XÃ HỘI</a:t>
            </a:r>
            <a:endParaRPr kumimoji="0" lang="en-US" sz="2000" b="1" i="0" u="none" strike="noStrike" kern="0" cap="none" spc="0" normalizeH="0" baseline="0" noProof="0" dirty="0">
              <a:ln>
                <a:noFill/>
              </a:ln>
              <a:solidFill>
                <a:srgbClr val="00B050"/>
              </a:solidFill>
              <a:effectLst/>
              <a:uLnTx/>
              <a:uFillTx/>
              <a:latin typeface="#9Slide03 SFU Futura_05" panose="00000800000000000000" pitchFamily="2" charset="0"/>
            </a:endParaRPr>
          </a:p>
        </p:txBody>
      </p:sp>
      <p:sp>
        <p:nvSpPr>
          <p:cNvPr id="14" name="Google Shape;479;p25">
            <a:extLst>
              <a:ext uri="{FF2B5EF4-FFF2-40B4-BE49-F238E27FC236}">
                <a16:creationId xmlns:a16="http://schemas.microsoft.com/office/drawing/2014/main" id="{BAFB93AA-A361-C399-8219-C5C62F03D48B}"/>
              </a:ext>
            </a:extLst>
          </p:cNvPr>
          <p:cNvSpPr txBox="1"/>
          <p:nvPr/>
        </p:nvSpPr>
        <p:spPr>
          <a:xfrm>
            <a:off x="9329372" y="2600275"/>
            <a:ext cx="2398389" cy="642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accent4">
                    <a:lumMod val="75000"/>
                  </a:schemeClr>
                </a:solidFill>
                <a:effectLst/>
                <a:uLnTx/>
                <a:uFillTx/>
                <a:latin typeface="#9Slide03 SFU Futura_05" panose="00000800000000000000" pitchFamily="2" charset="0"/>
              </a:rPr>
              <a:t>TÌNH HÌNH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accent4">
                    <a:lumMod val="75000"/>
                  </a:schemeClr>
                </a:solidFill>
                <a:effectLst/>
                <a:uLnTx/>
                <a:uFillTx/>
                <a:latin typeface="#9Slide03 SFU Futura_05" panose="00000800000000000000" pitchFamily="2" charset="0"/>
              </a:rPr>
              <a:t> PHÁT TRIỂN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accent4">
                    <a:lumMod val="75000"/>
                  </a:schemeClr>
                </a:solidFill>
                <a:effectLst/>
                <a:uLnTx/>
                <a:uFillTx/>
                <a:latin typeface="#9Slide03 SFU Futura_05" panose="00000800000000000000" pitchFamily="2" charset="0"/>
              </a:rPr>
              <a:t> KINH TẾ</a:t>
            </a:r>
            <a:endParaRPr kumimoji="0" lang="en-US" sz="2000" b="1" i="0" u="none" strike="noStrike" kern="0" cap="none" spc="0" normalizeH="0" baseline="0" noProof="0" dirty="0">
              <a:ln>
                <a:noFill/>
              </a:ln>
              <a:solidFill>
                <a:schemeClr val="accent4">
                  <a:lumMod val="75000"/>
                </a:schemeClr>
              </a:solidFill>
              <a:effectLst/>
              <a:uLnTx/>
              <a:uFillTx/>
              <a:latin typeface="#9Slide03 SFU Futura_05" panose="00000800000000000000" pitchFamily="2" charset="0"/>
            </a:endParaRPr>
          </a:p>
        </p:txBody>
      </p:sp>
      <p:pic>
        <p:nvPicPr>
          <p:cNvPr id="15" name="Picture 14">
            <a:extLst>
              <a:ext uri="{FF2B5EF4-FFF2-40B4-BE49-F238E27FC236}">
                <a16:creationId xmlns:a16="http://schemas.microsoft.com/office/drawing/2014/main" id="{D51C4800-3FF5-0280-997D-3026DCCF805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9568897" y="3732695"/>
            <a:ext cx="1784158" cy="1739122"/>
          </a:xfrm>
          <a:prstGeom prst="ellipse">
            <a:avLst/>
          </a:prstGeom>
        </p:spPr>
      </p:pic>
      <p:sp>
        <p:nvSpPr>
          <p:cNvPr id="23" name="TextBox 22">
            <a:extLst>
              <a:ext uri="{FF2B5EF4-FFF2-40B4-BE49-F238E27FC236}">
                <a16:creationId xmlns:a16="http://schemas.microsoft.com/office/drawing/2014/main" id="{C5E2101C-C3DC-560E-23A6-32550DE589D1}"/>
              </a:ext>
            </a:extLst>
          </p:cNvPr>
          <p:cNvSpPr txBox="1"/>
          <p:nvPr/>
        </p:nvSpPr>
        <p:spPr>
          <a:xfrm>
            <a:off x="1094990" y="5872966"/>
            <a:ext cx="10039709" cy="876009"/>
          </a:xfrm>
          <a:prstGeom prst="rect">
            <a:avLst/>
          </a:prstGeom>
          <a:noFill/>
        </p:spPr>
        <p:txBody>
          <a:bodyPr wrap="square">
            <a:spAutoFit/>
          </a:bodyPr>
          <a:lstStyle/>
          <a:p>
            <a:pPr algn="ctr">
              <a:lnSpc>
                <a:spcPct val="115000"/>
              </a:lnSpc>
              <a:spcAft>
                <a:spcPts val="800"/>
              </a:spcAft>
            </a:pPr>
            <a:r>
              <a:rPr lang="en-US" sz="4800" b="1" kern="1400" spc="-50">
                <a:solidFill>
                  <a:schemeClr val="accent4">
                    <a:lumMod val="75000"/>
                  </a:schemeClr>
                </a:solidFill>
                <a:effectLst/>
                <a:latin typeface="#9Slide07 SVNBango" panose="02000000000000000000" pitchFamily="2" charset="0"/>
                <a:ea typeface="Times New Roman" panose="02020603050405020304" pitchFamily="18" charset="0"/>
                <a:cs typeface="Times New Roman" panose="02020603050405020304" pitchFamily="18" charset="0"/>
              </a:rPr>
              <a:t>K</a:t>
            </a:r>
            <a:r>
              <a:rPr lang="vi-VN" sz="4800" b="1" kern="1400" spc="-50">
                <a:solidFill>
                  <a:schemeClr val="accent4">
                    <a:lumMod val="75000"/>
                  </a:schemeClr>
                </a:solidFill>
                <a:effectLst/>
                <a:latin typeface="#9Slide03 SFU Futura_05" panose="00000800000000000000" pitchFamily="2" charset="0"/>
                <a:ea typeface="Times New Roman" panose="02020603050405020304" pitchFamily="18" charset="0"/>
                <a:cs typeface="Times New Roman" panose="02020603050405020304" pitchFamily="18" charset="0"/>
              </a:rPr>
              <a:t>HU VỰC</a:t>
            </a:r>
            <a:r>
              <a:rPr lang="en-US" sz="4800" b="1" kern="1400" spc="-50">
                <a:solidFill>
                  <a:schemeClr val="accent4">
                    <a:lumMod val="75000"/>
                  </a:schemeClr>
                </a:solidFill>
                <a:effectLst/>
                <a:latin typeface="#9Slide03 SFU Futura_05" panose="00000800000000000000" pitchFamily="2" charset="0"/>
                <a:ea typeface="Times New Roman" panose="02020603050405020304" pitchFamily="18" charset="0"/>
                <a:cs typeface="Times New Roman" panose="02020603050405020304" pitchFamily="18" charset="0"/>
              </a:rPr>
              <a:t> </a:t>
            </a:r>
            <a:r>
              <a:rPr lang="en-US" sz="4800" b="1" kern="1400" spc="-50">
                <a:solidFill>
                  <a:schemeClr val="accent4">
                    <a:lumMod val="75000"/>
                  </a:schemeClr>
                </a:solidFill>
                <a:latin typeface="#9Slide07 SVNBango" panose="02000000000000000000" pitchFamily="2" charset="0"/>
                <a:ea typeface="Times New Roman" panose="02020603050405020304" pitchFamily="18" charset="0"/>
                <a:cs typeface="Times New Roman" panose="02020603050405020304" pitchFamily="18" charset="0"/>
              </a:rPr>
              <a:t>T</a:t>
            </a:r>
            <a:r>
              <a:rPr lang="vi-VN" sz="4800" b="1" kern="1400" spc="-50">
                <a:solidFill>
                  <a:schemeClr val="accent4">
                    <a:lumMod val="75000"/>
                  </a:schemeClr>
                </a:solidFill>
                <a:effectLst/>
                <a:latin typeface="#9Slide03 SFU Futura_05" panose="00000800000000000000" pitchFamily="2" charset="0"/>
                <a:ea typeface="Times New Roman" panose="02020603050405020304" pitchFamily="18" charset="0"/>
                <a:cs typeface="Times New Roman" panose="02020603050405020304" pitchFamily="18" charset="0"/>
              </a:rPr>
              <a:t>ÂY </a:t>
            </a:r>
            <a:r>
              <a:rPr lang="en-US" sz="4800" b="1" kern="1400" spc="-50">
                <a:solidFill>
                  <a:schemeClr val="accent4">
                    <a:lumMod val="75000"/>
                  </a:schemeClr>
                </a:solidFill>
                <a:effectLst/>
                <a:latin typeface="#9Slide07 SVNBango" panose="02000000000000000000" pitchFamily="2" charset="0"/>
                <a:ea typeface="Times New Roman" panose="02020603050405020304" pitchFamily="18" charset="0"/>
                <a:cs typeface="Times New Roman" panose="02020603050405020304" pitchFamily="18" charset="0"/>
              </a:rPr>
              <a:t>N</a:t>
            </a:r>
            <a:r>
              <a:rPr lang="vi-VN" sz="4800" b="1" kern="1400" spc="-50">
                <a:solidFill>
                  <a:schemeClr val="accent4">
                    <a:lumMod val="75000"/>
                  </a:schemeClr>
                </a:solidFill>
                <a:effectLst/>
                <a:latin typeface="#9Slide03 SFU Futura_05" panose="00000800000000000000" pitchFamily="2" charset="0"/>
                <a:ea typeface="Times New Roman" panose="02020603050405020304" pitchFamily="18" charset="0"/>
                <a:cs typeface="Times New Roman" panose="02020603050405020304" pitchFamily="18" charset="0"/>
              </a:rPr>
              <a:t>AM </a:t>
            </a:r>
            <a:r>
              <a:rPr lang="en-US" sz="4800" b="1" kern="1400" spc="-50">
                <a:solidFill>
                  <a:schemeClr val="accent4">
                    <a:lumMod val="75000"/>
                  </a:schemeClr>
                </a:solidFill>
                <a:latin typeface="#9Slide07 SVNBango" panose="02000000000000000000" pitchFamily="2" charset="0"/>
                <a:ea typeface="Times New Roman" panose="02020603050405020304" pitchFamily="18" charset="0"/>
                <a:cs typeface="Times New Roman" panose="02020603050405020304" pitchFamily="18" charset="0"/>
              </a:rPr>
              <a:t>Á</a:t>
            </a:r>
            <a:r>
              <a:rPr lang="vi-VN" sz="4800" b="1" kern="1400" spc="-50">
                <a:solidFill>
                  <a:schemeClr val="accent4">
                    <a:lumMod val="75000"/>
                  </a:schemeClr>
                </a:solidFill>
                <a:effectLst/>
                <a:latin typeface="#9Slide03 SFU Futura_05" panose="00000800000000000000" pitchFamily="2" charset="0"/>
                <a:ea typeface="Times New Roman" panose="02020603050405020304" pitchFamily="18" charset="0"/>
                <a:cs typeface="Times New Roman" panose="02020603050405020304" pitchFamily="18" charset="0"/>
              </a:rPr>
              <a:t> </a:t>
            </a:r>
            <a:endParaRPr lang="en-US" sz="4800">
              <a:solidFill>
                <a:schemeClr val="accent4">
                  <a:lumMod val="75000"/>
                </a:schemeClr>
              </a:solidFill>
              <a:effectLst/>
              <a:latin typeface="#9Slide07 SVNBango" panose="02000000000000000000" pitchFamily="2" charset="0"/>
              <a:ea typeface="Calibri" panose="020F0502020204030204" pitchFamily="34" charset="0"/>
              <a:cs typeface="Times New Roman" panose="02020603050405020304" pitchFamily="18" charset="0"/>
            </a:endParaRPr>
          </a:p>
        </p:txBody>
      </p:sp>
      <p:grpSp>
        <p:nvGrpSpPr>
          <p:cNvPr id="24" name="Nhóm 1">
            <a:extLst>
              <a:ext uri="{FF2B5EF4-FFF2-40B4-BE49-F238E27FC236}">
                <a16:creationId xmlns:a16="http://schemas.microsoft.com/office/drawing/2014/main" id="{8BCD76F8-6484-A5CB-5E27-063735E278B7}"/>
              </a:ext>
            </a:extLst>
          </p:cNvPr>
          <p:cNvGrpSpPr/>
          <p:nvPr/>
        </p:nvGrpSpPr>
        <p:grpSpPr>
          <a:xfrm>
            <a:off x="0" y="-61693"/>
            <a:ext cx="12206068" cy="6858000"/>
            <a:chOff x="-14068" y="0"/>
            <a:chExt cx="12206068" cy="6858000"/>
          </a:xfrm>
        </p:grpSpPr>
        <p:grpSp>
          <p:nvGrpSpPr>
            <p:cNvPr id="25" name="Nhóm 2">
              <a:extLst>
                <a:ext uri="{FF2B5EF4-FFF2-40B4-BE49-F238E27FC236}">
                  <a16:creationId xmlns:a16="http://schemas.microsoft.com/office/drawing/2014/main" id="{31BBBDC5-CDB1-755B-B1E7-C77C98435B30}"/>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id="{4EBC7F1F-C4F0-9151-05B8-498C96762D45}"/>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Đường nối Thẳng 5">
                <a:extLst>
                  <a:ext uri="{FF2B5EF4-FFF2-40B4-BE49-F238E27FC236}">
                    <a16:creationId xmlns:a16="http://schemas.microsoft.com/office/drawing/2014/main" id="{D812BAD4-805F-E1BE-FDEA-BC3C17066EAE}"/>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Đường nối Thẳng 6">
                <a:extLst>
                  <a:ext uri="{FF2B5EF4-FFF2-40B4-BE49-F238E27FC236}">
                    <a16:creationId xmlns:a16="http://schemas.microsoft.com/office/drawing/2014/main" id="{49B75E66-3640-E96F-626A-AC086F11D961}"/>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26" name="Đường nối Thẳng 3">
              <a:extLst>
                <a:ext uri="{FF2B5EF4-FFF2-40B4-BE49-F238E27FC236}">
                  <a16:creationId xmlns:a16="http://schemas.microsoft.com/office/drawing/2014/main" id="{F3BDCFED-B802-9588-8189-E2FA1BF06728}"/>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 name="Google Shape;431;p25">
            <a:extLst>
              <a:ext uri="{FF2B5EF4-FFF2-40B4-BE49-F238E27FC236}">
                <a16:creationId xmlns:a16="http://schemas.microsoft.com/office/drawing/2014/main" id="{F21C3B70-1C38-9EC6-6B02-3ACFE4FDF340}"/>
              </a:ext>
            </a:extLst>
          </p:cNvPr>
          <p:cNvSpPr/>
          <p:nvPr/>
        </p:nvSpPr>
        <p:spPr>
          <a:xfrm>
            <a:off x="653599" y="1893861"/>
            <a:ext cx="1898290" cy="2980657"/>
          </a:xfrm>
          <a:custGeom>
            <a:avLst/>
            <a:gdLst/>
            <a:ahLst/>
            <a:cxnLst/>
            <a:rect l="l" t="t" r="r" b="b"/>
            <a:pathLst>
              <a:path w="90382" h="143088" extrusionOk="0">
                <a:moveTo>
                  <a:pt x="7726" y="1"/>
                </a:moveTo>
                <a:lnTo>
                  <a:pt x="6139" y="107"/>
                </a:lnTo>
                <a:lnTo>
                  <a:pt x="3387" y="1271"/>
                </a:lnTo>
                <a:lnTo>
                  <a:pt x="1271" y="3387"/>
                </a:lnTo>
                <a:lnTo>
                  <a:pt x="106" y="6245"/>
                </a:lnTo>
                <a:lnTo>
                  <a:pt x="1" y="7832"/>
                </a:lnTo>
                <a:lnTo>
                  <a:pt x="1" y="135362"/>
                </a:lnTo>
                <a:lnTo>
                  <a:pt x="106" y="136949"/>
                </a:lnTo>
                <a:lnTo>
                  <a:pt x="1271" y="139701"/>
                </a:lnTo>
                <a:lnTo>
                  <a:pt x="3387" y="141817"/>
                </a:lnTo>
                <a:lnTo>
                  <a:pt x="6139" y="142982"/>
                </a:lnTo>
                <a:lnTo>
                  <a:pt x="7726" y="143087"/>
                </a:lnTo>
                <a:lnTo>
                  <a:pt x="82550" y="143087"/>
                </a:lnTo>
                <a:lnTo>
                  <a:pt x="84138" y="142982"/>
                </a:lnTo>
                <a:lnTo>
                  <a:pt x="86889" y="141817"/>
                </a:lnTo>
                <a:lnTo>
                  <a:pt x="89006" y="139701"/>
                </a:lnTo>
                <a:lnTo>
                  <a:pt x="90276" y="136949"/>
                </a:lnTo>
                <a:lnTo>
                  <a:pt x="90382" y="135362"/>
                </a:lnTo>
                <a:lnTo>
                  <a:pt x="90382" y="7832"/>
                </a:lnTo>
                <a:lnTo>
                  <a:pt x="90276" y="6245"/>
                </a:lnTo>
                <a:lnTo>
                  <a:pt x="89006" y="3387"/>
                </a:lnTo>
                <a:lnTo>
                  <a:pt x="86889" y="1271"/>
                </a:lnTo>
                <a:lnTo>
                  <a:pt x="84138" y="107"/>
                </a:lnTo>
                <a:lnTo>
                  <a:pt x="8255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33;p25">
            <a:extLst>
              <a:ext uri="{FF2B5EF4-FFF2-40B4-BE49-F238E27FC236}">
                <a16:creationId xmlns:a16="http://schemas.microsoft.com/office/drawing/2014/main" id="{21AF3A28-4A42-3313-632A-8F4FA72B39F0}"/>
              </a:ext>
            </a:extLst>
          </p:cNvPr>
          <p:cNvSpPr/>
          <p:nvPr/>
        </p:nvSpPr>
        <p:spPr>
          <a:xfrm>
            <a:off x="609302" y="3561687"/>
            <a:ext cx="1960544" cy="1946672"/>
          </a:xfrm>
          <a:custGeom>
            <a:avLst/>
            <a:gdLst/>
            <a:ahLst/>
            <a:cxnLst/>
            <a:rect l="l" t="t" r="r" b="b"/>
            <a:pathLst>
              <a:path w="93346" h="93451" extrusionOk="0">
                <a:moveTo>
                  <a:pt x="46673" y="0"/>
                </a:moveTo>
                <a:lnTo>
                  <a:pt x="43498" y="106"/>
                </a:lnTo>
                <a:lnTo>
                  <a:pt x="37360" y="847"/>
                </a:lnTo>
                <a:lnTo>
                  <a:pt x="31539" y="2434"/>
                </a:lnTo>
                <a:lnTo>
                  <a:pt x="25930" y="4763"/>
                </a:lnTo>
                <a:lnTo>
                  <a:pt x="20638" y="7832"/>
                </a:lnTo>
                <a:lnTo>
                  <a:pt x="15876" y="11536"/>
                </a:lnTo>
                <a:lnTo>
                  <a:pt x="11537" y="15769"/>
                </a:lnTo>
                <a:lnTo>
                  <a:pt x="7727" y="20743"/>
                </a:lnTo>
                <a:lnTo>
                  <a:pt x="6139" y="23389"/>
                </a:lnTo>
                <a:lnTo>
                  <a:pt x="4657" y="26141"/>
                </a:lnTo>
                <a:lnTo>
                  <a:pt x="2329" y="31750"/>
                </a:lnTo>
                <a:lnTo>
                  <a:pt x="742" y="37677"/>
                </a:lnTo>
                <a:lnTo>
                  <a:pt x="1" y="43709"/>
                </a:lnTo>
                <a:lnTo>
                  <a:pt x="1" y="49742"/>
                </a:lnTo>
                <a:lnTo>
                  <a:pt x="742" y="55774"/>
                </a:lnTo>
                <a:lnTo>
                  <a:pt x="2329" y="61701"/>
                </a:lnTo>
                <a:lnTo>
                  <a:pt x="4657" y="67416"/>
                </a:lnTo>
                <a:lnTo>
                  <a:pt x="6139" y="70062"/>
                </a:lnTo>
                <a:lnTo>
                  <a:pt x="7727" y="72813"/>
                </a:lnTo>
                <a:lnTo>
                  <a:pt x="11537" y="77682"/>
                </a:lnTo>
                <a:lnTo>
                  <a:pt x="15876" y="81915"/>
                </a:lnTo>
                <a:lnTo>
                  <a:pt x="20638" y="85619"/>
                </a:lnTo>
                <a:lnTo>
                  <a:pt x="25930" y="88688"/>
                </a:lnTo>
                <a:lnTo>
                  <a:pt x="31539" y="91017"/>
                </a:lnTo>
                <a:lnTo>
                  <a:pt x="37360" y="92604"/>
                </a:lnTo>
                <a:lnTo>
                  <a:pt x="43498" y="93451"/>
                </a:lnTo>
                <a:lnTo>
                  <a:pt x="49742" y="93451"/>
                </a:lnTo>
                <a:lnTo>
                  <a:pt x="55881" y="92604"/>
                </a:lnTo>
                <a:lnTo>
                  <a:pt x="61701" y="91017"/>
                </a:lnTo>
                <a:lnTo>
                  <a:pt x="67311" y="88688"/>
                </a:lnTo>
                <a:lnTo>
                  <a:pt x="72602" y="85619"/>
                </a:lnTo>
                <a:lnTo>
                  <a:pt x="77365" y="81915"/>
                </a:lnTo>
                <a:lnTo>
                  <a:pt x="81704" y="77682"/>
                </a:lnTo>
                <a:lnTo>
                  <a:pt x="85514" y="72813"/>
                </a:lnTo>
                <a:lnTo>
                  <a:pt x="87101" y="70062"/>
                </a:lnTo>
                <a:lnTo>
                  <a:pt x="88583" y="67416"/>
                </a:lnTo>
                <a:lnTo>
                  <a:pt x="90911" y="61701"/>
                </a:lnTo>
                <a:lnTo>
                  <a:pt x="92499" y="55774"/>
                </a:lnTo>
                <a:lnTo>
                  <a:pt x="93345" y="49742"/>
                </a:lnTo>
                <a:lnTo>
                  <a:pt x="93345" y="43709"/>
                </a:lnTo>
                <a:lnTo>
                  <a:pt x="92499" y="37677"/>
                </a:lnTo>
                <a:lnTo>
                  <a:pt x="90911" y="31750"/>
                </a:lnTo>
                <a:lnTo>
                  <a:pt x="88583" y="26141"/>
                </a:lnTo>
                <a:lnTo>
                  <a:pt x="87101" y="23389"/>
                </a:lnTo>
                <a:lnTo>
                  <a:pt x="85514" y="20743"/>
                </a:lnTo>
                <a:lnTo>
                  <a:pt x="81704" y="15769"/>
                </a:lnTo>
                <a:lnTo>
                  <a:pt x="77365" y="11536"/>
                </a:lnTo>
                <a:lnTo>
                  <a:pt x="72602" y="7832"/>
                </a:lnTo>
                <a:lnTo>
                  <a:pt x="67311" y="4763"/>
                </a:lnTo>
                <a:lnTo>
                  <a:pt x="61701" y="2434"/>
                </a:lnTo>
                <a:lnTo>
                  <a:pt x="55881" y="847"/>
                </a:lnTo>
                <a:lnTo>
                  <a:pt x="49742" y="106"/>
                </a:lnTo>
                <a:lnTo>
                  <a:pt x="46673" y="0"/>
                </a:lnTo>
                <a:close/>
              </a:path>
            </a:pathLst>
          </a:custGeom>
          <a:solidFill>
            <a:srgbClr val="92D05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00"/>
              </a:solidFill>
              <a:effectLst/>
              <a:uLnTx/>
              <a:uFillTx/>
              <a:latin typeface="#9Slide05 GeosansLight" panose="02000603020000020003" pitchFamily="2" charset="0"/>
              <a:ea typeface="+mn-ea"/>
              <a:cs typeface="+mn-cs"/>
            </a:endParaRPr>
          </a:p>
        </p:txBody>
      </p:sp>
      <p:sp>
        <p:nvSpPr>
          <p:cNvPr id="9" name="Google Shape;434;p25">
            <a:extLst>
              <a:ext uri="{FF2B5EF4-FFF2-40B4-BE49-F238E27FC236}">
                <a16:creationId xmlns:a16="http://schemas.microsoft.com/office/drawing/2014/main" id="{C6CE572E-7510-2323-1390-0B556ED7CF12}"/>
              </a:ext>
            </a:extLst>
          </p:cNvPr>
          <p:cNvSpPr/>
          <p:nvPr/>
        </p:nvSpPr>
        <p:spPr>
          <a:xfrm>
            <a:off x="1093492" y="1326969"/>
            <a:ext cx="944714" cy="939163"/>
          </a:xfrm>
          <a:custGeom>
            <a:avLst/>
            <a:gdLst/>
            <a:ahLst/>
            <a:cxnLst/>
            <a:rect l="l" t="t" r="r" b="b"/>
            <a:pathLst>
              <a:path w="44980" h="45085" extrusionOk="0">
                <a:moveTo>
                  <a:pt x="22543" y="0"/>
                </a:moveTo>
                <a:lnTo>
                  <a:pt x="20215" y="106"/>
                </a:lnTo>
                <a:lnTo>
                  <a:pt x="15770" y="953"/>
                </a:lnTo>
                <a:lnTo>
                  <a:pt x="11748" y="2646"/>
                </a:lnTo>
                <a:lnTo>
                  <a:pt x="8150" y="5080"/>
                </a:lnTo>
                <a:lnTo>
                  <a:pt x="5081" y="8149"/>
                </a:lnTo>
                <a:lnTo>
                  <a:pt x="2647" y="11748"/>
                </a:lnTo>
                <a:lnTo>
                  <a:pt x="953" y="15769"/>
                </a:lnTo>
                <a:lnTo>
                  <a:pt x="107" y="20214"/>
                </a:lnTo>
                <a:lnTo>
                  <a:pt x="1" y="22543"/>
                </a:lnTo>
                <a:lnTo>
                  <a:pt x="107" y="24871"/>
                </a:lnTo>
                <a:lnTo>
                  <a:pt x="953" y="29210"/>
                </a:lnTo>
                <a:lnTo>
                  <a:pt x="2647" y="33232"/>
                </a:lnTo>
                <a:lnTo>
                  <a:pt x="5081" y="36830"/>
                </a:lnTo>
                <a:lnTo>
                  <a:pt x="8150" y="39899"/>
                </a:lnTo>
                <a:lnTo>
                  <a:pt x="11748" y="42333"/>
                </a:lnTo>
                <a:lnTo>
                  <a:pt x="15770" y="44027"/>
                </a:lnTo>
                <a:lnTo>
                  <a:pt x="20215" y="44979"/>
                </a:lnTo>
                <a:lnTo>
                  <a:pt x="22543" y="45085"/>
                </a:lnTo>
                <a:lnTo>
                  <a:pt x="24766" y="44979"/>
                </a:lnTo>
                <a:lnTo>
                  <a:pt x="29211" y="44027"/>
                </a:lnTo>
                <a:lnTo>
                  <a:pt x="33232" y="42333"/>
                </a:lnTo>
                <a:lnTo>
                  <a:pt x="36831" y="39899"/>
                </a:lnTo>
                <a:lnTo>
                  <a:pt x="39900" y="36830"/>
                </a:lnTo>
                <a:lnTo>
                  <a:pt x="42334" y="33232"/>
                </a:lnTo>
                <a:lnTo>
                  <a:pt x="44027" y="29210"/>
                </a:lnTo>
                <a:lnTo>
                  <a:pt x="44980" y="24871"/>
                </a:lnTo>
                <a:lnTo>
                  <a:pt x="44980" y="22543"/>
                </a:lnTo>
                <a:lnTo>
                  <a:pt x="44980" y="20214"/>
                </a:lnTo>
                <a:lnTo>
                  <a:pt x="44027" y="15769"/>
                </a:lnTo>
                <a:lnTo>
                  <a:pt x="42334" y="11748"/>
                </a:lnTo>
                <a:lnTo>
                  <a:pt x="39900" y="8149"/>
                </a:lnTo>
                <a:lnTo>
                  <a:pt x="36831" y="5080"/>
                </a:lnTo>
                <a:lnTo>
                  <a:pt x="33232" y="2646"/>
                </a:lnTo>
                <a:lnTo>
                  <a:pt x="29211" y="953"/>
                </a:lnTo>
                <a:lnTo>
                  <a:pt x="24766" y="106"/>
                </a:lnTo>
                <a:lnTo>
                  <a:pt x="22543" y="0"/>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36;p25">
            <a:extLst>
              <a:ext uri="{FF2B5EF4-FFF2-40B4-BE49-F238E27FC236}">
                <a16:creationId xmlns:a16="http://schemas.microsoft.com/office/drawing/2014/main" id="{A32A88A8-C018-7AFC-1F31-D014600D0336}"/>
              </a:ext>
            </a:extLst>
          </p:cNvPr>
          <p:cNvSpPr txBox="1"/>
          <p:nvPr/>
        </p:nvSpPr>
        <p:spPr>
          <a:xfrm>
            <a:off x="1223311" y="1498147"/>
            <a:ext cx="671839" cy="612525"/>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b="1" kern="0">
                <a:solidFill>
                  <a:srgbClr val="FFFFFF"/>
                </a:solidFill>
                <a:latin typeface="#9Slide07 SVNBango" panose="02000000000000000000" pitchFamily="2" charset="0"/>
                <a:ea typeface="Fira Sans"/>
                <a:cs typeface="Fira Sans"/>
                <a:sym typeface="Fira Sans"/>
              </a:rPr>
              <a:t>01</a:t>
            </a:r>
            <a:endParaRPr sz="2800" b="1" kern="0">
              <a:solidFill>
                <a:srgbClr val="FFFFFF"/>
              </a:solidFill>
              <a:latin typeface="#9Slide07 SVNBango" panose="02000000000000000000" pitchFamily="2" charset="0"/>
              <a:ea typeface="Fira Sans"/>
              <a:cs typeface="Fira Sans"/>
              <a:sym typeface="Fira Sans"/>
            </a:endParaRPr>
          </a:p>
        </p:txBody>
      </p:sp>
      <p:sp>
        <p:nvSpPr>
          <p:cNvPr id="11" name="Google Shape;479;p25">
            <a:extLst>
              <a:ext uri="{FF2B5EF4-FFF2-40B4-BE49-F238E27FC236}">
                <a16:creationId xmlns:a16="http://schemas.microsoft.com/office/drawing/2014/main" id="{D96B4E58-FCDA-599E-6011-B243E1CCBAEC}"/>
              </a:ext>
            </a:extLst>
          </p:cNvPr>
          <p:cNvSpPr txBox="1"/>
          <p:nvPr/>
        </p:nvSpPr>
        <p:spPr>
          <a:xfrm>
            <a:off x="609302" y="2524030"/>
            <a:ext cx="2095465" cy="6420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70C0"/>
                </a:solidFill>
                <a:effectLst/>
                <a:uLnTx/>
                <a:uFillTx/>
                <a:latin typeface="#9Slide03 SFU Futura_05" panose="00000800000000000000" pitchFamily="2" charset="0"/>
              </a:rPr>
              <a:t>VỊ TRÍ ĐỊA LÍ </a:t>
            </a:r>
          </a:p>
        </p:txBody>
      </p:sp>
      <p:pic>
        <p:nvPicPr>
          <p:cNvPr id="18" name="Picture 17">
            <a:extLst>
              <a:ext uri="{FF2B5EF4-FFF2-40B4-BE49-F238E27FC236}">
                <a16:creationId xmlns:a16="http://schemas.microsoft.com/office/drawing/2014/main" id="{F01C3767-2A7E-A31A-979D-E48BC3A87D4A}"/>
              </a:ext>
            </a:extLst>
          </p:cNvPr>
          <p:cNvPicPr>
            <a:picLocks noChangeAspect="1"/>
          </p:cNvPicPr>
          <p:nvPr/>
        </p:nvPicPr>
        <p:blipFill>
          <a:blip r:embed="rId11"/>
          <a:stretch>
            <a:fillRect/>
          </a:stretch>
        </p:blipFill>
        <p:spPr>
          <a:xfrm>
            <a:off x="798521" y="3750805"/>
            <a:ext cx="1608269" cy="16082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E9B71-3A78-CA99-6034-59A0203E9498}"/>
              </a:ext>
            </a:extLst>
          </p:cNvPr>
          <p:cNvPicPr>
            <a:picLocks noChangeAspect="1"/>
          </p:cNvPicPr>
          <p:nvPr/>
        </p:nvPicPr>
        <p:blipFill>
          <a:blip r:embed="rId2"/>
          <a:stretch>
            <a:fillRect/>
          </a:stretch>
        </p:blipFill>
        <p:spPr>
          <a:xfrm>
            <a:off x="559384" y="-102742"/>
            <a:ext cx="10905066" cy="4428161"/>
          </a:xfrm>
          <a:prstGeom prst="rect">
            <a:avLst/>
          </a:prstGeom>
        </p:spPr>
      </p:pic>
      <p:sp>
        <p:nvSpPr>
          <p:cNvPr id="4" name="TextBox 3">
            <a:extLst>
              <a:ext uri="{FF2B5EF4-FFF2-40B4-BE49-F238E27FC236}">
                <a16:creationId xmlns:a16="http://schemas.microsoft.com/office/drawing/2014/main" id="{860AFE22-D7D4-2899-F60C-505E688FCCD8}"/>
              </a:ext>
            </a:extLst>
          </p:cNvPr>
          <p:cNvSpPr txBox="1"/>
          <p:nvPr/>
        </p:nvSpPr>
        <p:spPr>
          <a:xfrm>
            <a:off x="1202075" y="4561726"/>
            <a:ext cx="10356351" cy="1585600"/>
          </a:xfrm>
          <a:prstGeom prst="rect">
            <a:avLst/>
          </a:prstGeom>
          <a:noFill/>
        </p:spPr>
        <p:txBody>
          <a:bodyPr wrap="square">
            <a:spAutoFit/>
          </a:bodyPr>
          <a:lstStyle/>
          <a:p>
            <a:r>
              <a:rPr lang="en-US" sz="3200" b="1" kern="0">
                <a:solidFill>
                  <a:srgbClr val="0070C0"/>
                </a:solidFill>
                <a:latin typeface="#9Slide05 GeosansLight" panose="020B0604020202020204" charset="0"/>
              </a:rPr>
              <a:t>- Tây Nam Á chiếm 3,7% GDP toàn thế giới (năm 2020)</a:t>
            </a:r>
          </a:p>
          <a:p>
            <a:r>
              <a:rPr lang="en-US" sz="3200" b="1" kern="0">
                <a:solidFill>
                  <a:srgbClr val="0070C0"/>
                </a:solidFill>
                <a:latin typeface="#9Slide05 GeosansLight" panose="020B0604020202020204" charset="0"/>
              </a:rPr>
              <a:t>- Từ năm 2010, quy mô GDP trong khu vực tiếp tục tăng so với các giai đoạn trước đây</a:t>
            </a:r>
          </a:p>
        </p:txBody>
      </p:sp>
    </p:spTree>
    <p:extLst>
      <p:ext uri="{BB962C8B-B14F-4D97-AF65-F5344CB8AC3E}">
        <p14:creationId xmlns:p14="http://schemas.microsoft.com/office/powerpoint/2010/main" val="247708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B4F26-426C-9288-36B7-CAA0E09C5CAE}"/>
              </a:ext>
            </a:extLst>
          </p:cNvPr>
          <p:cNvPicPr>
            <a:picLocks noChangeAspect="1"/>
          </p:cNvPicPr>
          <p:nvPr/>
        </p:nvPicPr>
        <p:blipFill>
          <a:blip r:embed="rId2"/>
          <a:stretch>
            <a:fillRect/>
          </a:stretch>
        </p:blipFill>
        <p:spPr>
          <a:xfrm>
            <a:off x="795685" y="601426"/>
            <a:ext cx="10029825" cy="5334000"/>
          </a:xfrm>
          <a:prstGeom prst="rect">
            <a:avLst/>
          </a:prstGeom>
        </p:spPr>
      </p:pic>
      <p:sp>
        <p:nvSpPr>
          <p:cNvPr id="6" name="TextBox 5">
            <a:extLst>
              <a:ext uri="{FF2B5EF4-FFF2-40B4-BE49-F238E27FC236}">
                <a16:creationId xmlns:a16="http://schemas.microsoft.com/office/drawing/2014/main" id="{F84AAF54-0E8E-6524-4A0D-0D8FAF0188FC}"/>
              </a:ext>
            </a:extLst>
          </p:cNvPr>
          <p:cNvSpPr txBox="1"/>
          <p:nvPr/>
        </p:nvSpPr>
        <p:spPr>
          <a:xfrm>
            <a:off x="708917" y="5887093"/>
            <a:ext cx="10687398" cy="584775"/>
          </a:xfrm>
          <a:prstGeom prst="rect">
            <a:avLst/>
          </a:prstGeom>
          <a:noFill/>
        </p:spPr>
        <p:txBody>
          <a:bodyPr wrap="square">
            <a:spAutoFit/>
          </a:bodyPr>
          <a:lstStyle/>
          <a:p>
            <a:r>
              <a:rPr lang="vi-VN"/>
              <a:t>- </a:t>
            </a:r>
            <a:r>
              <a:rPr lang="vi-VN" sz="3200" b="1" kern="0">
                <a:solidFill>
                  <a:srgbClr val="0070C0"/>
                </a:solidFill>
                <a:latin typeface="#9Slide05 GeosansLight" panose="020B0604020202020204" charset="0"/>
              </a:rPr>
              <a:t>Quy mô GDP của các nước trong khu vực có sự </a:t>
            </a:r>
            <a:r>
              <a:rPr lang="vi-VN" sz="3200" b="1" kern="0">
                <a:solidFill>
                  <a:srgbClr val="FF0000"/>
                </a:solidFill>
                <a:latin typeface="#9Slide05 GeosansLight" panose="020B0604020202020204" charset="0"/>
              </a:rPr>
              <a:t>chênh lệch lớn.</a:t>
            </a:r>
            <a:endParaRPr lang="en-US" sz="3200" b="1" kern="0">
              <a:solidFill>
                <a:srgbClr val="FF0000"/>
              </a:solidFill>
              <a:latin typeface="#9Slide05 GeosansLight" panose="020B0604020202020204" charset="0"/>
            </a:endParaRPr>
          </a:p>
        </p:txBody>
      </p:sp>
      <p:grpSp>
        <p:nvGrpSpPr>
          <p:cNvPr id="12" name="Group 11">
            <a:extLst>
              <a:ext uri="{FF2B5EF4-FFF2-40B4-BE49-F238E27FC236}">
                <a16:creationId xmlns:a16="http://schemas.microsoft.com/office/drawing/2014/main" id="{34750FEF-A05E-C1B1-27B2-D5D59E7D537D}"/>
              </a:ext>
            </a:extLst>
          </p:cNvPr>
          <p:cNvGrpSpPr/>
          <p:nvPr/>
        </p:nvGrpSpPr>
        <p:grpSpPr>
          <a:xfrm>
            <a:off x="2116476" y="514175"/>
            <a:ext cx="5445305" cy="3468302"/>
            <a:chOff x="2116476" y="514175"/>
            <a:chExt cx="5445305" cy="3468302"/>
          </a:xfrm>
        </p:grpSpPr>
        <p:grpSp>
          <p:nvGrpSpPr>
            <p:cNvPr id="10" name="Group 9">
              <a:extLst>
                <a:ext uri="{FF2B5EF4-FFF2-40B4-BE49-F238E27FC236}">
                  <a16:creationId xmlns:a16="http://schemas.microsoft.com/office/drawing/2014/main" id="{130941E9-D831-7B56-1264-8EB49FF3B98E}"/>
                </a:ext>
              </a:extLst>
            </p:cNvPr>
            <p:cNvGrpSpPr/>
            <p:nvPr/>
          </p:nvGrpSpPr>
          <p:grpSpPr>
            <a:xfrm>
              <a:off x="2116476" y="924674"/>
              <a:ext cx="5445305" cy="3057803"/>
              <a:chOff x="2116476" y="924674"/>
              <a:chExt cx="5445305" cy="3057803"/>
            </a:xfrm>
          </p:grpSpPr>
          <p:sp>
            <p:nvSpPr>
              <p:cNvPr id="7" name="Arrow: Bent 6">
                <a:extLst>
                  <a:ext uri="{FF2B5EF4-FFF2-40B4-BE49-F238E27FC236}">
                    <a16:creationId xmlns:a16="http://schemas.microsoft.com/office/drawing/2014/main" id="{03B52DE3-5902-BB05-DCAC-B6FD7D66D723}"/>
                  </a:ext>
                </a:extLst>
              </p:cNvPr>
              <p:cNvSpPr/>
              <p:nvPr/>
            </p:nvSpPr>
            <p:spPr>
              <a:xfrm rot="10800000" flipH="1" flipV="1">
                <a:off x="2208944" y="924674"/>
                <a:ext cx="5352837" cy="794920"/>
              </a:xfrm>
              <a:prstGeom prst="bentArrow">
                <a:avLst/>
              </a:prstGeom>
              <a:solidFill>
                <a:srgbClr val="FF5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Down 8">
                <a:extLst>
                  <a:ext uri="{FF2B5EF4-FFF2-40B4-BE49-F238E27FC236}">
                    <a16:creationId xmlns:a16="http://schemas.microsoft.com/office/drawing/2014/main" id="{91CBA1FF-83AA-0D62-7708-FEAA8F163CF4}"/>
                  </a:ext>
                </a:extLst>
              </p:cNvPr>
              <p:cNvSpPr/>
              <p:nvPr/>
            </p:nvSpPr>
            <p:spPr>
              <a:xfrm flipH="1">
                <a:off x="2116476" y="1719594"/>
                <a:ext cx="390417" cy="2262883"/>
              </a:xfrm>
              <a:prstGeom prst="downArrow">
                <a:avLst/>
              </a:prstGeom>
              <a:solidFill>
                <a:srgbClr val="FF5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18B8FEB-C161-64CD-8B16-B21C493CAD86}"/>
                </a:ext>
              </a:extLst>
            </p:cNvPr>
            <p:cNvSpPr txBox="1"/>
            <p:nvPr/>
          </p:nvSpPr>
          <p:spPr>
            <a:xfrm>
              <a:off x="3958413" y="514175"/>
              <a:ext cx="1671825" cy="584775"/>
            </a:xfrm>
            <a:prstGeom prst="rect">
              <a:avLst/>
            </a:prstGeom>
            <a:noFill/>
          </p:spPr>
          <p:txBody>
            <a:bodyPr wrap="square">
              <a:spAutoFit/>
            </a:bodyPr>
            <a:lstStyle/>
            <a:p>
              <a:r>
                <a:rPr lang="en-US" sz="3200" b="1" kern="0">
                  <a:solidFill>
                    <a:srgbClr val="0070C0"/>
                  </a:solidFill>
                  <a:latin typeface="#9Slide05 GeosansLight" panose="020B0604020202020204" charset="0"/>
                </a:rPr>
                <a:t>57,1 lần</a:t>
              </a:r>
            </a:p>
          </p:txBody>
        </p:sp>
      </p:grpSp>
    </p:spTree>
    <p:extLst>
      <p:ext uri="{BB962C8B-B14F-4D97-AF65-F5344CB8AC3E}">
        <p14:creationId xmlns:p14="http://schemas.microsoft.com/office/powerpoint/2010/main" val="87858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58AB6E-A1EA-4CD9-4A76-F2B0BFA00E05}"/>
              </a:ext>
            </a:extLst>
          </p:cNvPr>
          <p:cNvSpPr txBox="1"/>
          <p:nvPr/>
        </p:nvSpPr>
        <p:spPr>
          <a:xfrm>
            <a:off x="6440352" y="2286122"/>
            <a:ext cx="5415022" cy="4647426"/>
          </a:xfrm>
          <a:custGeom>
            <a:avLst/>
            <a:gdLst>
              <a:gd name="connsiteX0" fmla="*/ 0 w 5415022"/>
              <a:gd name="connsiteY0" fmla="*/ 0 h 4647426"/>
              <a:gd name="connsiteX1" fmla="*/ 487352 w 5415022"/>
              <a:gd name="connsiteY1" fmla="*/ 0 h 4647426"/>
              <a:gd name="connsiteX2" fmla="*/ 866404 w 5415022"/>
              <a:gd name="connsiteY2" fmla="*/ 0 h 4647426"/>
              <a:gd name="connsiteX3" fmla="*/ 1353756 w 5415022"/>
              <a:gd name="connsiteY3" fmla="*/ 0 h 4647426"/>
              <a:gd name="connsiteX4" fmla="*/ 1732807 w 5415022"/>
              <a:gd name="connsiteY4" fmla="*/ 0 h 4647426"/>
              <a:gd name="connsiteX5" fmla="*/ 2382610 w 5415022"/>
              <a:gd name="connsiteY5" fmla="*/ 0 h 4647426"/>
              <a:gd name="connsiteX6" fmla="*/ 2978262 w 5415022"/>
              <a:gd name="connsiteY6" fmla="*/ 0 h 4647426"/>
              <a:gd name="connsiteX7" fmla="*/ 3519764 w 5415022"/>
              <a:gd name="connsiteY7" fmla="*/ 0 h 4647426"/>
              <a:gd name="connsiteX8" fmla="*/ 3952966 w 5415022"/>
              <a:gd name="connsiteY8" fmla="*/ 0 h 4647426"/>
              <a:gd name="connsiteX9" fmla="*/ 4602769 w 5415022"/>
              <a:gd name="connsiteY9" fmla="*/ 0 h 4647426"/>
              <a:gd name="connsiteX10" fmla="*/ 5415022 w 5415022"/>
              <a:gd name="connsiteY10" fmla="*/ 0 h 4647426"/>
              <a:gd name="connsiteX11" fmla="*/ 5415022 w 5415022"/>
              <a:gd name="connsiteY11" fmla="*/ 487980 h 4647426"/>
              <a:gd name="connsiteX12" fmla="*/ 5415022 w 5415022"/>
              <a:gd name="connsiteY12" fmla="*/ 1161857 h 4647426"/>
              <a:gd name="connsiteX13" fmla="*/ 5415022 w 5415022"/>
              <a:gd name="connsiteY13" fmla="*/ 1603362 h 4647426"/>
              <a:gd name="connsiteX14" fmla="*/ 5415022 w 5415022"/>
              <a:gd name="connsiteY14" fmla="*/ 2044867 h 4647426"/>
              <a:gd name="connsiteX15" fmla="*/ 5415022 w 5415022"/>
              <a:gd name="connsiteY15" fmla="*/ 2532847 h 4647426"/>
              <a:gd name="connsiteX16" fmla="*/ 5415022 w 5415022"/>
              <a:gd name="connsiteY16" fmla="*/ 2974353 h 4647426"/>
              <a:gd name="connsiteX17" fmla="*/ 5415022 w 5415022"/>
              <a:gd name="connsiteY17" fmla="*/ 3555281 h 4647426"/>
              <a:gd name="connsiteX18" fmla="*/ 5415022 w 5415022"/>
              <a:gd name="connsiteY18" fmla="*/ 3996786 h 4647426"/>
              <a:gd name="connsiteX19" fmla="*/ 5415022 w 5415022"/>
              <a:gd name="connsiteY19" fmla="*/ 4647426 h 4647426"/>
              <a:gd name="connsiteX20" fmla="*/ 4981820 w 5415022"/>
              <a:gd name="connsiteY20" fmla="*/ 4647426 h 4647426"/>
              <a:gd name="connsiteX21" fmla="*/ 4386168 w 5415022"/>
              <a:gd name="connsiteY21" fmla="*/ 4647426 h 4647426"/>
              <a:gd name="connsiteX22" fmla="*/ 3844666 w 5415022"/>
              <a:gd name="connsiteY22" fmla="*/ 4647426 h 4647426"/>
              <a:gd name="connsiteX23" fmla="*/ 3194863 w 5415022"/>
              <a:gd name="connsiteY23" fmla="*/ 4647426 h 4647426"/>
              <a:gd name="connsiteX24" fmla="*/ 2815811 w 5415022"/>
              <a:gd name="connsiteY24" fmla="*/ 4647426 h 4647426"/>
              <a:gd name="connsiteX25" fmla="*/ 2220159 w 5415022"/>
              <a:gd name="connsiteY25" fmla="*/ 4647426 h 4647426"/>
              <a:gd name="connsiteX26" fmla="*/ 1841107 w 5415022"/>
              <a:gd name="connsiteY26" fmla="*/ 4647426 h 4647426"/>
              <a:gd name="connsiteX27" fmla="*/ 1462056 w 5415022"/>
              <a:gd name="connsiteY27" fmla="*/ 4647426 h 4647426"/>
              <a:gd name="connsiteX28" fmla="*/ 812253 w 5415022"/>
              <a:gd name="connsiteY28" fmla="*/ 4647426 h 4647426"/>
              <a:gd name="connsiteX29" fmla="*/ 0 w 5415022"/>
              <a:gd name="connsiteY29" fmla="*/ 4647426 h 4647426"/>
              <a:gd name="connsiteX30" fmla="*/ 0 w 5415022"/>
              <a:gd name="connsiteY30" fmla="*/ 4112972 h 4647426"/>
              <a:gd name="connsiteX31" fmla="*/ 0 w 5415022"/>
              <a:gd name="connsiteY31" fmla="*/ 3532044 h 4647426"/>
              <a:gd name="connsiteX32" fmla="*/ 0 w 5415022"/>
              <a:gd name="connsiteY32" fmla="*/ 2858167 h 4647426"/>
              <a:gd name="connsiteX33" fmla="*/ 0 w 5415022"/>
              <a:gd name="connsiteY33" fmla="*/ 2416662 h 4647426"/>
              <a:gd name="connsiteX34" fmla="*/ 0 w 5415022"/>
              <a:gd name="connsiteY34" fmla="*/ 1975156 h 4647426"/>
              <a:gd name="connsiteX35" fmla="*/ 0 w 5415022"/>
              <a:gd name="connsiteY35" fmla="*/ 1487176 h 4647426"/>
              <a:gd name="connsiteX36" fmla="*/ 0 w 5415022"/>
              <a:gd name="connsiteY36" fmla="*/ 813300 h 4647426"/>
              <a:gd name="connsiteX37" fmla="*/ 0 w 5415022"/>
              <a:gd name="connsiteY37" fmla="*/ 0 h 46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15022" h="4647426" fill="none" extrusionOk="0">
                <a:moveTo>
                  <a:pt x="0" y="0"/>
                </a:moveTo>
                <a:cubicBezTo>
                  <a:pt x="224753" y="-15611"/>
                  <a:pt x="316875" y="52753"/>
                  <a:pt x="487352" y="0"/>
                </a:cubicBezTo>
                <a:cubicBezTo>
                  <a:pt x="657829" y="-52753"/>
                  <a:pt x="746080" y="26340"/>
                  <a:pt x="866404" y="0"/>
                </a:cubicBezTo>
                <a:cubicBezTo>
                  <a:pt x="986728" y="-26340"/>
                  <a:pt x="1148099" y="16564"/>
                  <a:pt x="1353756" y="0"/>
                </a:cubicBezTo>
                <a:cubicBezTo>
                  <a:pt x="1559413" y="-16564"/>
                  <a:pt x="1641806" y="3269"/>
                  <a:pt x="1732807" y="0"/>
                </a:cubicBezTo>
                <a:cubicBezTo>
                  <a:pt x="1823808" y="-3269"/>
                  <a:pt x="2084401" y="41068"/>
                  <a:pt x="2382610" y="0"/>
                </a:cubicBezTo>
                <a:cubicBezTo>
                  <a:pt x="2680819" y="-41068"/>
                  <a:pt x="2824806" y="7999"/>
                  <a:pt x="2978262" y="0"/>
                </a:cubicBezTo>
                <a:cubicBezTo>
                  <a:pt x="3131718" y="-7999"/>
                  <a:pt x="3319578" y="36346"/>
                  <a:pt x="3519764" y="0"/>
                </a:cubicBezTo>
                <a:cubicBezTo>
                  <a:pt x="3719950" y="-36346"/>
                  <a:pt x="3832144" y="17754"/>
                  <a:pt x="3952966" y="0"/>
                </a:cubicBezTo>
                <a:cubicBezTo>
                  <a:pt x="4073788" y="-17754"/>
                  <a:pt x="4404530" y="39084"/>
                  <a:pt x="4602769" y="0"/>
                </a:cubicBezTo>
                <a:cubicBezTo>
                  <a:pt x="4801008" y="-39084"/>
                  <a:pt x="5010864" y="81549"/>
                  <a:pt x="5415022" y="0"/>
                </a:cubicBezTo>
                <a:cubicBezTo>
                  <a:pt x="5445720" y="209768"/>
                  <a:pt x="5383488" y="268991"/>
                  <a:pt x="5415022" y="487980"/>
                </a:cubicBezTo>
                <a:cubicBezTo>
                  <a:pt x="5446556" y="706969"/>
                  <a:pt x="5370149" y="910051"/>
                  <a:pt x="5415022" y="1161857"/>
                </a:cubicBezTo>
                <a:cubicBezTo>
                  <a:pt x="5459895" y="1413663"/>
                  <a:pt x="5396157" y="1444773"/>
                  <a:pt x="5415022" y="1603362"/>
                </a:cubicBezTo>
                <a:cubicBezTo>
                  <a:pt x="5433887" y="1761952"/>
                  <a:pt x="5394267" y="1880121"/>
                  <a:pt x="5415022" y="2044867"/>
                </a:cubicBezTo>
                <a:cubicBezTo>
                  <a:pt x="5435777" y="2209613"/>
                  <a:pt x="5361602" y="2399099"/>
                  <a:pt x="5415022" y="2532847"/>
                </a:cubicBezTo>
                <a:cubicBezTo>
                  <a:pt x="5468442" y="2666595"/>
                  <a:pt x="5366210" y="2824378"/>
                  <a:pt x="5415022" y="2974353"/>
                </a:cubicBezTo>
                <a:cubicBezTo>
                  <a:pt x="5463834" y="3124328"/>
                  <a:pt x="5394349" y="3296600"/>
                  <a:pt x="5415022" y="3555281"/>
                </a:cubicBezTo>
                <a:cubicBezTo>
                  <a:pt x="5435695" y="3813962"/>
                  <a:pt x="5405109" y="3801581"/>
                  <a:pt x="5415022" y="3996786"/>
                </a:cubicBezTo>
                <a:cubicBezTo>
                  <a:pt x="5424935" y="4191991"/>
                  <a:pt x="5413272" y="4378409"/>
                  <a:pt x="5415022" y="4647426"/>
                </a:cubicBezTo>
                <a:cubicBezTo>
                  <a:pt x="5249778" y="4689311"/>
                  <a:pt x="5180584" y="4642908"/>
                  <a:pt x="4981820" y="4647426"/>
                </a:cubicBezTo>
                <a:cubicBezTo>
                  <a:pt x="4783056" y="4651944"/>
                  <a:pt x="4624550" y="4578789"/>
                  <a:pt x="4386168" y="4647426"/>
                </a:cubicBezTo>
                <a:cubicBezTo>
                  <a:pt x="4147786" y="4716063"/>
                  <a:pt x="3999549" y="4619015"/>
                  <a:pt x="3844666" y="4647426"/>
                </a:cubicBezTo>
                <a:cubicBezTo>
                  <a:pt x="3689783" y="4675837"/>
                  <a:pt x="3373255" y="4632636"/>
                  <a:pt x="3194863" y="4647426"/>
                </a:cubicBezTo>
                <a:cubicBezTo>
                  <a:pt x="3016471" y="4662216"/>
                  <a:pt x="2987993" y="4608936"/>
                  <a:pt x="2815811" y="4647426"/>
                </a:cubicBezTo>
                <a:cubicBezTo>
                  <a:pt x="2643629" y="4685916"/>
                  <a:pt x="2488952" y="4643516"/>
                  <a:pt x="2220159" y="4647426"/>
                </a:cubicBezTo>
                <a:cubicBezTo>
                  <a:pt x="1951366" y="4651336"/>
                  <a:pt x="1935942" y="4620127"/>
                  <a:pt x="1841107" y="4647426"/>
                </a:cubicBezTo>
                <a:cubicBezTo>
                  <a:pt x="1746272" y="4674725"/>
                  <a:pt x="1641478" y="4639858"/>
                  <a:pt x="1462056" y="4647426"/>
                </a:cubicBezTo>
                <a:cubicBezTo>
                  <a:pt x="1282634" y="4654994"/>
                  <a:pt x="1120877" y="4612371"/>
                  <a:pt x="812253" y="4647426"/>
                </a:cubicBezTo>
                <a:cubicBezTo>
                  <a:pt x="503629" y="4682481"/>
                  <a:pt x="280568" y="4562108"/>
                  <a:pt x="0" y="4647426"/>
                </a:cubicBezTo>
                <a:cubicBezTo>
                  <a:pt x="-18966" y="4449842"/>
                  <a:pt x="19068" y="4302592"/>
                  <a:pt x="0" y="4112972"/>
                </a:cubicBezTo>
                <a:cubicBezTo>
                  <a:pt x="-19068" y="3923352"/>
                  <a:pt x="44785" y="3729444"/>
                  <a:pt x="0" y="3532044"/>
                </a:cubicBezTo>
                <a:cubicBezTo>
                  <a:pt x="-44785" y="3334644"/>
                  <a:pt x="62013" y="3039347"/>
                  <a:pt x="0" y="2858167"/>
                </a:cubicBezTo>
                <a:cubicBezTo>
                  <a:pt x="-62013" y="2676987"/>
                  <a:pt x="2687" y="2585239"/>
                  <a:pt x="0" y="2416662"/>
                </a:cubicBezTo>
                <a:cubicBezTo>
                  <a:pt x="-2687" y="2248086"/>
                  <a:pt x="46947" y="2157814"/>
                  <a:pt x="0" y="1975156"/>
                </a:cubicBezTo>
                <a:cubicBezTo>
                  <a:pt x="-46947" y="1792498"/>
                  <a:pt x="19798" y="1692153"/>
                  <a:pt x="0" y="1487176"/>
                </a:cubicBezTo>
                <a:cubicBezTo>
                  <a:pt x="-19798" y="1282199"/>
                  <a:pt x="4544" y="1084259"/>
                  <a:pt x="0" y="813300"/>
                </a:cubicBezTo>
                <a:cubicBezTo>
                  <a:pt x="-4544" y="542341"/>
                  <a:pt x="92204" y="372300"/>
                  <a:pt x="0" y="0"/>
                </a:cubicBezTo>
                <a:close/>
              </a:path>
              <a:path w="5415022" h="4647426" stroke="0" extrusionOk="0">
                <a:moveTo>
                  <a:pt x="0" y="0"/>
                </a:moveTo>
                <a:cubicBezTo>
                  <a:pt x="243212" y="-5132"/>
                  <a:pt x="267424" y="45908"/>
                  <a:pt x="487352" y="0"/>
                </a:cubicBezTo>
                <a:cubicBezTo>
                  <a:pt x="707280" y="-45908"/>
                  <a:pt x="729334" y="14946"/>
                  <a:pt x="866404" y="0"/>
                </a:cubicBezTo>
                <a:cubicBezTo>
                  <a:pt x="1003474" y="-14946"/>
                  <a:pt x="1113594" y="49865"/>
                  <a:pt x="1353756" y="0"/>
                </a:cubicBezTo>
                <a:cubicBezTo>
                  <a:pt x="1593918" y="-49865"/>
                  <a:pt x="1640707" y="10163"/>
                  <a:pt x="1732807" y="0"/>
                </a:cubicBezTo>
                <a:cubicBezTo>
                  <a:pt x="1824907" y="-10163"/>
                  <a:pt x="2097268" y="63538"/>
                  <a:pt x="2382610" y="0"/>
                </a:cubicBezTo>
                <a:cubicBezTo>
                  <a:pt x="2667952" y="-63538"/>
                  <a:pt x="2682880" y="12009"/>
                  <a:pt x="2815811" y="0"/>
                </a:cubicBezTo>
                <a:cubicBezTo>
                  <a:pt x="2948742" y="-12009"/>
                  <a:pt x="3077813" y="43304"/>
                  <a:pt x="3194863" y="0"/>
                </a:cubicBezTo>
                <a:cubicBezTo>
                  <a:pt x="3311913" y="-43304"/>
                  <a:pt x="3690956" y="8021"/>
                  <a:pt x="3844666" y="0"/>
                </a:cubicBezTo>
                <a:cubicBezTo>
                  <a:pt x="3998376" y="-8021"/>
                  <a:pt x="4338670" y="66394"/>
                  <a:pt x="4494468" y="0"/>
                </a:cubicBezTo>
                <a:cubicBezTo>
                  <a:pt x="4650266" y="-66394"/>
                  <a:pt x="5142187" y="90557"/>
                  <a:pt x="5415022" y="0"/>
                </a:cubicBezTo>
                <a:cubicBezTo>
                  <a:pt x="5422381" y="315514"/>
                  <a:pt x="5395602" y="469001"/>
                  <a:pt x="5415022" y="673877"/>
                </a:cubicBezTo>
                <a:cubicBezTo>
                  <a:pt x="5434442" y="878753"/>
                  <a:pt x="5361092" y="1128428"/>
                  <a:pt x="5415022" y="1254805"/>
                </a:cubicBezTo>
                <a:cubicBezTo>
                  <a:pt x="5468952" y="1381182"/>
                  <a:pt x="5409624" y="1672905"/>
                  <a:pt x="5415022" y="1789259"/>
                </a:cubicBezTo>
                <a:cubicBezTo>
                  <a:pt x="5420420" y="1905613"/>
                  <a:pt x="5372321" y="2115969"/>
                  <a:pt x="5415022" y="2230764"/>
                </a:cubicBezTo>
                <a:cubicBezTo>
                  <a:pt x="5457723" y="2345560"/>
                  <a:pt x="5378109" y="2583457"/>
                  <a:pt x="5415022" y="2765218"/>
                </a:cubicBezTo>
                <a:cubicBezTo>
                  <a:pt x="5451935" y="2946979"/>
                  <a:pt x="5393912" y="3188085"/>
                  <a:pt x="5415022" y="3299672"/>
                </a:cubicBezTo>
                <a:cubicBezTo>
                  <a:pt x="5436132" y="3411259"/>
                  <a:pt x="5364779" y="3635962"/>
                  <a:pt x="5415022" y="3787652"/>
                </a:cubicBezTo>
                <a:cubicBezTo>
                  <a:pt x="5465265" y="3939342"/>
                  <a:pt x="5386105" y="4290014"/>
                  <a:pt x="5415022" y="4647426"/>
                </a:cubicBezTo>
                <a:cubicBezTo>
                  <a:pt x="5253255" y="4689600"/>
                  <a:pt x="5119563" y="4625867"/>
                  <a:pt x="4981820" y="4647426"/>
                </a:cubicBezTo>
                <a:cubicBezTo>
                  <a:pt x="4844077" y="4668985"/>
                  <a:pt x="4732027" y="4619954"/>
                  <a:pt x="4602769" y="4647426"/>
                </a:cubicBezTo>
                <a:cubicBezTo>
                  <a:pt x="4473511" y="4674898"/>
                  <a:pt x="4087008" y="4612634"/>
                  <a:pt x="3952966" y="4647426"/>
                </a:cubicBezTo>
                <a:cubicBezTo>
                  <a:pt x="3818924" y="4682218"/>
                  <a:pt x="3703404" y="4642115"/>
                  <a:pt x="3519764" y="4647426"/>
                </a:cubicBezTo>
                <a:cubicBezTo>
                  <a:pt x="3336124" y="4652737"/>
                  <a:pt x="3091530" y="4589632"/>
                  <a:pt x="2978262" y="4647426"/>
                </a:cubicBezTo>
                <a:cubicBezTo>
                  <a:pt x="2864994" y="4705220"/>
                  <a:pt x="2713293" y="4633498"/>
                  <a:pt x="2490910" y="4647426"/>
                </a:cubicBezTo>
                <a:cubicBezTo>
                  <a:pt x="2268527" y="4661354"/>
                  <a:pt x="2135020" y="4604750"/>
                  <a:pt x="2003558" y="4647426"/>
                </a:cubicBezTo>
                <a:cubicBezTo>
                  <a:pt x="1872096" y="4690102"/>
                  <a:pt x="1521424" y="4596992"/>
                  <a:pt x="1353756" y="4647426"/>
                </a:cubicBezTo>
                <a:cubicBezTo>
                  <a:pt x="1186088" y="4697860"/>
                  <a:pt x="962967" y="4634829"/>
                  <a:pt x="758103" y="4647426"/>
                </a:cubicBezTo>
                <a:cubicBezTo>
                  <a:pt x="553239" y="4660023"/>
                  <a:pt x="163273" y="4606357"/>
                  <a:pt x="0" y="4647426"/>
                </a:cubicBezTo>
                <a:cubicBezTo>
                  <a:pt x="-60823" y="4422535"/>
                  <a:pt x="37521" y="4356552"/>
                  <a:pt x="0" y="4112972"/>
                </a:cubicBezTo>
                <a:cubicBezTo>
                  <a:pt x="-37521" y="3869392"/>
                  <a:pt x="9367" y="3705026"/>
                  <a:pt x="0" y="3578518"/>
                </a:cubicBezTo>
                <a:cubicBezTo>
                  <a:pt x="-9367" y="3452010"/>
                  <a:pt x="50099" y="3117368"/>
                  <a:pt x="0" y="2997590"/>
                </a:cubicBezTo>
                <a:cubicBezTo>
                  <a:pt x="-50099" y="2877812"/>
                  <a:pt x="15510" y="2756734"/>
                  <a:pt x="0" y="2556084"/>
                </a:cubicBezTo>
                <a:cubicBezTo>
                  <a:pt x="-15510" y="2355434"/>
                  <a:pt x="10435" y="2165726"/>
                  <a:pt x="0" y="1928682"/>
                </a:cubicBezTo>
                <a:cubicBezTo>
                  <a:pt x="-10435" y="1691638"/>
                  <a:pt x="37767" y="1706861"/>
                  <a:pt x="0" y="1487176"/>
                </a:cubicBezTo>
                <a:cubicBezTo>
                  <a:pt x="-37767" y="1267491"/>
                  <a:pt x="27668" y="1034326"/>
                  <a:pt x="0" y="906248"/>
                </a:cubicBezTo>
                <a:cubicBezTo>
                  <a:pt x="-27668" y="778170"/>
                  <a:pt x="86642" y="310077"/>
                  <a:pt x="0" y="0"/>
                </a:cubicBezTo>
                <a:close/>
              </a:path>
            </a:pathLst>
          </a:custGeom>
          <a:solidFill>
            <a:schemeClr val="accent3">
              <a:lumMod val="20000"/>
              <a:lumOff val="80000"/>
            </a:schemeClr>
          </a:solidFill>
          <a:ln>
            <a:solidFill>
              <a:srgbClr val="002060"/>
            </a:solidFill>
            <a:prstDash val="dash"/>
            <a:extLst>
              <a:ext uri="{C807C97D-BFC1-408E-A445-0C87EB9F89A2}">
                <ask:lineSketchStyleProps xmlns:ask="http://schemas.microsoft.com/office/drawing/2018/sketchyshapes" sd="1937250538">
                  <a:prstGeom prst="rect">
                    <a:avLst/>
                  </a:prstGeom>
                  <ask:type>
                    <ask:lineSketchScribble/>
                  </ask:type>
                </ask:lineSketchStyleProps>
              </a:ext>
            </a:extLst>
          </a:ln>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4400" b="1">
                <a:solidFill>
                  <a:srgbClr val="512373"/>
                </a:solidFill>
                <a:latin typeface="#9Slide05 Israquella" pitchFamily="2" charset="0"/>
                <a:cs typeface="Arial"/>
                <a:sym typeface="Arial"/>
              </a:rPr>
              <a:t>Nhiệm vụ</a:t>
            </a:r>
            <a:r>
              <a:rPr kumimoji="0" lang="vi-VN" sz="4400" b="1" i="0" u="none" strike="noStrike" kern="1200" cap="none" spc="0" normalizeH="0" baseline="0" noProof="0">
                <a:ln>
                  <a:noFill/>
                </a:ln>
                <a:solidFill>
                  <a:srgbClr val="512373"/>
                </a:solidFill>
                <a:effectLst/>
                <a:uLnTx/>
                <a:uFillTx/>
                <a:latin typeface="#9Slide05 Israquella" pitchFamily="2" charset="0"/>
                <a:ea typeface="+mn-ea"/>
                <a:cs typeface="Arial"/>
                <a:sym typeface="Arial"/>
              </a:rPr>
              <a:t> </a:t>
            </a:r>
            <a:endParaRPr kumimoji="0" lang="en-US" sz="4400" b="1" i="0" u="none" strike="noStrike" kern="1200" cap="none" spc="0" normalizeH="0" baseline="0" noProof="0">
              <a:ln>
                <a:noFill/>
              </a:ln>
              <a:solidFill>
                <a:srgbClr val="512373"/>
              </a:solidFill>
              <a:effectLst/>
              <a:uLnTx/>
              <a:uFillTx/>
              <a:latin typeface="#9Slide05 Israquella" pitchFamily="2" charset="0"/>
              <a:ea typeface="+mn-ea"/>
              <a:cs typeface="Arial"/>
              <a:sym typeface="Arial"/>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9Slide05 Israquella" pitchFamily="2" charset="0"/>
                <a:ea typeface="+mn-ea"/>
                <a:cs typeface="Arial"/>
                <a:sym typeface="Arial"/>
              </a:rPr>
              <a:t>Đọ</a:t>
            </a:r>
            <a:r>
              <a:rPr kumimoji="0" lang="vi-VN"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c thông tin Mục IV.</a:t>
            </a:r>
            <a:r>
              <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2</a:t>
            </a:r>
            <a:r>
              <a:rPr kumimoji="0" lang="vi-VN"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 tr</a:t>
            </a:r>
            <a:r>
              <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80</a:t>
            </a:r>
            <a:r>
              <a:rPr kumimoji="0" lang="vi-VN"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 SGK, dựa vào bảng 15.</a:t>
            </a:r>
            <a:r>
              <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2</a:t>
            </a:r>
            <a:r>
              <a:rPr kumimoji="0" lang="vi-VN"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 </a:t>
            </a:r>
            <a:endPar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6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mn-cs"/>
              </a:rPr>
              <a:t> </a:t>
            </a:r>
            <a:r>
              <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Nêu các giai đoạn phát triển kinh tế của Tây Nam Á?</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6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mn-cs"/>
              </a:rPr>
              <a:t> </a:t>
            </a:r>
            <a:r>
              <a:rPr kumimoji="0" lang="vi-VN"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Giải thích được tại sao tình hình phát triẻn KT của Tây Nam Á không ổn định</a:t>
            </a:r>
            <a:r>
              <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6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mn-cs"/>
              </a:rPr>
              <a:t> </a:t>
            </a:r>
            <a:r>
              <a:rPr lang="en-US" sz="2600" kern="0">
                <a:solidFill>
                  <a:srgbClr val="0070C0"/>
                </a:solidFill>
                <a:latin typeface="#9Slide03 SFU Futura_03" panose="00000400000000000000" pitchFamily="2" charset="0"/>
              </a:rPr>
              <a:t>Đ</a:t>
            </a:r>
            <a:r>
              <a:rPr kumimoji="0" lang="vi-VN"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ưa ra biện pháp để Tây Nam Á phát triển kinh tế ổn định.</a:t>
            </a:r>
            <a:endParaRPr kumimoji="0" lang="en-US" sz="26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endParaRPr>
          </a:p>
        </p:txBody>
      </p:sp>
      <p:grpSp>
        <p:nvGrpSpPr>
          <p:cNvPr id="5" name="Group 4">
            <a:extLst>
              <a:ext uri="{FF2B5EF4-FFF2-40B4-BE49-F238E27FC236}">
                <a16:creationId xmlns:a16="http://schemas.microsoft.com/office/drawing/2014/main" id="{F9281B26-10D5-2F08-108D-F874DCBDB103}"/>
              </a:ext>
            </a:extLst>
          </p:cNvPr>
          <p:cNvGrpSpPr/>
          <p:nvPr/>
        </p:nvGrpSpPr>
        <p:grpSpPr>
          <a:xfrm>
            <a:off x="6305550" y="639541"/>
            <a:ext cx="2494936" cy="830997"/>
            <a:chOff x="7033847" y="1776002"/>
            <a:chExt cx="2780816" cy="1207481"/>
          </a:xfrm>
        </p:grpSpPr>
        <p:sp>
          <p:nvSpPr>
            <p:cNvPr id="6" name="Flowchart: Terminator 5">
              <a:extLst>
                <a:ext uri="{FF2B5EF4-FFF2-40B4-BE49-F238E27FC236}">
                  <a16:creationId xmlns:a16="http://schemas.microsoft.com/office/drawing/2014/main" id="{68493655-7B9A-B570-1E28-B6170748F398}"/>
                </a:ext>
              </a:extLst>
            </p:cNvPr>
            <p:cNvSpPr/>
            <p:nvPr/>
          </p:nvSpPr>
          <p:spPr>
            <a:xfrm>
              <a:off x="7775611" y="2046807"/>
              <a:ext cx="2039052" cy="601601"/>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rPr>
                <a:t> CẶP ĐÔI </a:t>
              </a:r>
              <a:endParaRPr kumimoji="0" lang="en-US" sz="24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endParaRPr>
            </a:p>
          </p:txBody>
        </p:sp>
        <p:pic>
          <p:nvPicPr>
            <p:cNvPr id="7" name="Picture 6">
              <a:extLst>
                <a:ext uri="{FF2B5EF4-FFF2-40B4-BE49-F238E27FC236}">
                  <a16:creationId xmlns:a16="http://schemas.microsoft.com/office/drawing/2014/main" id="{EB815855-59EF-C4BC-C92D-3338B0C20A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pic>
        <p:nvPicPr>
          <p:cNvPr id="9" name="Picture 8">
            <a:extLst>
              <a:ext uri="{FF2B5EF4-FFF2-40B4-BE49-F238E27FC236}">
                <a16:creationId xmlns:a16="http://schemas.microsoft.com/office/drawing/2014/main" id="{D3F769F9-E45A-85FE-AE68-F7EACF077332}"/>
              </a:ext>
            </a:extLst>
          </p:cNvPr>
          <p:cNvPicPr>
            <a:picLocks noChangeAspect="1"/>
          </p:cNvPicPr>
          <p:nvPr/>
        </p:nvPicPr>
        <p:blipFill>
          <a:blip r:embed="rId5"/>
          <a:stretch>
            <a:fillRect/>
          </a:stretch>
        </p:blipFill>
        <p:spPr>
          <a:xfrm>
            <a:off x="6409368" y="987706"/>
            <a:ext cx="2176461" cy="1914310"/>
          </a:xfrm>
          <a:prstGeom prst="rect">
            <a:avLst/>
          </a:prstGeom>
        </p:spPr>
      </p:pic>
      <p:sp>
        <p:nvSpPr>
          <p:cNvPr id="10" name="Hộp Văn bản 18">
            <a:extLst>
              <a:ext uri="{FF2B5EF4-FFF2-40B4-BE49-F238E27FC236}">
                <a16:creationId xmlns:a16="http://schemas.microsoft.com/office/drawing/2014/main" id="{BDE59612-D26C-205A-6CB4-6FD8F3DF0DAD}"/>
              </a:ext>
            </a:extLst>
          </p:cNvPr>
          <p:cNvSpPr txBox="1"/>
          <p:nvPr/>
        </p:nvSpPr>
        <p:spPr>
          <a:xfrm>
            <a:off x="2602030" y="-216771"/>
            <a:ext cx="7216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9Slide03 Iciel Blooming Elegan" pitchFamily="2" charset="0"/>
                <a:ea typeface="+mn-ea"/>
                <a:cs typeface="+mn-cs"/>
              </a:rPr>
              <a:t>TÌM HIỂU TÌNH HÌNH PHÁT TRIỂN  KINH TẾ</a:t>
            </a:r>
          </a:p>
        </p:txBody>
      </p:sp>
      <p:cxnSp>
        <p:nvCxnSpPr>
          <p:cNvPr id="11" name="Đường nối Thẳng 19">
            <a:extLst>
              <a:ext uri="{FF2B5EF4-FFF2-40B4-BE49-F238E27FC236}">
                <a16:creationId xmlns:a16="http://schemas.microsoft.com/office/drawing/2014/main" id="{8C633408-15E1-DC07-01AD-80BC8641EA79}"/>
              </a:ext>
            </a:extLst>
          </p:cNvPr>
          <p:cNvCxnSpPr>
            <a:cxnSpLocks/>
          </p:cNvCxnSpPr>
          <p:nvPr/>
        </p:nvCxnSpPr>
        <p:spPr>
          <a:xfrm>
            <a:off x="3656028" y="591630"/>
            <a:ext cx="5108544" cy="0"/>
          </a:xfrm>
          <a:prstGeom prst="line">
            <a:avLst/>
          </a:prstGeom>
          <a:noFill/>
          <a:ln w="28575" cap="flat" cmpd="sng" algn="ctr">
            <a:solidFill>
              <a:srgbClr val="00B050"/>
            </a:solidFill>
            <a:prstDash val="sysDash"/>
            <a:miter lim="800000"/>
          </a:ln>
          <a:effectLst/>
        </p:spPr>
      </p:cxnSp>
      <p:grpSp>
        <p:nvGrpSpPr>
          <p:cNvPr id="2" name="Nhóm 1">
            <a:extLst>
              <a:ext uri="{FF2B5EF4-FFF2-40B4-BE49-F238E27FC236}">
                <a16:creationId xmlns:a16="http://schemas.microsoft.com/office/drawing/2014/main" id="{4E9A7B4A-D179-7091-5E0C-8868BC3BD96E}"/>
              </a:ext>
            </a:extLst>
          </p:cNvPr>
          <p:cNvGrpSpPr/>
          <p:nvPr/>
        </p:nvGrpSpPr>
        <p:grpSpPr>
          <a:xfrm>
            <a:off x="-14068" y="0"/>
            <a:ext cx="12206068" cy="6858000"/>
            <a:chOff x="-14068" y="0"/>
            <a:chExt cx="12206068" cy="6858000"/>
          </a:xfrm>
        </p:grpSpPr>
        <p:grpSp>
          <p:nvGrpSpPr>
            <p:cNvPr id="12" name="Nhóm 2">
              <a:extLst>
                <a:ext uri="{FF2B5EF4-FFF2-40B4-BE49-F238E27FC236}">
                  <a16:creationId xmlns:a16="http://schemas.microsoft.com/office/drawing/2014/main" id="{DC2B8147-BA5B-2C7F-6FD1-F00CBA12F28F}"/>
                </a:ext>
              </a:extLst>
            </p:cNvPr>
            <p:cNvGrpSpPr/>
            <p:nvPr/>
          </p:nvGrpSpPr>
          <p:grpSpPr>
            <a:xfrm>
              <a:off x="-14068" y="0"/>
              <a:ext cx="12206068" cy="6858000"/>
              <a:chOff x="-14068" y="0"/>
              <a:chExt cx="12206068" cy="6858000"/>
            </a:xfrm>
          </p:grpSpPr>
          <p:cxnSp>
            <p:nvCxnSpPr>
              <p:cNvPr id="14" name="Đường nối Thẳng 4">
                <a:extLst>
                  <a:ext uri="{FF2B5EF4-FFF2-40B4-BE49-F238E27FC236}">
                    <a16:creationId xmlns:a16="http://schemas.microsoft.com/office/drawing/2014/main" id="{52DDAA9B-0A84-F485-2F24-579CF8C83B69}"/>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Đường nối Thẳng 5">
                <a:extLst>
                  <a:ext uri="{FF2B5EF4-FFF2-40B4-BE49-F238E27FC236}">
                    <a16:creationId xmlns:a16="http://schemas.microsoft.com/office/drawing/2014/main" id="{C6C74A56-66E6-AAE4-F91C-134DAC7E5E96}"/>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Đường nối Thẳng 6">
                <a:extLst>
                  <a:ext uri="{FF2B5EF4-FFF2-40B4-BE49-F238E27FC236}">
                    <a16:creationId xmlns:a16="http://schemas.microsoft.com/office/drawing/2014/main" id="{73FFDABB-4ED1-862E-C400-994DBF164DDE}"/>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3" name="Đường nối Thẳng 3">
              <a:extLst>
                <a:ext uri="{FF2B5EF4-FFF2-40B4-BE49-F238E27FC236}">
                  <a16:creationId xmlns:a16="http://schemas.microsoft.com/office/drawing/2014/main" id="{510E01B6-3E00-4235-2B06-427EB60BD8F2}"/>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F7118717-E953-F34F-FA70-5D1BDEEFA9AA}"/>
              </a:ext>
            </a:extLst>
          </p:cNvPr>
          <p:cNvPicPr>
            <a:picLocks noChangeAspect="1"/>
          </p:cNvPicPr>
          <p:nvPr/>
        </p:nvPicPr>
        <p:blipFill>
          <a:blip r:embed="rId6"/>
          <a:stretch>
            <a:fillRect/>
          </a:stretch>
        </p:blipFill>
        <p:spPr>
          <a:xfrm>
            <a:off x="237070" y="2929176"/>
            <a:ext cx="6102874" cy="3652343"/>
          </a:xfrm>
          <a:prstGeom prst="rect">
            <a:avLst/>
          </a:prstGeom>
        </p:spPr>
      </p:pic>
      <p:sp>
        <p:nvSpPr>
          <p:cNvPr id="21" name="TextBox 20">
            <a:extLst>
              <a:ext uri="{FF2B5EF4-FFF2-40B4-BE49-F238E27FC236}">
                <a16:creationId xmlns:a16="http://schemas.microsoft.com/office/drawing/2014/main" id="{707639BE-4F01-3607-7C7E-1225F159A7AA}"/>
              </a:ext>
            </a:extLst>
          </p:cNvPr>
          <p:cNvSpPr txBox="1"/>
          <p:nvPr/>
        </p:nvSpPr>
        <p:spPr>
          <a:xfrm>
            <a:off x="147953" y="1878330"/>
            <a:ext cx="6127530" cy="767133"/>
          </a:xfrm>
          <a:prstGeom prst="rect">
            <a:avLst/>
          </a:prstGeom>
          <a:noFill/>
        </p:spPr>
        <p:txBody>
          <a:bodyPr wrap="square">
            <a:spAutoFit/>
          </a:bodyPr>
          <a:lstStyle/>
          <a:p>
            <a:pPr marL="342900" lvl="0" indent="-342900" algn="ctr">
              <a:lnSpc>
                <a:spcPct val="115000"/>
              </a:lnSpc>
              <a:spcAft>
                <a:spcPts val="800"/>
              </a:spcAft>
              <a:buFont typeface="Wingdings" panose="05000000000000000000" pitchFamily="2" charset="2"/>
              <a:buChar char=""/>
            </a:pPr>
            <a:r>
              <a:rPr lang="en-US" sz="2000">
                <a:solidFill>
                  <a:srgbClr val="7030A0"/>
                </a:solidFill>
                <a:effectLst/>
                <a:latin typeface="#9Slide03 SFU Futura_05" panose="00000800000000000000" pitchFamily="2" charset="0"/>
                <a:ea typeface="Times New Roman" panose="02020603050405020304" pitchFamily="18" charset="0"/>
                <a:cs typeface="Times New Roman" panose="02020603050405020304" pitchFamily="18" charset="0"/>
              </a:rPr>
              <a:t>NHIỆM VỤ 2: TÌM HIỂU TĂNG TRƯỞNG KINH TẾ CỦA TÂY NAM Á</a:t>
            </a:r>
            <a:endParaRPr lang="en-US" sz="2000">
              <a:effectLst/>
              <a:latin typeface="#9Slide03 SFU Futura_05" panose="000008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13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F7390-3E6D-9626-D3FE-1254711FEF91}"/>
              </a:ext>
            </a:extLst>
          </p:cNvPr>
          <p:cNvPicPr>
            <a:picLocks noChangeAspect="1"/>
          </p:cNvPicPr>
          <p:nvPr/>
        </p:nvPicPr>
        <p:blipFill>
          <a:blip r:embed="rId2"/>
          <a:stretch>
            <a:fillRect/>
          </a:stretch>
        </p:blipFill>
        <p:spPr>
          <a:xfrm>
            <a:off x="295275" y="703538"/>
            <a:ext cx="11601450" cy="5450923"/>
          </a:xfrm>
          <a:prstGeom prst="rect">
            <a:avLst/>
          </a:prstGeom>
        </p:spPr>
      </p:pic>
    </p:spTree>
    <p:extLst>
      <p:ext uri="{BB962C8B-B14F-4D97-AF65-F5344CB8AC3E}">
        <p14:creationId xmlns:p14="http://schemas.microsoft.com/office/powerpoint/2010/main" val="183013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pSp>
        <p:nvGrpSpPr>
          <p:cNvPr id="2490" name="Google Shape;2490;p45"/>
          <p:cNvGrpSpPr/>
          <p:nvPr/>
        </p:nvGrpSpPr>
        <p:grpSpPr>
          <a:xfrm>
            <a:off x="1837977" y="854713"/>
            <a:ext cx="2545019" cy="4068000"/>
            <a:chOff x="912883" y="1759837"/>
            <a:chExt cx="1556058" cy="2549619"/>
          </a:xfrm>
        </p:grpSpPr>
        <p:sp>
          <p:nvSpPr>
            <p:cNvPr id="2491" name="Google Shape;2491;p45"/>
            <p:cNvSpPr/>
            <p:nvPr/>
          </p:nvSpPr>
          <p:spPr>
            <a:xfrm>
              <a:off x="1071829" y="2610537"/>
              <a:ext cx="1397112" cy="171339"/>
            </a:xfrm>
            <a:custGeom>
              <a:avLst/>
              <a:gdLst/>
              <a:ahLst/>
              <a:cxnLst/>
              <a:rect l="l" t="t" r="r" b="b"/>
              <a:pathLst>
                <a:path w="63985" h="7847" extrusionOk="0">
                  <a:moveTo>
                    <a:pt x="2679" y="703"/>
                  </a:moveTo>
                  <a:cubicBezTo>
                    <a:pt x="2429" y="846"/>
                    <a:pt x="2167" y="1179"/>
                    <a:pt x="1917" y="1429"/>
                  </a:cubicBezTo>
                  <a:lnTo>
                    <a:pt x="1334" y="703"/>
                  </a:lnTo>
                  <a:close/>
                  <a:moveTo>
                    <a:pt x="4239" y="703"/>
                  </a:moveTo>
                  <a:cubicBezTo>
                    <a:pt x="3703" y="1143"/>
                    <a:pt x="3167" y="1774"/>
                    <a:pt x="2644" y="2322"/>
                  </a:cubicBezTo>
                  <a:lnTo>
                    <a:pt x="2048" y="1572"/>
                  </a:lnTo>
                  <a:cubicBezTo>
                    <a:pt x="2358" y="1262"/>
                    <a:pt x="2667" y="1000"/>
                    <a:pt x="2977" y="703"/>
                  </a:cubicBezTo>
                  <a:close/>
                  <a:moveTo>
                    <a:pt x="6215" y="703"/>
                  </a:moveTo>
                  <a:cubicBezTo>
                    <a:pt x="5299" y="1596"/>
                    <a:pt x="4394" y="2477"/>
                    <a:pt x="3501" y="3394"/>
                  </a:cubicBezTo>
                  <a:lnTo>
                    <a:pt x="2917" y="2655"/>
                  </a:lnTo>
                  <a:cubicBezTo>
                    <a:pt x="3572" y="2001"/>
                    <a:pt x="4227" y="1298"/>
                    <a:pt x="4882" y="703"/>
                  </a:cubicBezTo>
                  <a:close/>
                  <a:moveTo>
                    <a:pt x="22134" y="703"/>
                  </a:moveTo>
                  <a:cubicBezTo>
                    <a:pt x="19979" y="2786"/>
                    <a:pt x="17824" y="5037"/>
                    <a:pt x="15681" y="7239"/>
                  </a:cubicBezTo>
                  <a:lnTo>
                    <a:pt x="14204" y="7227"/>
                  </a:lnTo>
                  <a:cubicBezTo>
                    <a:pt x="16467" y="5025"/>
                    <a:pt x="18765" y="2786"/>
                    <a:pt x="21051" y="703"/>
                  </a:cubicBezTo>
                  <a:close/>
                  <a:moveTo>
                    <a:pt x="54079" y="703"/>
                  </a:moveTo>
                  <a:cubicBezTo>
                    <a:pt x="51828" y="2786"/>
                    <a:pt x="49578" y="5049"/>
                    <a:pt x="47328" y="7239"/>
                  </a:cubicBezTo>
                  <a:lnTo>
                    <a:pt x="46447" y="7227"/>
                  </a:lnTo>
                  <a:cubicBezTo>
                    <a:pt x="48578" y="5037"/>
                    <a:pt x="50697" y="2786"/>
                    <a:pt x="52840" y="703"/>
                  </a:cubicBezTo>
                  <a:close/>
                  <a:moveTo>
                    <a:pt x="61079" y="1203"/>
                  </a:moveTo>
                  <a:lnTo>
                    <a:pt x="61651" y="1941"/>
                  </a:lnTo>
                  <a:cubicBezTo>
                    <a:pt x="59948" y="3691"/>
                    <a:pt x="58270" y="5453"/>
                    <a:pt x="56591" y="7239"/>
                  </a:cubicBezTo>
                  <a:lnTo>
                    <a:pt x="55579" y="7239"/>
                  </a:lnTo>
                  <a:cubicBezTo>
                    <a:pt x="55885" y="6944"/>
                    <a:pt x="56190" y="6604"/>
                    <a:pt x="56495" y="6299"/>
                  </a:cubicBezTo>
                  <a:cubicBezTo>
                    <a:pt x="58091" y="4668"/>
                    <a:pt x="59567" y="2917"/>
                    <a:pt x="61079" y="1203"/>
                  </a:cubicBezTo>
                  <a:close/>
                  <a:moveTo>
                    <a:pt x="8013" y="703"/>
                  </a:moveTo>
                  <a:cubicBezTo>
                    <a:pt x="5858" y="2786"/>
                    <a:pt x="3703" y="5013"/>
                    <a:pt x="1584" y="7251"/>
                  </a:cubicBezTo>
                  <a:lnTo>
                    <a:pt x="1334" y="7251"/>
                  </a:lnTo>
                  <a:lnTo>
                    <a:pt x="3941" y="3941"/>
                  </a:lnTo>
                  <a:lnTo>
                    <a:pt x="3703" y="3667"/>
                  </a:lnTo>
                  <a:cubicBezTo>
                    <a:pt x="4691" y="2655"/>
                    <a:pt x="5680" y="1596"/>
                    <a:pt x="6680" y="703"/>
                  </a:cubicBezTo>
                  <a:close/>
                  <a:moveTo>
                    <a:pt x="9835" y="703"/>
                  </a:moveTo>
                  <a:cubicBezTo>
                    <a:pt x="7597" y="2786"/>
                    <a:pt x="5358" y="5013"/>
                    <a:pt x="3144" y="7251"/>
                  </a:cubicBezTo>
                  <a:lnTo>
                    <a:pt x="2084" y="7251"/>
                  </a:lnTo>
                  <a:cubicBezTo>
                    <a:pt x="4370" y="5013"/>
                    <a:pt x="6644" y="2786"/>
                    <a:pt x="8906" y="703"/>
                  </a:cubicBezTo>
                  <a:close/>
                  <a:moveTo>
                    <a:pt x="11240" y="703"/>
                  </a:moveTo>
                  <a:cubicBezTo>
                    <a:pt x="9109" y="2786"/>
                    <a:pt x="6989" y="5013"/>
                    <a:pt x="4906" y="7251"/>
                  </a:cubicBezTo>
                  <a:lnTo>
                    <a:pt x="3453" y="7251"/>
                  </a:lnTo>
                  <a:cubicBezTo>
                    <a:pt x="5703" y="5013"/>
                    <a:pt x="7930" y="2786"/>
                    <a:pt x="10168" y="703"/>
                  </a:cubicBezTo>
                  <a:close/>
                  <a:moveTo>
                    <a:pt x="13026" y="703"/>
                  </a:moveTo>
                  <a:cubicBezTo>
                    <a:pt x="10859" y="2786"/>
                    <a:pt x="8716" y="5013"/>
                    <a:pt x="6608" y="7251"/>
                  </a:cubicBezTo>
                  <a:lnTo>
                    <a:pt x="5406" y="7251"/>
                  </a:lnTo>
                  <a:cubicBezTo>
                    <a:pt x="7489" y="5013"/>
                    <a:pt x="9561" y="2786"/>
                    <a:pt x="11645" y="703"/>
                  </a:cubicBezTo>
                  <a:close/>
                  <a:moveTo>
                    <a:pt x="16038" y="703"/>
                  </a:moveTo>
                  <a:cubicBezTo>
                    <a:pt x="13752" y="2786"/>
                    <a:pt x="11430" y="5013"/>
                    <a:pt x="9144" y="7251"/>
                  </a:cubicBezTo>
                  <a:lnTo>
                    <a:pt x="7096" y="7251"/>
                  </a:lnTo>
                  <a:cubicBezTo>
                    <a:pt x="9216" y="5013"/>
                    <a:pt x="11347" y="2786"/>
                    <a:pt x="13490" y="703"/>
                  </a:cubicBezTo>
                  <a:close/>
                  <a:moveTo>
                    <a:pt x="16348" y="667"/>
                  </a:moveTo>
                  <a:lnTo>
                    <a:pt x="18372" y="679"/>
                  </a:lnTo>
                  <a:cubicBezTo>
                    <a:pt x="16062" y="2870"/>
                    <a:pt x="13752" y="5013"/>
                    <a:pt x="11454" y="7251"/>
                  </a:cubicBezTo>
                  <a:lnTo>
                    <a:pt x="9621" y="7251"/>
                  </a:lnTo>
                  <a:cubicBezTo>
                    <a:pt x="11859" y="5013"/>
                    <a:pt x="14109" y="2870"/>
                    <a:pt x="16348" y="667"/>
                  </a:cubicBezTo>
                  <a:close/>
                  <a:moveTo>
                    <a:pt x="20658" y="703"/>
                  </a:moveTo>
                  <a:cubicBezTo>
                    <a:pt x="18336" y="2786"/>
                    <a:pt x="15979" y="5013"/>
                    <a:pt x="13740" y="7251"/>
                  </a:cubicBezTo>
                  <a:lnTo>
                    <a:pt x="11835" y="7251"/>
                  </a:lnTo>
                  <a:cubicBezTo>
                    <a:pt x="14085" y="5013"/>
                    <a:pt x="16336" y="2786"/>
                    <a:pt x="18586" y="703"/>
                  </a:cubicBezTo>
                  <a:close/>
                  <a:moveTo>
                    <a:pt x="24122" y="703"/>
                  </a:moveTo>
                  <a:cubicBezTo>
                    <a:pt x="21944" y="2786"/>
                    <a:pt x="19777" y="5013"/>
                    <a:pt x="17610" y="7251"/>
                  </a:cubicBezTo>
                  <a:lnTo>
                    <a:pt x="15824" y="7251"/>
                  </a:lnTo>
                  <a:cubicBezTo>
                    <a:pt x="18014" y="5013"/>
                    <a:pt x="20229" y="2786"/>
                    <a:pt x="22444" y="703"/>
                  </a:cubicBezTo>
                  <a:close/>
                  <a:moveTo>
                    <a:pt x="25420" y="703"/>
                  </a:moveTo>
                  <a:cubicBezTo>
                    <a:pt x="23229" y="2786"/>
                    <a:pt x="21122" y="5013"/>
                    <a:pt x="19038" y="7251"/>
                  </a:cubicBezTo>
                  <a:lnTo>
                    <a:pt x="17955" y="7251"/>
                  </a:lnTo>
                  <a:cubicBezTo>
                    <a:pt x="20098" y="5013"/>
                    <a:pt x="22265" y="2786"/>
                    <a:pt x="24444" y="703"/>
                  </a:cubicBezTo>
                  <a:close/>
                  <a:moveTo>
                    <a:pt x="27956" y="703"/>
                  </a:moveTo>
                  <a:cubicBezTo>
                    <a:pt x="27456" y="1143"/>
                    <a:pt x="26944" y="1667"/>
                    <a:pt x="26456" y="2155"/>
                  </a:cubicBezTo>
                  <a:cubicBezTo>
                    <a:pt x="24730" y="3858"/>
                    <a:pt x="23003" y="5465"/>
                    <a:pt x="21277" y="7251"/>
                  </a:cubicBezTo>
                  <a:lnTo>
                    <a:pt x="19348" y="7251"/>
                  </a:lnTo>
                  <a:cubicBezTo>
                    <a:pt x="21086" y="5310"/>
                    <a:pt x="22848" y="3548"/>
                    <a:pt x="24658" y="1762"/>
                  </a:cubicBezTo>
                  <a:cubicBezTo>
                    <a:pt x="25015" y="1393"/>
                    <a:pt x="25384" y="1000"/>
                    <a:pt x="25754" y="703"/>
                  </a:cubicBezTo>
                  <a:close/>
                  <a:moveTo>
                    <a:pt x="30183" y="703"/>
                  </a:moveTo>
                  <a:cubicBezTo>
                    <a:pt x="29599" y="1298"/>
                    <a:pt x="29004" y="1893"/>
                    <a:pt x="28421" y="2501"/>
                  </a:cubicBezTo>
                  <a:cubicBezTo>
                    <a:pt x="26897" y="4096"/>
                    <a:pt x="25349" y="5608"/>
                    <a:pt x="23801" y="7251"/>
                  </a:cubicBezTo>
                  <a:lnTo>
                    <a:pt x="21467" y="7251"/>
                  </a:lnTo>
                  <a:cubicBezTo>
                    <a:pt x="22944" y="5763"/>
                    <a:pt x="24420" y="4429"/>
                    <a:pt x="25849" y="3001"/>
                  </a:cubicBezTo>
                  <a:cubicBezTo>
                    <a:pt x="26611" y="2227"/>
                    <a:pt x="27397" y="1441"/>
                    <a:pt x="28171" y="703"/>
                  </a:cubicBezTo>
                  <a:close/>
                  <a:moveTo>
                    <a:pt x="33100" y="703"/>
                  </a:moveTo>
                  <a:cubicBezTo>
                    <a:pt x="31635" y="2191"/>
                    <a:pt x="30159" y="3632"/>
                    <a:pt x="28671" y="5084"/>
                  </a:cubicBezTo>
                  <a:cubicBezTo>
                    <a:pt x="27932" y="5811"/>
                    <a:pt x="27194" y="6501"/>
                    <a:pt x="26456" y="7251"/>
                  </a:cubicBezTo>
                  <a:lnTo>
                    <a:pt x="24087" y="7251"/>
                  </a:lnTo>
                  <a:cubicBezTo>
                    <a:pt x="25587" y="5608"/>
                    <a:pt x="27075" y="4179"/>
                    <a:pt x="28563" y="2632"/>
                  </a:cubicBezTo>
                  <a:cubicBezTo>
                    <a:pt x="29183" y="1977"/>
                    <a:pt x="29825" y="1298"/>
                    <a:pt x="30468" y="703"/>
                  </a:cubicBezTo>
                  <a:close/>
                  <a:moveTo>
                    <a:pt x="35005" y="703"/>
                  </a:moveTo>
                  <a:cubicBezTo>
                    <a:pt x="33219" y="2489"/>
                    <a:pt x="31397" y="4358"/>
                    <a:pt x="29516" y="6132"/>
                  </a:cubicBezTo>
                  <a:cubicBezTo>
                    <a:pt x="29123" y="6501"/>
                    <a:pt x="28742" y="6799"/>
                    <a:pt x="28349" y="7251"/>
                  </a:cubicBezTo>
                  <a:lnTo>
                    <a:pt x="26789" y="7251"/>
                  </a:lnTo>
                  <a:cubicBezTo>
                    <a:pt x="29040" y="5013"/>
                    <a:pt x="31290" y="2786"/>
                    <a:pt x="33528" y="703"/>
                  </a:cubicBezTo>
                  <a:close/>
                  <a:moveTo>
                    <a:pt x="36314" y="703"/>
                  </a:moveTo>
                  <a:cubicBezTo>
                    <a:pt x="34576" y="2334"/>
                    <a:pt x="32838" y="4120"/>
                    <a:pt x="31099" y="5834"/>
                  </a:cubicBezTo>
                  <a:cubicBezTo>
                    <a:pt x="30611" y="6299"/>
                    <a:pt x="30135" y="6799"/>
                    <a:pt x="29647" y="7251"/>
                  </a:cubicBezTo>
                  <a:lnTo>
                    <a:pt x="28635" y="7251"/>
                  </a:lnTo>
                  <a:cubicBezTo>
                    <a:pt x="28730" y="7096"/>
                    <a:pt x="28825" y="7061"/>
                    <a:pt x="28933" y="6965"/>
                  </a:cubicBezTo>
                  <a:cubicBezTo>
                    <a:pt x="31111" y="4918"/>
                    <a:pt x="33243" y="2786"/>
                    <a:pt x="35362" y="703"/>
                  </a:cubicBezTo>
                  <a:close/>
                  <a:moveTo>
                    <a:pt x="37684" y="703"/>
                  </a:moveTo>
                  <a:cubicBezTo>
                    <a:pt x="35540" y="2786"/>
                    <a:pt x="33397" y="5013"/>
                    <a:pt x="31266" y="7251"/>
                  </a:cubicBezTo>
                  <a:lnTo>
                    <a:pt x="29897" y="7251"/>
                  </a:lnTo>
                  <a:cubicBezTo>
                    <a:pt x="30099" y="6954"/>
                    <a:pt x="30290" y="6870"/>
                    <a:pt x="30480" y="6680"/>
                  </a:cubicBezTo>
                  <a:cubicBezTo>
                    <a:pt x="32516" y="4679"/>
                    <a:pt x="34576" y="2632"/>
                    <a:pt x="36636" y="703"/>
                  </a:cubicBezTo>
                  <a:close/>
                  <a:moveTo>
                    <a:pt x="39601" y="703"/>
                  </a:moveTo>
                  <a:cubicBezTo>
                    <a:pt x="37600" y="2632"/>
                    <a:pt x="35600" y="4608"/>
                    <a:pt x="33647" y="6596"/>
                  </a:cubicBezTo>
                  <a:cubicBezTo>
                    <a:pt x="33433" y="6811"/>
                    <a:pt x="33231" y="6954"/>
                    <a:pt x="33028" y="7251"/>
                  </a:cubicBezTo>
                  <a:lnTo>
                    <a:pt x="32278" y="7251"/>
                  </a:lnTo>
                  <a:cubicBezTo>
                    <a:pt x="34421" y="5013"/>
                    <a:pt x="36564" y="2786"/>
                    <a:pt x="38684" y="703"/>
                  </a:cubicBezTo>
                  <a:close/>
                  <a:moveTo>
                    <a:pt x="41541" y="703"/>
                  </a:moveTo>
                  <a:cubicBezTo>
                    <a:pt x="39374" y="2786"/>
                    <a:pt x="37195" y="5013"/>
                    <a:pt x="35005" y="7251"/>
                  </a:cubicBezTo>
                  <a:lnTo>
                    <a:pt x="33338" y="7251"/>
                  </a:lnTo>
                  <a:cubicBezTo>
                    <a:pt x="33493" y="7096"/>
                    <a:pt x="33647" y="6930"/>
                    <a:pt x="33814" y="6763"/>
                  </a:cubicBezTo>
                  <a:cubicBezTo>
                    <a:pt x="35814" y="4703"/>
                    <a:pt x="37898" y="2632"/>
                    <a:pt x="39993" y="703"/>
                  </a:cubicBezTo>
                  <a:close/>
                  <a:moveTo>
                    <a:pt x="44327" y="703"/>
                  </a:moveTo>
                  <a:cubicBezTo>
                    <a:pt x="42029" y="2786"/>
                    <a:pt x="39720" y="5013"/>
                    <a:pt x="37422" y="7251"/>
                  </a:cubicBezTo>
                  <a:lnTo>
                    <a:pt x="35445" y="7251"/>
                  </a:lnTo>
                  <a:cubicBezTo>
                    <a:pt x="37672" y="5013"/>
                    <a:pt x="39922" y="2786"/>
                    <a:pt x="42160" y="703"/>
                  </a:cubicBezTo>
                  <a:close/>
                  <a:moveTo>
                    <a:pt x="46208" y="703"/>
                  </a:moveTo>
                  <a:cubicBezTo>
                    <a:pt x="43982" y="2786"/>
                    <a:pt x="41744" y="5013"/>
                    <a:pt x="39481" y="7251"/>
                  </a:cubicBezTo>
                  <a:lnTo>
                    <a:pt x="37684" y="7251"/>
                  </a:lnTo>
                  <a:cubicBezTo>
                    <a:pt x="39993" y="5013"/>
                    <a:pt x="42315" y="2786"/>
                    <a:pt x="44613" y="703"/>
                  </a:cubicBezTo>
                  <a:close/>
                  <a:moveTo>
                    <a:pt x="49030" y="703"/>
                  </a:moveTo>
                  <a:cubicBezTo>
                    <a:pt x="46828" y="2786"/>
                    <a:pt x="44649" y="5013"/>
                    <a:pt x="42458" y="7251"/>
                  </a:cubicBezTo>
                  <a:lnTo>
                    <a:pt x="39791" y="7251"/>
                  </a:lnTo>
                  <a:cubicBezTo>
                    <a:pt x="42053" y="5013"/>
                    <a:pt x="44303" y="2786"/>
                    <a:pt x="46530" y="703"/>
                  </a:cubicBezTo>
                  <a:close/>
                  <a:moveTo>
                    <a:pt x="50792" y="703"/>
                  </a:moveTo>
                  <a:cubicBezTo>
                    <a:pt x="50721" y="703"/>
                    <a:pt x="50650" y="846"/>
                    <a:pt x="50578" y="917"/>
                  </a:cubicBezTo>
                  <a:cubicBezTo>
                    <a:pt x="48483" y="3048"/>
                    <a:pt x="46363" y="5168"/>
                    <a:pt x="44244" y="7251"/>
                  </a:cubicBezTo>
                  <a:lnTo>
                    <a:pt x="42744" y="7251"/>
                  </a:lnTo>
                  <a:cubicBezTo>
                    <a:pt x="44970" y="5013"/>
                    <a:pt x="47185" y="2786"/>
                    <a:pt x="49411" y="703"/>
                  </a:cubicBezTo>
                  <a:close/>
                  <a:moveTo>
                    <a:pt x="52662" y="703"/>
                  </a:moveTo>
                  <a:cubicBezTo>
                    <a:pt x="51733" y="1596"/>
                    <a:pt x="50804" y="2691"/>
                    <a:pt x="49852" y="3656"/>
                  </a:cubicBezTo>
                  <a:cubicBezTo>
                    <a:pt x="48661" y="4858"/>
                    <a:pt x="47471" y="6061"/>
                    <a:pt x="46280" y="7251"/>
                  </a:cubicBezTo>
                  <a:lnTo>
                    <a:pt x="44613" y="7251"/>
                  </a:lnTo>
                  <a:cubicBezTo>
                    <a:pt x="46673" y="5168"/>
                    <a:pt x="48721" y="3167"/>
                    <a:pt x="50769" y="1108"/>
                  </a:cubicBezTo>
                  <a:cubicBezTo>
                    <a:pt x="50900" y="977"/>
                    <a:pt x="51031" y="846"/>
                    <a:pt x="51161" y="703"/>
                  </a:cubicBezTo>
                  <a:close/>
                  <a:moveTo>
                    <a:pt x="56781" y="703"/>
                  </a:moveTo>
                  <a:cubicBezTo>
                    <a:pt x="54579" y="2786"/>
                    <a:pt x="52376" y="5013"/>
                    <a:pt x="50149" y="7251"/>
                  </a:cubicBezTo>
                  <a:lnTo>
                    <a:pt x="48090" y="7251"/>
                  </a:lnTo>
                  <a:cubicBezTo>
                    <a:pt x="50280" y="5013"/>
                    <a:pt x="52459" y="2786"/>
                    <a:pt x="54638" y="703"/>
                  </a:cubicBezTo>
                  <a:close/>
                  <a:moveTo>
                    <a:pt x="58484" y="703"/>
                  </a:moveTo>
                  <a:cubicBezTo>
                    <a:pt x="56365" y="2929"/>
                    <a:pt x="54186" y="5013"/>
                    <a:pt x="51983" y="7251"/>
                  </a:cubicBezTo>
                  <a:lnTo>
                    <a:pt x="50471" y="7251"/>
                  </a:lnTo>
                  <a:cubicBezTo>
                    <a:pt x="52709" y="5013"/>
                    <a:pt x="54924" y="2786"/>
                    <a:pt x="57138" y="703"/>
                  </a:cubicBezTo>
                  <a:close/>
                  <a:moveTo>
                    <a:pt x="59651" y="703"/>
                  </a:moveTo>
                  <a:cubicBezTo>
                    <a:pt x="58210" y="2191"/>
                    <a:pt x="56805" y="3929"/>
                    <a:pt x="55329" y="5501"/>
                  </a:cubicBezTo>
                  <a:cubicBezTo>
                    <a:pt x="54793" y="6084"/>
                    <a:pt x="54233" y="6656"/>
                    <a:pt x="53686" y="7251"/>
                  </a:cubicBezTo>
                  <a:lnTo>
                    <a:pt x="52566" y="7251"/>
                  </a:lnTo>
                  <a:cubicBezTo>
                    <a:pt x="54757" y="5013"/>
                    <a:pt x="56924" y="2929"/>
                    <a:pt x="58996" y="703"/>
                  </a:cubicBezTo>
                  <a:close/>
                  <a:moveTo>
                    <a:pt x="60663" y="703"/>
                  </a:moveTo>
                  <a:lnTo>
                    <a:pt x="60901" y="977"/>
                  </a:lnTo>
                  <a:cubicBezTo>
                    <a:pt x="59377" y="2703"/>
                    <a:pt x="57912" y="4501"/>
                    <a:pt x="56329" y="6156"/>
                  </a:cubicBezTo>
                  <a:cubicBezTo>
                    <a:pt x="55984" y="6513"/>
                    <a:pt x="55626" y="6799"/>
                    <a:pt x="55281" y="7251"/>
                  </a:cubicBezTo>
                  <a:lnTo>
                    <a:pt x="53876" y="7251"/>
                  </a:lnTo>
                  <a:cubicBezTo>
                    <a:pt x="55936" y="5013"/>
                    <a:pt x="57960" y="2786"/>
                    <a:pt x="59996" y="703"/>
                  </a:cubicBezTo>
                  <a:close/>
                  <a:moveTo>
                    <a:pt x="61829" y="2167"/>
                  </a:moveTo>
                  <a:lnTo>
                    <a:pt x="62675" y="3251"/>
                  </a:lnTo>
                  <a:cubicBezTo>
                    <a:pt x="61532" y="4608"/>
                    <a:pt x="60353" y="5906"/>
                    <a:pt x="59162" y="7251"/>
                  </a:cubicBezTo>
                  <a:lnTo>
                    <a:pt x="57007" y="7251"/>
                  </a:lnTo>
                  <a:cubicBezTo>
                    <a:pt x="58615" y="5465"/>
                    <a:pt x="60222" y="3846"/>
                    <a:pt x="61829" y="2167"/>
                  </a:cubicBezTo>
                  <a:close/>
                  <a:moveTo>
                    <a:pt x="62830" y="3441"/>
                  </a:moveTo>
                  <a:lnTo>
                    <a:pt x="63175" y="3882"/>
                  </a:lnTo>
                  <a:lnTo>
                    <a:pt x="60651" y="7251"/>
                  </a:lnTo>
                  <a:lnTo>
                    <a:pt x="59532" y="7251"/>
                  </a:lnTo>
                  <a:cubicBezTo>
                    <a:pt x="60651" y="5906"/>
                    <a:pt x="61746" y="4715"/>
                    <a:pt x="62830" y="3441"/>
                  </a:cubicBezTo>
                  <a:close/>
                  <a:moveTo>
                    <a:pt x="0" y="0"/>
                  </a:moveTo>
                  <a:lnTo>
                    <a:pt x="3120" y="3917"/>
                  </a:lnTo>
                  <a:lnTo>
                    <a:pt x="0" y="7847"/>
                  </a:lnTo>
                  <a:lnTo>
                    <a:pt x="60972" y="7847"/>
                  </a:lnTo>
                  <a:lnTo>
                    <a:pt x="63985" y="3846"/>
                  </a:lnTo>
                  <a:lnTo>
                    <a:pt x="60972" y="0"/>
                  </a:ln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45"/>
            <p:cNvSpPr/>
            <p:nvPr/>
          </p:nvSpPr>
          <p:spPr>
            <a:xfrm>
              <a:off x="1716683" y="2726744"/>
              <a:ext cx="107406" cy="344229"/>
            </a:xfrm>
            <a:custGeom>
              <a:avLst/>
              <a:gdLst/>
              <a:ahLst/>
              <a:cxnLst/>
              <a:rect l="l" t="t" r="r" b="b"/>
              <a:pathLst>
                <a:path w="4919" h="15765" extrusionOk="0">
                  <a:moveTo>
                    <a:pt x="2454" y="0"/>
                  </a:moveTo>
                  <a:cubicBezTo>
                    <a:pt x="1084" y="0"/>
                    <a:pt x="1" y="1108"/>
                    <a:pt x="1" y="2477"/>
                  </a:cubicBezTo>
                  <a:cubicBezTo>
                    <a:pt x="1" y="3727"/>
                    <a:pt x="977" y="4763"/>
                    <a:pt x="2168" y="4918"/>
                  </a:cubicBezTo>
                  <a:lnTo>
                    <a:pt x="2168" y="15764"/>
                  </a:lnTo>
                  <a:lnTo>
                    <a:pt x="2763" y="15764"/>
                  </a:lnTo>
                  <a:lnTo>
                    <a:pt x="2763" y="4918"/>
                  </a:lnTo>
                  <a:cubicBezTo>
                    <a:pt x="3954" y="4763"/>
                    <a:pt x="4918" y="3727"/>
                    <a:pt x="4918" y="2477"/>
                  </a:cubicBezTo>
                  <a:cubicBezTo>
                    <a:pt x="4918" y="1108"/>
                    <a:pt x="3823" y="0"/>
                    <a:pt x="2454" y="0"/>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93" name="Google Shape;2493;p45"/>
            <p:cNvGrpSpPr/>
            <p:nvPr/>
          </p:nvGrpSpPr>
          <p:grpSpPr>
            <a:xfrm>
              <a:off x="1218579" y="3419216"/>
              <a:ext cx="1103613" cy="890240"/>
              <a:chOff x="1259262" y="3408616"/>
              <a:chExt cx="1103613" cy="890240"/>
            </a:xfrm>
          </p:grpSpPr>
          <p:sp>
            <p:nvSpPr>
              <p:cNvPr id="2494" name="Google Shape;2494;p45"/>
              <p:cNvSpPr/>
              <p:nvPr/>
            </p:nvSpPr>
            <p:spPr>
              <a:xfrm>
                <a:off x="1701228" y="3408616"/>
                <a:ext cx="130006" cy="124481"/>
              </a:xfrm>
              <a:custGeom>
                <a:avLst/>
                <a:gdLst/>
                <a:ahLst/>
                <a:cxnLst/>
                <a:rect l="l" t="t" r="r" b="b"/>
                <a:pathLst>
                  <a:path w="5954" h="5701" extrusionOk="0">
                    <a:moveTo>
                      <a:pt x="2454" y="631"/>
                    </a:moveTo>
                    <a:cubicBezTo>
                      <a:pt x="2481" y="631"/>
                      <a:pt x="2509" y="632"/>
                      <a:pt x="2536" y="633"/>
                    </a:cubicBezTo>
                    <a:cubicBezTo>
                      <a:pt x="3120" y="669"/>
                      <a:pt x="3584" y="1074"/>
                      <a:pt x="4001" y="1443"/>
                    </a:cubicBezTo>
                    <a:cubicBezTo>
                      <a:pt x="4989" y="2336"/>
                      <a:pt x="5001" y="3527"/>
                      <a:pt x="4120" y="4491"/>
                    </a:cubicBezTo>
                    <a:cubicBezTo>
                      <a:pt x="3760" y="4876"/>
                      <a:pt x="3312" y="5047"/>
                      <a:pt x="2861" y="5047"/>
                    </a:cubicBezTo>
                    <a:cubicBezTo>
                      <a:pt x="2239" y="5047"/>
                      <a:pt x="1610" y="4720"/>
                      <a:pt x="1203" y="4182"/>
                    </a:cubicBezTo>
                    <a:cubicBezTo>
                      <a:pt x="881" y="3765"/>
                      <a:pt x="774" y="3169"/>
                      <a:pt x="750" y="2658"/>
                    </a:cubicBezTo>
                    <a:cubicBezTo>
                      <a:pt x="727" y="2003"/>
                      <a:pt x="1167" y="1586"/>
                      <a:pt x="1346" y="1014"/>
                    </a:cubicBezTo>
                    <a:cubicBezTo>
                      <a:pt x="1358" y="991"/>
                      <a:pt x="1346" y="979"/>
                      <a:pt x="1346" y="967"/>
                    </a:cubicBezTo>
                    <a:cubicBezTo>
                      <a:pt x="1702" y="789"/>
                      <a:pt x="2059" y="631"/>
                      <a:pt x="2454" y="631"/>
                    </a:cubicBezTo>
                    <a:close/>
                    <a:moveTo>
                      <a:pt x="2323" y="0"/>
                    </a:moveTo>
                    <a:cubicBezTo>
                      <a:pt x="1651" y="0"/>
                      <a:pt x="1036" y="241"/>
                      <a:pt x="750" y="860"/>
                    </a:cubicBezTo>
                    <a:cubicBezTo>
                      <a:pt x="715" y="919"/>
                      <a:pt x="727" y="979"/>
                      <a:pt x="739" y="1026"/>
                    </a:cubicBezTo>
                    <a:cubicBezTo>
                      <a:pt x="334" y="1443"/>
                      <a:pt x="167" y="2110"/>
                      <a:pt x="96" y="2658"/>
                    </a:cubicBezTo>
                    <a:cubicBezTo>
                      <a:pt x="0" y="3408"/>
                      <a:pt x="381" y="4086"/>
                      <a:pt x="822" y="4658"/>
                    </a:cubicBezTo>
                    <a:cubicBezTo>
                      <a:pt x="1359" y="5353"/>
                      <a:pt x="2106" y="5701"/>
                      <a:pt x="2863" y="5701"/>
                    </a:cubicBezTo>
                    <a:cubicBezTo>
                      <a:pt x="3482" y="5701"/>
                      <a:pt x="4107" y="5469"/>
                      <a:pt x="4632" y="5003"/>
                    </a:cubicBezTo>
                    <a:cubicBezTo>
                      <a:pt x="5953" y="3824"/>
                      <a:pt x="5787" y="2038"/>
                      <a:pt x="4584" y="860"/>
                    </a:cubicBezTo>
                    <a:cubicBezTo>
                      <a:pt x="4095" y="377"/>
                      <a:pt x="3164" y="0"/>
                      <a:pt x="2323" y="0"/>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45"/>
              <p:cNvSpPr/>
              <p:nvPr/>
            </p:nvSpPr>
            <p:spPr>
              <a:xfrm>
                <a:off x="1355468" y="4084069"/>
                <a:ext cx="123302" cy="106729"/>
              </a:xfrm>
              <a:custGeom>
                <a:avLst/>
                <a:gdLst/>
                <a:ahLst/>
                <a:cxnLst/>
                <a:rect l="l" t="t" r="r" b="b"/>
                <a:pathLst>
                  <a:path w="5647" h="4888" extrusionOk="0">
                    <a:moveTo>
                      <a:pt x="2643" y="763"/>
                    </a:moveTo>
                    <a:cubicBezTo>
                      <a:pt x="3512" y="763"/>
                      <a:pt x="4489" y="1287"/>
                      <a:pt x="4751" y="2144"/>
                    </a:cubicBezTo>
                    <a:cubicBezTo>
                      <a:pt x="5058" y="3169"/>
                      <a:pt x="4200" y="4036"/>
                      <a:pt x="3264" y="4036"/>
                    </a:cubicBezTo>
                    <a:cubicBezTo>
                      <a:pt x="3113" y="4036"/>
                      <a:pt x="2960" y="4013"/>
                      <a:pt x="2810" y="3966"/>
                    </a:cubicBezTo>
                    <a:cubicBezTo>
                      <a:pt x="1953" y="3704"/>
                      <a:pt x="1334" y="2906"/>
                      <a:pt x="1095" y="2037"/>
                    </a:cubicBezTo>
                    <a:cubicBezTo>
                      <a:pt x="1465" y="1263"/>
                      <a:pt x="1679" y="763"/>
                      <a:pt x="2643" y="763"/>
                    </a:cubicBezTo>
                    <a:close/>
                    <a:moveTo>
                      <a:pt x="2556" y="0"/>
                    </a:moveTo>
                    <a:cubicBezTo>
                      <a:pt x="1881" y="0"/>
                      <a:pt x="1093" y="336"/>
                      <a:pt x="750" y="894"/>
                    </a:cubicBezTo>
                    <a:cubicBezTo>
                      <a:pt x="679" y="906"/>
                      <a:pt x="607" y="953"/>
                      <a:pt x="572" y="1037"/>
                    </a:cubicBezTo>
                    <a:cubicBezTo>
                      <a:pt x="0" y="2596"/>
                      <a:pt x="1179" y="4168"/>
                      <a:pt x="2596" y="4739"/>
                    </a:cubicBezTo>
                    <a:cubicBezTo>
                      <a:pt x="2851" y="4841"/>
                      <a:pt x="3104" y="4888"/>
                      <a:pt x="3348" y="4888"/>
                    </a:cubicBezTo>
                    <a:cubicBezTo>
                      <a:pt x="4617" y="4888"/>
                      <a:pt x="5646" y="3629"/>
                      <a:pt x="5536" y="2311"/>
                    </a:cubicBezTo>
                    <a:cubicBezTo>
                      <a:pt x="5429" y="929"/>
                      <a:pt x="4001" y="156"/>
                      <a:pt x="2774" y="13"/>
                    </a:cubicBezTo>
                    <a:cubicBezTo>
                      <a:pt x="2703" y="4"/>
                      <a:pt x="2631" y="0"/>
                      <a:pt x="2556" y="0"/>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45"/>
              <p:cNvSpPr/>
              <p:nvPr/>
            </p:nvSpPr>
            <p:spPr>
              <a:xfrm>
                <a:off x="2063102" y="3619873"/>
                <a:ext cx="112254" cy="107821"/>
              </a:xfrm>
              <a:custGeom>
                <a:avLst/>
                <a:gdLst/>
                <a:ahLst/>
                <a:cxnLst/>
                <a:rect l="l" t="t" r="r" b="b"/>
                <a:pathLst>
                  <a:path w="5141" h="4938" extrusionOk="0">
                    <a:moveTo>
                      <a:pt x="2251" y="849"/>
                    </a:moveTo>
                    <a:cubicBezTo>
                      <a:pt x="2362" y="849"/>
                      <a:pt x="2481" y="861"/>
                      <a:pt x="2608" y="888"/>
                    </a:cubicBezTo>
                    <a:cubicBezTo>
                      <a:pt x="3382" y="1055"/>
                      <a:pt x="4085" y="1674"/>
                      <a:pt x="4275" y="2448"/>
                    </a:cubicBezTo>
                    <a:cubicBezTo>
                      <a:pt x="4535" y="3486"/>
                      <a:pt x="3217" y="4103"/>
                      <a:pt x="2382" y="4103"/>
                    </a:cubicBezTo>
                    <a:cubicBezTo>
                      <a:pt x="2374" y="4103"/>
                      <a:pt x="2366" y="4103"/>
                      <a:pt x="2358" y="4103"/>
                    </a:cubicBezTo>
                    <a:cubicBezTo>
                      <a:pt x="1263" y="4091"/>
                      <a:pt x="727" y="2924"/>
                      <a:pt x="596" y="1900"/>
                    </a:cubicBezTo>
                    <a:cubicBezTo>
                      <a:pt x="1113" y="1384"/>
                      <a:pt x="1522" y="849"/>
                      <a:pt x="2251" y="849"/>
                    </a:cubicBezTo>
                    <a:close/>
                    <a:moveTo>
                      <a:pt x="2208" y="1"/>
                    </a:moveTo>
                    <a:cubicBezTo>
                      <a:pt x="1161" y="1"/>
                      <a:pt x="114" y="676"/>
                      <a:pt x="37" y="1805"/>
                    </a:cubicBezTo>
                    <a:cubicBezTo>
                      <a:pt x="37" y="1876"/>
                      <a:pt x="60" y="1936"/>
                      <a:pt x="96" y="1972"/>
                    </a:cubicBezTo>
                    <a:cubicBezTo>
                      <a:pt x="1" y="3293"/>
                      <a:pt x="644" y="4639"/>
                      <a:pt x="2096" y="4901"/>
                    </a:cubicBezTo>
                    <a:cubicBezTo>
                      <a:pt x="2232" y="4925"/>
                      <a:pt x="2370" y="4937"/>
                      <a:pt x="2509" y="4937"/>
                    </a:cubicBezTo>
                    <a:cubicBezTo>
                      <a:pt x="3780" y="4937"/>
                      <a:pt x="5141" y="3945"/>
                      <a:pt x="5109" y="2615"/>
                    </a:cubicBezTo>
                    <a:cubicBezTo>
                      <a:pt x="5085" y="1412"/>
                      <a:pt x="3989" y="460"/>
                      <a:pt x="2930" y="114"/>
                    </a:cubicBezTo>
                    <a:cubicBezTo>
                      <a:pt x="2697" y="38"/>
                      <a:pt x="2452" y="1"/>
                      <a:pt x="2208"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45"/>
              <p:cNvSpPr/>
              <p:nvPr/>
            </p:nvSpPr>
            <p:spPr>
              <a:xfrm>
                <a:off x="2161382" y="3585242"/>
                <a:ext cx="64719" cy="74807"/>
              </a:xfrm>
              <a:custGeom>
                <a:avLst/>
                <a:gdLst/>
                <a:ahLst/>
                <a:cxnLst/>
                <a:rect l="l" t="t" r="r" b="b"/>
                <a:pathLst>
                  <a:path w="2964" h="3426" extrusionOk="0">
                    <a:moveTo>
                      <a:pt x="560" y="1"/>
                    </a:moveTo>
                    <a:cubicBezTo>
                      <a:pt x="432" y="1"/>
                      <a:pt x="301" y="19"/>
                      <a:pt x="167" y="57"/>
                    </a:cubicBezTo>
                    <a:cubicBezTo>
                      <a:pt x="36" y="93"/>
                      <a:pt x="0" y="295"/>
                      <a:pt x="131" y="355"/>
                    </a:cubicBezTo>
                    <a:cubicBezTo>
                      <a:pt x="727" y="676"/>
                      <a:pt x="1179" y="867"/>
                      <a:pt x="1548" y="1474"/>
                    </a:cubicBezTo>
                    <a:cubicBezTo>
                      <a:pt x="1882" y="2034"/>
                      <a:pt x="1941" y="2712"/>
                      <a:pt x="2144" y="3320"/>
                    </a:cubicBezTo>
                    <a:cubicBezTo>
                      <a:pt x="2172" y="3383"/>
                      <a:pt x="2241" y="3425"/>
                      <a:pt x="2305" y="3425"/>
                    </a:cubicBezTo>
                    <a:cubicBezTo>
                      <a:pt x="2350" y="3425"/>
                      <a:pt x="2393" y="3404"/>
                      <a:pt x="2417" y="3355"/>
                    </a:cubicBezTo>
                    <a:cubicBezTo>
                      <a:pt x="2963" y="2198"/>
                      <a:pt x="1968" y="1"/>
                      <a:pt x="560"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45"/>
              <p:cNvSpPr/>
              <p:nvPr/>
            </p:nvSpPr>
            <p:spPr>
              <a:xfrm>
                <a:off x="2184221" y="3538340"/>
                <a:ext cx="109765" cy="165466"/>
              </a:xfrm>
              <a:custGeom>
                <a:avLst/>
                <a:gdLst/>
                <a:ahLst/>
                <a:cxnLst/>
                <a:rect l="l" t="t" r="r" b="b"/>
                <a:pathLst>
                  <a:path w="5027" h="7578" extrusionOk="0">
                    <a:moveTo>
                      <a:pt x="326" y="1"/>
                    </a:moveTo>
                    <a:cubicBezTo>
                      <a:pt x="24" y="1"/>
                      <a:pt x="0" y="470"/>
                      <a:pt x="276" y="562"/>
                    </a:cubicBezTo>
                    <a:cubicBezTo>
                      <a:pt x="2622" y="1324"/>
                      <a:pt x="4467" y="4741"/>
                      <a:pt x="3538" y="7099"/>
                    </a:cubicBezTo>
                    <a:cubicBezTo>
                      <a:pt x="3429" y="7382"/>
                      <a:pt x="3680" y="7577"/>
                      <a:pt x="3924" y="7577"/>
                    </a:cubicBezTo>
                    <a:cubicBezTo>
                      <a:pt x="4080" y="7577"/>
                      <a:pt x="4233" y="7498"/>
                      <a:pt x="4288" y="7313"/>
                    </a:cubicBezTo>
                    <a:cubicBezTo>
                      <a:pt x="5027" y="4670"/>
                      <a:pt x="3419" y="360"/>
                      <a:pt x="359" y="3"/>
                    </a:cubicBezTo>
                    <a:cubicBezTo>
                      <a:pt x="348" y="1"/>
                      <a:pt x="337" y="1"/>
                      <a:pt x="326"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45"/>
              <p:cNvSpPr/>
              <p:nvPr/>
            </p:nvSpPr>
            <p:spPr>
              <a:xfrm>
                <a:off x="2195248" y="3486743"/>
                <a:ext cx="167627" cy="238023"/>
              </a:xfrm>
              <a:custGeom>
                <a:avLst/>
                <a:gdLst/>
                <a:ahLst/>
                <a:cxnLst/>
                <a:rect l="l" t="t" r="r" b="b"/>
                <a:pathLst>
                  <a:path w="7677" h="10901" extrusionOk="0">
                    <a:moveTo>
                      <a:pt x="241" y="0"/>
                    </a:moveTo>
                    <a:cubicBezTo>
                      <a:pt x="75" y="0"/>
                      <a:pt x="1" y="244"/>
                      <a:pt x="152" y="342"/>
                    </a:cubicBezTo>
                    <a:cubicBezTo>
                      <a:pt x="3807" y="2389"/>
                      <a:pt x="7081" y="5926"/>
                      <a:pt x="5176" y="10379"/>
                    </a:cubicBezTo>
                    <a:cubicBezTo>
                      <a:pt x="5041" y="10680"/>
                      <a:pt x="5258" y="10901"/>
                      <a:pt x="5488" y="10901"/>
                    </a:cubicBezTo>
                    <a:cubicBezTo>
                      <a:pt x="5621" y="10901"/>
                      <a:pt x="5757" y="10827"/>
                      <a:pt x="5831" y="10652"/>
                    </a:cubicBezTo>
                    <a:cubicBezTo>
                      <a:pt x="7677" y="6247"/>
                      <a:pt x="4676" y="1401"/>
                      <a:pt x="295" y="8"/>
                    </a:cubicBezTo>
                    <a:cubicBezTo>
                      <a:pt x="276" y="3"/>
                      <a:pt x="258" y="0"/>
                      <a:pt x="241" y="0"/>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45"/>
              <p:cNvSpPr/>
              <p:nvPr/>
            </p:nvSpPr>
            <p:spPr>
              <a:xfrm>
                <a:off x="1259262" y="3492857"/>
                <a:ext cx="377221" cy="525394"/>
              </a:xfrm>
              <a:custGeom>
                <a:avLst/>
                <a:gdLst/>
                <a:ahLst/>
                <a:cxnLst/>
                <a:rect l="l" t="t" r="r" b="b"/>
                <a:pathLst>
                  <a:path w="17276" h="24062" extrusionOk="0">
                    <a:moveTo>
                      <a:pt x="16728" y="1"/>
                    </a:moveTo>
                    <a:cubicBezTo>
                      <a:pt x="16717" y="1"/>
                      <a:pt x="16705" y="1"/>
                      <a:pt x="16693" y="2"/>
                    </a:cubicBezTo>
                    <a:cubicBezTo>
                      <a:pt x="6394" y="526"/>
                      <a:pt x="1" y="15575"/>
                      <a:pt x="5109" y="23945"/>
                    </a:cubicBezTo>
                    <a:cubicBezTo>
                      <a:pt x="5157" y="24028"/>
                      <a:pt x="5229" y="24062"/>
                      <a:pt x="5301" y="24062"/>
                    </a:cubicBezTo>
                    <a:cubicBezTo>
                      <a:pt x="5457" y="24062"/>
                      <a:pt x="5611" y="23899"/>
                      <a:pt x="5513" y="23719"/>
                    </a:cubicBezTo>
                    <a:cubicBezTo>
                      <a:pt x="1191" y="15290"/>
                      <a:pt x="6799" y="1907"/>
                      <a:pt x="16693" y="883"/>
                    </a:cubicBezTo>
                    <a:cubicBezTo>
                      <a:pt x="17242" y="836"/>
                      <a:pt x="17276" y="1"/>
                      <a:pt x="16728"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45"/>
              <p:cNvSpPr/>
              <p:nvPr/>
            </p:nvSpPr>
            <p:spPr>
              <a:xfrm>
                <a:off x="1856236" y="3483708"/>
                <a:ext cx="179069" cy="106926"/>
              </a:xfrm>
              <a:custGeom>
                <a:avLst/>
                <a:gdLst/>
                <a:ahLst/>
                <a:cxnLst/>
                <a:rect l="l" t="t" r="r" b="b"/>
                <a:pathLst>
                  <a:path w="8201" h="4897" extrusionOk="0">
                    <a:moveTo>
                      <a:pt x="395" y="1"/>
                    </a:moveTo>
                    <a:cubicBezTo>
                      <a:pt x="116" y="1"/>
                      <a:pt x="1" y="435"/>
                      <a:pt x="307" y="481"/>
                    </a:cubicBezTo>
                    <a:cubicBezTo>
                      <a:pt x="3176" y="993"/>
                      <a:pt x="5736" y="2540"/>
                      <a:pt x="7582" y="4791"/>
                    </a:cubicBezTo>
                    <a:cubicBezTo>
                      <a:pt x="7642" y="4865"/>
                      <a:pt x="7712" y="4896"/>
                      <a:pt x="7781" y="4896"/>
                    </a:cubicBezTo>
                    <a:cubicBezTo>
                      <a:pt x="7999" y="4896"/>
                      <a:pt x="8200" y="4585"/>
                      <a:pt x="8010" y="4350"/>
                    </a:cubicBezTo>
                    <a:cubicBezTo>
                      <a:pt x="6105" y="2005"/>
                      <a:pt x="3450" y="409"/>
                      <a:pt x="438" y="4"/>
                    </a:cubicBezTo>
                    <a:cubicBezTo>
                      <a:pt x="423" y="2"/>
                      <a:pt x="409" y="1"/>
                      <a:pt x="395"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45"/>
              <p:cNvSpPr/>
              <p:nvPr/>
            </p:nvSpPr>
            <p:spPr>
              <a:xfrm>
                <a:off x="1495388" y="3785297"/>
                <a:ext cx="705533" cy="513559"/>
              </a:xfrm>
              <a:custGeom>
                <a:avLst/>
                <a:gdLst/>
                <a:ahLst/>
                <a:cxnLst/>
                <a:rect l="l" t="t" r="r" b="b"/>
                <a:pathLst>
                  <a:path w="32312" h="23520" extrusionOk="0">
                    <a:moveTo>
                      <a:pt x="30292" y="1"/>
                    </a:moveTo>
                    <a:cubicBezTo>
                      <a:pt x="30025" y="1"/>
                      <a:pt x="29740" y="235"/>
                      <a:pt x="29858" y="527"/>
                    </a:cubicBezTo>
                    <a:cubicBezTo>
                      <a:pt x="31228" y="3885"/>
                      <a:pt x="30263" y="7814"/>
                      <a:pt x="29204" y="11136"/>
                    </a:cubicBezTo>
                    <a:cubicBezTo>
                      <a:pt x="27918" y="15196"/>
                      <a:pt x="25036" y="18446"/>
                      <a:pt x="21334" y="20482"/>
                    </a:cubicBezTo>
                    <a:cubicBezTo>
                      <a:pt x="18804" y="21862"/>
                      <a:pt x="15043" y="22753"/>
                      <a:pt x="11334" y="22753"/>
                    </a:cubicBezTo>
                    <a:cubicBezTo>
                      <a:pt x="7170" y="22753"/>
                      <a:pt x="3071" y="21630"/>
                      <a:pt x="855" y="18815"/>
                    </a:cubicBezTo>
                    <a:cubicBezTo>
                      <a:pt x="777" y="18714"/>
                      <a:pt x="681" y="18672"/>
                      <a:pt x="586" y="18672"/>
                    </a:cubicBezTo>
                    <a:cubicBezTo>
                      <a:pt x="290" y="18672"/>
                      <a:pt x="1" y="19083"/>
                      <a:pt x="271" y="19399"/>
                    </a:cubicBezTo>
                    <a:cubicBezTo>
                      <a:pt x="2799" y="22354"/>
                      <a:pt x="6984" y="23519"/>
                      <a:pt x="11247" y="23519"/>
                    </a:cubicBezTo>
                    <a:cubicBezTo>
                      <a:pt x="15056" y="23519"/>
                      <a:pt x="18929" y="22589"/>
                      <a:pt x="21738" y="21173"/>
                    </a:cubicBezTo>
                    <a:cubicBezTo>
                      <a:pt x="25525" y="19244"/>
                      <a:pt x="28275" y="15803"/>
                      <a:pt x="29858" y="11922"/>
                    </a:cubicBezTo>
                    <a:cubicBezTo>
                      <a:pt x="31252" y="8528"/>
                      <a:pt x="32311" y="3659"/>
                      <a:pt x="30632" y="206"/>
                    </a:cubicBezTo>
                    <a:cubicBezTo>
                      <a:pt x="30560" y="61"/>
                      <a:pt x="30428" y="1"/>
                      <a:pt x="30292" y="1"/>
                    </a:cubicBezTo>
                    <a:close/>
                  </a:path>
                </a:pathLst>
              </a:custGeom>
              <a:solidFill>
                <a:srgbClr val="5EB2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4" name="Google Shape;2504;p45"/>
            <p:cNvSpPr txBox="1"/>
            <p:nvPr/>
          </p:nvSpPr>
          <p:spPr>
            <a:xfrm>
              <a:off x="912883" y="1759837"/>
              <a:ext cx="1534603" cy="7650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2400" kern="0">
                  <a:solidFill>
                    <a:srgbClr val="0070C0"/>
                  </a:solidFill>
                  <a:latin typeface="#9Slide03 SFU Futura_03" panose="00000400000000000000" pitchFamily="2" charset="0"/>
                  <a:sym typeface="Roboto"/>
                </a:rPr>
                <a:t>Kinh tế phát triển vượt bậc nhờ giá dầu mỏ tăng.</a:t>
              </a:r>
              <a:endParaRPr sz="2400" kern="0">
                <a:solidFill>
                  <a:srgbClr val="0070C0"/>
                </a:solidFill>
                <a:latin typeface="#9Slide03 SFU Futura_03" panose="00000400000000000000" pitchFamily="2" charset="0"/>
                <a:sym typeface="Roboto"/>
              </a:endParaRPr>
            </a:p>
          </p:txBody>
        </p:sp>
        <p:sp>
          <p:nvSpPr>
            <p:cNvPr id="2505" name="Google Shape;2505;p45"/>
            <p:cNvSpPr txBox="1"/>
            <p:nvPr/>
          </p:nvSpPr>
          <p:spPr>
            <a:xfrm>
              <a:off x="1093286" y="3065870"/>
              <a:ext cx="1354200" cy="270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a:solidFill>
                    <a:srgbClr val="0070C0"/>
                  </a:solidFill>
                  <a:latin typeface="#9Slide03 SFU Futura_03" panose="00000400000000000000" pitchFamily="2" charset="0"/>
                  <a:sym typeface="Fira Sans Extra Condensed Medium"/>
                </a:rPr>
                <a:t>Giai đoạn 1965 – 1985: </a:t>
              </a:r>
              <a:endParaRPr sz="2400" kern="0">
                <a:solidFill>
                  <a:srgbClr val="0070C0"/>
                </a:solidFill>
                <a:latin typeface="#9Slide03 SFU Futura_03" panose="00000400000000000000" pitchFamily="2" charset="0"/>
                <a:sym typeface="Fira Sans Extra Condensed Medium"/>
              </a:endParaRPr>
            </a:p>
          </p:txBody>
        </p:sp>
      </p:grpSp>
      <p:grpSp>
        <p:nvGrpSpPr>
          <p:cNvPr id="2506" name="Google Shape;2506;p45"/>
          <p:cNvGrpSpPr/>
          <p:nvPr/>
        </p:nvGrpSpPr>
        <p:grpSpPr>
          <a:xfrm>
            <a:off x="6902950" y="831964"/>
            <a:ext cx="3289018" cy="3957109"/>
            <a:chOff x="3873563" y="1719255"/>
            <a:chExt cx="2130301" cy="2497072"/>
          </a:xfrm>
        </p:grpSpPr>
        <p:sp>
          <p:nvSpPr>
            <p:cNvPr id="2507" name="Google Shape;2507;p45"/>
            <p:cNvSpPr/>
            <p:nvPr/>
          </p:nvSpPr>
          <p:spPr>
            <a:xfrm>
              <a:off x="3873563" y="2574438"/>
              <a:ext cx="1821804" cy="152306"/>
            </a:xfrm>
            <a:custGeom>
              <a:avLst/>
              <a:gdLst/>
              <a:ahLst/>
              <a:cxnLst/>
              <a:rect l="l" t="t" r="r" b="b"/>
              <a:pathLst>
                <a:path w="63974" h="7847" extrusionOk="0">
                  <a:moveTo>
                    <a:pt x="2668" y="703"/>
                  </a:moveTo>
                  <a:cubicBezTo>
                    <a:pt x="2418" y="846"/>
                    <a:pt x="2168" y="1179"/>
                    <a:pt x="1918" y="1429"/>
                  </a:cubicBezTo>
                  <a:lnTo>
                    <a:pt x="1334" y="703"/>
                  </a:lnTo>
                  <a:close/>
                  <a:moveTo>
                    <a:pt x="4228" y="703"/>
                  </a:moveTo>
                  <a:cubicBezTo>
                    <a:pt x="3692" y="1143"/>
                    <a:pt x="3168" y="1774"/>
                    <a:pt x="2632" y="2322"/>
                  </a:cubicBezTo>
                  <a:lnTo>
                    <a:pt x="2037" y="1572"/>
                  </a:lnTo>
                  <a:cubicBezTo>
                    <a:pt x="2347" y="1262"/>
                    <a:pt x="2668" y="1000"/>
                    <a:pt x="2978" y="703"/>
                  </a:cubicBezTo>
                  <a:close/>
                  <a:moveTo>
                    <a:pt x="6204" y="703"/>
                  </a:moveTo>
                  <a:cubicBezTo>
                    <a:pt x="5287" y="1596"/>
                    <a:pt x="4382" y="2477"/>
                    <a:pt x="3490" y="3394"/>
                  </a:cubicBezTo>
                  <a:lnTo>
                    <a:pt x="2906" y="2655"/>
                  </a:lnTo>
                  <a:cubicBezTo>
                    <a:pt x="3573" y="2001"/>
                    <a:pt x="4228" y="1298"/>
                    <a:pt x="4883" y="703"/>
                  </a:cubicBezTo>
                  <a:close/>
                  <a:moveTo>
                    <a:pt x="22135" y="703"/>
                  </a:moveTo>
                  <a:cubicBezTo>
                    <a:pt x="19968" y="2786"/>
                    <a:pt x="17825" y="5037"/>
                    <a:pt x="15670" y="7239"/>
                  </a:cubicBezTo>
                  <a:lnTo>
                    <a:pt x="14205" y="7227"/>
                  </a:lnTo>
                  <a:cubicBezTo>
                    <a:pt x="16467" y="5025"/>
                    <a:pt x="18753" y="2786"/>
                    <a:pt x="21039" y="703"/>
                  </a:cubicBezTo>
                  <a:close/>
                  <a:moveTo>
                    <a:pt x="54067" y="703"/>
                  </a:moveTo>
                  <a:cubicBezTo>
                    <a:pt x="51829" y="2786"/>
                    <a:pt x="49579" y="5049"/>
                    <a:pt x="47316" y="7239"/>
                  </a:cubicBezTo>
                  <a:lnTo>
                    <a:pt x="46435" y="7227"/>
                  </a:lnTo>
                  <a:cubicBezTo>
                    <a:pt x="48567" y="5037"/>
                    <a:pt x="50698" y="2786"/>
                    <a:pt x="52829" y="703"/>
                  </a:cubicBezTo>
                  <a:close/>
                  <a:moveTo>
                    <a:pt x="61080" y="1203"/>
                  </a:moveTo>
                  <a:lnTo>
                    <a:pt x="61652" y="1941"/>
                  </a:lnTo>
                  <a:cubicBezTo>
                    <a:pt x="59949" y="3691"/>
                    <a:pt x="58258" y="5453"/>
                    <a:pt x="56591" y="7239"/>
                  </a:cubicBezTo>
                  <a:lnTo>
                    <a:pt x="55580" y="7239"/>
                  </a:lnTo>
                  <a:cubicBezTo>
                    <a:pt x="55885" y="6944"/>
                    <a:pt x="56191" y="6604"/>
                    <a:pt x="56484" y="6299"/>
                  </a:cubicBezTo>
                  <a:cubicBezTo>
                    <a:pt x="58092" y="4668"/>
                    <a:pt x="59568" y="2917"/>
                    <a:pt x="61080" y="1203"/>
                  </a:cubicBezTo>
                  <a:close/>
                  <a:moveTo>
                    <a:pt x="8014" y="703"/>
                  </a:moveTo>
                  <a:cubicBezTo>
                    <a:pt x="5847" y="2786"/>
                    <a:pt x="3704" y="5013"/>
                    <a:pt x="1585" y="7251"/>
                  </a:cubicBezTo>
                  <a:lnTo>
                    <a:pt x="1334" y="7251"/>
                  </a:lnTo>
                  <a:lnTo>
                    <a:pt x="3942" y="3941"/>
                  </a:lnTo>
                  <a:lnTo>
                    <a:pt x="3704" y="3667"/>
                  </a:lnTo>
                  <a:cubicBezTo>
                    <a:pt x="4680" y="2655"/>
                    <a:pt x="5680" y="1596"/>
                    <a:pt x="6680" y="703"/>
                  </a:cubicBezTo>
                  <a:close/>
                  <a:moveTo>
                    <a:pt x="9836" y="703"/>
                  </a:moveTo>
                  <a:cubicBezTo>
                    <a:pt x="7585" y="2786"/>
                    <a:pt x="5347" y="5013"/>
                    <a:pt x="3132" y="7251"/>
                  </a:cubicBezTo>
                  <a:lnTo>
                    <a:pt x="2073" y="7251"/>
                  </a:lnTo>
                  <a:cubicBezTo>
                    <a:pt x="4359" y="5013"/>
                    <a:pt x="6633" y="2786"/>
                    <a:pt x="8907" y="703"/>
                  </a:cubicBezTo>
                  <a:close/>
                  <a:moveTo>
                    <a:pt x="11229" y="703"/>
                  </a:moveTo>
                  <a:cubicBezTo>
                    <a:pt x="9097" y="2786"/>
                    <a:pt x="6990" y="5013"/>
                    <a:pt x="4906" y="7251"/>
                  </a:cubicBezTo>
                  <a:lnTo>
                    <a:pt x="3454" y="7251"/>
                  </a:lnTo>
                  <a:cubicBezTo>
                    <a:pt x="5692" y="5013"/>
                    <a:pt x="7931" y="2786"/>
                    <a:pt x="10157" y="703"/>
                  </a:cubicBezTo>
                  <a:close/>
                  <a:moveTo>
                    <a:pt x="13015" y="703"/>
                  </a:moveTo>
                  <a:cubicBezTo>
                    <a:pt x="10848" y="2786"/>
                    <a:pt x="8704" y="5013"/>
                    <a:pt x="6597" y="7251"/>
                  </a:cubicBezTo>
                  <a:lnTo>
                    <a:pt x="5406" y="7251"/>
                  </a:lnTo>
                  <a:cubicBezTo>
                    <a:pt x="7478" y="5013"/>
                    <a:pt x="9550" y="2786"/>
                    <a:pt x="11645" y="703"/>
                  </a:cubicBezTo>
                  <a:close/>
                  <a:moveTo>
                    <a:pt x="16027" y="703"/>
                  </a:moveTo>
                  <a:cubicBezTo>
                    <a:pt x="13753" y="2786"/>
                    <a:pt x="11431" y="5013"/>
                    <a:pt x="9145" y="7251"/>
                  </a:cubicBezTo>
                  <a:lnTo>
                    <a:pt x="7097" y="7251"/>
                  </a:lnTo>
                  <a:cubicBezTo>
                    <a:pt x="9205" y="5013"/>
                    <a:pt x="11336" y="2786"/>
                    <a:pt x="13491" y="703"/>
                  </a:cubicBezTo>
                  <a:close/>
                  <a:moveTo>
                    <a:pt x="16336" y="667"/>
                  </a:moveTo>
                  <a:lnTo>
                    <a:pt x="18372" y="679"/>
                  </a:lnTo>
                  <a:cubicBezTo>
                    <a:pt x="16063" y="2870"/>
                    <a:pt x="13741" y="5013"/>
                    <a:pt x="11455" y="7251"/>
                  </a:cubicBezTo>
                  <a:lnTo>
                    <a:pt x="9609" y="7251"/>
                  </a:lnTo>
                  <a:cubicBezTo>
                    <a:pt x="11848" y="5013"/>
                    <a:pt x="14110" y="2870"/>
                    <a:pt x="16336" y="667"/>
                  </a:cubicBezTo>
                  <a:close/>
                  <a:moveTo>
                    <a:pt x="20658" y="703"/>
                  </a:moveTo>
                  <a:cubicBezTo>
                    <a:pt x="18325" y="2786"/>
                    <a:pt x="15967" y="5013"/>
                    <a:pt x="13741" y="7251"/>
                  </a:cubicBezTo>
                  <a:lnTo>
                    <a:pt x="11836" y="7251"/>
                  </a:lnTo>
                  <a:cubicBezTo>
                    <a:pt x="14074" y="5013"/>
                    <a:pt x="16324" y="2786"/>
                    <a:pt x="18587" y="703"/>
                  </a:cubicBezTo>
                  <a:close/>
                  <a:moveTo>
                    <a:pt x="24111" y="703"/>
                  </a:moveTo>
                  <a:cubicBezTo>
                    <a:pt x="21932" y="2786"/>
                    <a:pt x="19765" y="5013"/>
                    <a:pt x="17598" y="7251"/>
                  </a:cubicBezTo>
                  <a:lnTo>
                    <a:pt x="15812" y="7251"/>
                  </a:lnTo>
                  <a:cubicBezTo>
                    <a:pt x="18015" y="5013"/>
                    <a:pt x="20230" y="2786"/>
                    <a:pt x="22432" y="703"/>
                  </a:cubicBezTo>
                  <a:close/>
                  <a:moveTo>
                    <a:pt x="25409" y="703"/>
                  </a:moveTo>
                  <a:cubicBezTo>
                    <a:pt x="23218" y="2786"/>
                    <a:pt x="21111" y="5013"/>
                    <a:pt x="19027" y="7251"/>
                  </a:cubicBezTo>
                  <a:lnTo>
                    <a:pt x="17944" y="7251"/>
                  </a:lnTo>
                  <a:cubicBezTo>
                    <a:pt x="20099" y="5013"/>
                    <a:pt x="22254" y="2786"/>
                    <a:pt x="24433" y="703"/>
                  </a:cubicBezTo>
                  <a:close/>
                  <a:moveTo>
                    <a:pt x="27945" y="703"/>
                  </a:moveTo>
                  <a:cubicBezTo>
                    <a:pt x="27445" y="1143"/>
                    <a:pt x="26945" y="1667"/>
                    <a:pt x="26445" y="2155"/>
                  </a:cubicBezTo>
                  <a:cubicBezTo>
                    <a:pt x="24730" y="3858"/>
                    <a:pt x="23004" y="5465"/>
                    <a:pt x="21277" y="7251"/>
                  </a:cubicBezTo>
                  <a:lnTo>
                    <a:pt x="19337" y="7251"/>
                  </a:lnTo>
                  <a:cubicBezTo>
                    <a:pt x="21087" y="5310"/>
                    <a:pt x="22837" y="3548"/>
                    <a:pt x="24647" y="1762"/>
                  </a:cubicBezTo>
                  <a:cubicBezTo>
                    <a:pt x="25016" y="1393"/>
                    <a:pt x="25385" y="1000"/>
                    <a:pt x="25754" y="703"/>
                  </a:cubicBezTo>
                  <a:close/>
                  <a:moveTo>
                    <a:pt x="30183" y="703"/>
                  </a:moveTo>
                  <a:cubicBezTo>
                    <a:pt x="29588" y="1298"/>
                    <a:pt x="29005" y="1893"/>
                    <a:pt x="28421" y="2501"/>
                  </a:cubicBezTo>
                  <a:cubicBezTo>
                    <a:pt x="26885" y="4096"/>
                    <a:pt x="25349" y="5608"/>
                    <a:pt x="23802" y="7251"/>
                  </a:cubicBezTo>
                  <a:lnTo>
                    <a:pt x="21468" y="7251"/>
                  </a:lnTo>
                  <a:cubicBezTo>
                    <a:pt x="22944" y="5763"/>
                    <a:pt x="24409" y="4429"/>
                    <a:pt x="25838" y="3001"/>
                  </a:cubicBezTo>
                  <a:cubicBezTo>
                    <a:pt x="26611" y="2227"/>
                    <a:pt x="27385" y="1441"/>
                    <a:pt x="28159" y="703"/>
                  </a:cubicBezTo>
                  <a:close/>
                  <a:moveTo>
                    <a:pt x="33088" y="703"/>
                  </a:moveTo>
                  <a:cubicBezTo>
                    <a:pt x="31624" y="2191"/>
                    <a:pt x="30160" y="3632"/>
                    <a:pt x="28659" y="5084"/>
                  </a:cubicBezTo>
                  <a:cubicBezTo>
                    <a:pt x="27921" y="5811"/>
                    <a:pt x="27183" y="6501"/>
                    <a:pt x="26445" y="7251"/>
                  </a:cubicBezTo>
                  <a:lnTo>
                    <a:pt x="24075" y="7251"/>
                  </a:lnTo>
                  <a:cubicBezTo>
                    <a:pt x="25576" y="5608"/>
                    <a:pt x="27076" y="4179"/>
                    <a:pt x="28552" y="2632"/>
                  </a:cubicBezTo>
                  <a:cubicBezTo>
                    <a:pt x="29183" y="1977"/>
                    <a:pt x="29814" y="1298"/>
                    <a:pt x="30457" y="703"/>
                  </a:cubicBezTo>
                  <a:close/>
                  <a:moveTo>
                    <a:pt x="35005" y="703"/>
                  </a:moveTo>
                  <a:cubicBezTo>
                    <a:pt x="33208" y="2489"/>
                    <a:pt x="31386" y="4358"/>
                    <a:pt x="29517" y="6132"/>
                  </a:cubicBezTo>
                  <a:cubicBezTo>
                    <a:pt x="29124" y="6501"/>
                    <a:pt x="28731" y="6799"/>
                    <a:pt x="28338" y="7251"/>
                  </a:cubicBezTo>
                  <a:lnTo>
                    <a:pt x="26778" y="7251"/>
                  </a:lnTo>
                  <a:cubicBezTo>
                    <a:pt x="29040" y="5013"/>
                    <a:pt x="31279" y="2786"/>
                    <a:pt x="33517" y="703"/>
                  </a:cubicBezTo>
                  <a:close/>
                  <a:moveTo>
                    <a:pt x="36315" y="703"/>
                  </a:moveTo>
                  <a:cubicBezTo>
                    <a:pt x="34577" y="2334"/>
                    <a:pt x="32838" y="4120"/>
                    <a:pt x="31088" y="5834"/>
                  </a:cubicBezTo>
                  <a:cubicBezTo>
                    <a:pt x="30612" y="6299"/>
                    <a:pt x="30124" y="6799"/>
                    <a:pt x="29636" y="7251"/>
                  </a:cubicBezTo>
                  <a:lnTo>
                    <a:pt x="28624" y="7251"/>
                  </a:lnTo>
                  <a:cubicBezTo>
                    <a:pt x="28731" y="7096"/>
                    <a:pt x="28826" y="7061"/>
                    <a:pt x="28921" y="6965"/>
                  </a:cubicBezTo>
                  <a:cubicBezTo>
                    <a:pt x="31100" y="4918"/>
                    <a:pt x="33243" y="2786"/>
                    <a:pt x="35363" y="703"/>
                  </a:cubicBezTo>
                  <a:close/>
                  <a:moveTo>
                    <a:pt x="37684" y="703"/>
                  </a:moveTo>
                  <a:cubicBezTo>
                    <a:pt x="35529" y="2786"/>
                    <a:pt x="33386" y="5013"/>
                    <a:pt x="31255" y="7251"/>
                  </a:cubicBezTo>
                  <a:lnTo>
                    <a:pt x="29898" y="7251"/>
                  </a:lnTo>
                  <a:cubicBezTo>
                    <a:pt x="30088" y="6954"/>
                    <a:pt x="30279" y="6870"/>
                    <a:pt x="30469" y="6680"/>
                  </a:cubicBezTo>
                  <a:cubicBezTo>
                    <a:pt x="32505" y="4679"/>
                    <a:pt x="34565" y="2632"/>
                    <a:pt x="36625" y="703"/>
                  </a:cubicBezTo>
                  <a:close/>
                  <a:moveTo>
                    <a:pt x="39589" y="703"/>
                  </a:moveTo>
                  <a:cubicBezTo>
                    <a:pt x="37589" y="2632"/>
                    <a:pt x="35601" y="4608"/>
                    <a:pt x="33648" y="6596"/>
                  </a:cubicBezTo>
                  <a:cubicBezTo>
                    <a:pt x="33434" y="6811"/>
                    <a:pt x="33219" y="6954"/>
                    <a:pt x="33017" y="7251"/>
                  </a:cubicBezTo>
                  <a:lnTo>
                    <a:pt x="32267" y="7251"/>
                  </a:lnTo>
                  <a:cubicBezTo>
                    <a:pt x="34410" y="5013"/>
                    <a:pt x="36553" y="2786"/>
                    <a:pt x="38684" y="703"/>
                  </a:cubicBezTo>
                  <a:close/>
                  <a:moveTo>
                    <a:pt x="41542" y="703"/>
                  </a:moveTo>
                  <a:cubicBezTo>
                    <a:pt x="39363" y="2786"/>
                    <a:pt x="37196" y="5013"/>
                    <a:pt x="35005" y="7251"/>
                  </a:cubicBezTo>
                  <a:lnTo>
                    <a:pt x="33327" y="7251"/>
                  </a:lnTo>
                  <a:cubicBezTo>
                    <a:pt x="33481" y="7096"/>
                    <a:pt x="33648" y="6930"/>
                    <a:pt x="33803" y="6763"/>
                  </a:cubicBezTo>
                  <a:cubicBezTo>
                    <a:pt x="35803" y="4703"/>
                    <a:pt x="37899" y="2632"/>
                    <a:pt x="39994" y="703"/>
                  </a:cubicBezTo>
                  <a:close/>
                  <a:moveTo>
                    <a:pt x="44316" y="703"/>
                  </a:moveTo>
                  <a:cubicBezTo>
                    <a:pt x="42018" y="2786"/>
                    <a:pt x="39708" y="5013"/>
                    <a:pt x="37422" y="7251"/>
                  </a:cubicBezTo>
                  <a:lnTo>
                    <a:pt x="35446" y="7251"/>
                  </a:lnTo>
                  <a:cubicBezTo>
                    <a:pt x="37672" y="5013"/>
                    <a:pt x="39911" y="2786"/>
                    <a:pt x="42149" y="703"/>
                  </a:cubicBezTo>
                  <a:close/>
                  <a:moveTo>
                    <a:pt x="46209" y="703"/>
                  </a:moveTo>
                  <a:cubicBezTo>
                    <a:pt x="43983" y="2786"/>
                    <a:pt x="41732" y="5013"/>
                    <a:pt x="39482" y="7251"/>
                  </a:cubicBezTo>
                  <a:lnTo>
                    <a:pt x="37684" y="7251"/>
                  </a:lnTo>
                  <a:cubicBezTo>
                    <a:pt x="39982" y="5013"/>
                    <a:pt x="42304" y="2786"/>
                    <a:pt x="44614" y="703"/>
                  </a:cubicBezTo>
                  <a:close/>
                  <a:moveTo>
                    <a:pt x="49019" y="703"/>
                  </a:moveTo>
                  <a:cubicBezTo>
                    <a:pt x="46828" y="2786"/>
                    <a:pt x="44638" y="5013"/>
                    <a:pt x="42447" y="7251"/>
                  </a:cubicBezTo>
                  <a:lnTo>
                    <a:pt x="39780" y="7251"/>
                  </a:lnTo>
                  <a:cubicBezTo>
                    <a:pt x="42042" y="5013"/>
                    <a:pt x="44292" y="2786"/>
                    <a:pt x="46531" y="703"/>
                  </a:cubicBezTo>
                  <a:close/>
                  <a:moveTo>
                    <a:pt x="50793" y="703"/>
                  </a:moveTo>
                  <a:cubicBezTo>
                    <a:pt x="50722" y="703"/>
                    <a:pt x="50650" y="846"/>
                    <a:pt x="50567" y="917"/>
                  </a:cubicBezTo>
                  <a:cubicBezTo>
                    <a:pt x="48483" y="3048"/>
                    <a:pt x="46364" y="5168"/>
                    <a:pt x="44233" y="7251"/>
                  </a:cubicBezTo>
                  <a:lnTo>
                    <a:pt x="42744" y="7251"/>
                  </a:lnTo>
                  <a:cubicBezTo>
                    <a:pt x="44959" y="5013"/>
                    <a:pt x="47185" y="2786"/>
                    <a:pt x="49400" y="703"/>
                  </a:cubicBezTo>
                  <a:close/>
                  <a:moveTo>
                    <a:pt x="52662" y="703"/>
                  </a:moveTo>
                  <a:cubicBezTo>
                    <a:pt x="51734" y="1596"/>
                    <a:pt x="50805" y="2691"/>
                    <a:pt x="49841" y="3656"/>
                  </a:cubicBezTo>
                  <a:cubicBezTo>
                    <a:pt x="48650" y="4858"/>
                    <a:pt x="47459" y="6061"/>
                    <a:pt x="46281" y="7251"/>
                  </a:cubicBezTo>
                  <a:lnTo>
                    <a:pt x="44602" y="7251"/>
                  </a:lnTo>
                  <a:cubicBezTo>
                    <a:pt x="46662" y="5168"/>
                    <a:pt x="48721" y="3167"/>
                    <a:pt x="50757" y="1108"/>
                  </a:cubicBezTo>
                  <a:cubicBezTo>
                    <a:pt x="50888" y="977"/>
                    <a:pt x="51019" y="846"/>
                    <a:pt x="51150" y="703"/>
                  </a:cubicBezTo>
                  <a:close/>
                  <a:moveTo>
                    <a:pt x="56770" y="703"/>
                  </a:moveTo>
                  <a:cubicBezTo>
                    <a:pt x="54567" y="2786"/>
                    <a:pt x="52365" y="5013"/>
                    <a:pt x="50150" y="7251"/>
                  </a:cubicBezTo>
                  <a:lnTo>
                    <a:pt x="48078" y="7251"/>
                  </a:lnTo>
                  <a:cubicBezTo>
                    <a:pt x="50269" y="5013"/>
                    <a:pt x="52448" y="2786"/>
                    <a:pt x="54627" y="703"/>
                  </a:cubicBezTo>
                  <a:close/>
                  <a:moveTo>
                    <a:pt x="58484" y="703"/>
                  </a:moveTo>
                  <a:cubicBezTo>
                    <a:pt x="56353" y="2929"/>
                    <a:pt x="54186" y="5013"/>
                    <a:pt x="51984" y="7251"/>
                  </a:cubicBezTo>
                  <a:lnTo>
                    <a:pt x="50460" y="7251"/>
                  </a:lnTo>
                  <a:cubicBezTo>
                    <a:pt x="52698" y="5013"/>
                    <a:pt x="54925" y="2786"/>
                    <a:pt x="57127" y="703"/>
                  </a:cubicBezTo>
                  <a:close/>
                  <a:moveTo>
                    <a:pt x="59639" y="703"/>
                  </a:moveTo>
                  <a:cubicBezTo>
                    <a:pt x="58211" y="2191"/>
                    <a:pt x="56794" y="3929"/>
                    <a:pt x="55329" y="5501"/>
                  </a:cubicBezTo>
                  <a:cubicBezTo>
                    <a:pt x="54782" y="6084"/>
                    <a:pt x="54234" y="6656"/>
                    <a:pt x="53674" y="7251"/>
                  </a:cubicBezTo>
                  <a:lnTo>
                    <a:pt x="52555" y="7251"/>
                  </a:lnTo>
                  <a:cubicBezTo>
                    <a:pt x="54758" y="5013"/>
                    <a:pt x="56913" y="2929"/>
                    <a:pt x="58996" y="703"/>
                  </a:cubicBezTo>
                  <a:close/>
                  <a:moveTo>
                    <a:pt x="60651" y="703"/>
                  </a:moveTo>
                  <a:lnTo>
                    <a:pt x="60890" y="977"/>
                  </a:lnTo>
                  <a:cubicBezTo>
                    <a:pt x="59366" y="2703"/>
                    <a:pt x="57901" y="4501"/>
                    <a:pt x="56329" y="6156"/>
                  </a:cubicBezTo>
                  <a:cubicBezTo>
                    <a:pt x="55984" y="6513"/>
                    <a:pt x="55627" y="6799"/>
                    <a:pt x="55270" y="7251"/>
                  </a:cubicBezTo>
                  <a:lnTo>
                    <a:pt x="53877" y="7251"/>
                  </a:lnTo>
                  <a:cubicBezTo>
                    <a:pt x="55925" y="5013"/>
                    <a:pt x="57961" y="2786"/>
                    <a:pt x="59985" y="703"/>
                  </a:cubicBezTo>
                  <a:close/>
                  <a:moveTo>
                    <a:pt x="61830" y="2167"/>
                  </a:moveTo>
                  <a:lnTo>
                    <a:pt x="62675" y="3251"/>
                  </a:lnTo>
                  <a:cubicBezTo>
                    <a:pt x="61521" y="4608"/>
                    <a:pt x="60342" y="5906"/>
                    <a:pt x="59151" y="7251"/>
                  </a:cubicBezTo>
                  <a:lnTo>
                    <a:pt x="57008" y="7251"/>
                  </a:lnTo>
                  <a:cubicBezTo>
                    <a:pt x="58604" y="5465"/>
                    <a:pt x="60211" y="3846"/>
                    <a:pt x="61830" y="2167"/>
                  </a:cubicBezTo>
                  <a:close/>
                  <a:moveTo>
                    <a:pt x="62830" y="3441"/>
                  </a:moveTo>
                  <a:lnTo>
                    <a:pt x="63164" y="3882"/>
                  </a:lnTo>
                  <a:lnTo>
                    <a:pt x="60651" y="7251"/>
                  </a:lnTo>
                  <a:lnTo>
                    <a:pt x="59520" y="7251"/>
                  </a:lnTo>
                  <a:cubicBezTo>
                    <a:pt x="60640" y="5906"/>
                    <a:pt x="61747" y="4715"/>
                    <a:pt x="62830" y="3441"/>
                  </a:cubicBezTo>
                  <a:close/>
                  <a:moveTo>
                    <a:pt x="1" y="0"/>
                  </a:moveTo>
                  <a:lnTo>
                    <a:pt x="3120" y="3917"/>
                  </a:lnTo>
                  <a:lnTo>
                    <a:pt x="1" y="7847"/>
                  </a:lnTo>
                  <a:lnTo>
                    <a:pt x="60973" y="7847"/>
                  </a:lnTo>
                  <a:lnTo>
                    <a:pt x="63973" y="3846"/>
                  </a:lnTo>
                  <a:lnTo>
                    <a:pt x="60961" y="0"/>
                  </a:ln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45"/>
            <p:cNvSpPr/>
            <p:nvPr/>
          </p:nvSpPr>
          <p:spPr>
            <a:xfrm>
              <a:off x="4716951" y="2734318"/>
              <a:ext cx="107647" cy="344229"/>
            </a:xfrm>
            <a:custGeom>
              <a:avLst/>
              <a:gdLst/>
              <a:ahLst/>
              <a:cxnLst/>
              <a:rect l="l" t="t" r="r" b="b"/>
              <a:pathLst>
                <a:path w="4930" h="15765" extrusionOk="0">
                  <a:moveTo>
                    <a:pt x="2465" y="0"/>
                  </a:moveTo>
                  <a:cubicBezTo>
                    <a:pt x="1096" y="0"/>
                    <a:pt x="1" y="1108"/>
                    <a:pt x="1" y="2477"/>
                  </a:cubicBezTo>
                  <a:cubicBezTo>
                    <a:pt x="1" y="3727"/>
                    <a:pt x="965" y="4763"/>
                    <a:pt x="2156" y="4918"/>
                  </a:cubicBezTo>
                  <a:lnTo>
                    <a:pt x="2156" y="15764"/>
                  </a:lnTo>
                  <a:lnTo>
                    <a:pt x="2751" y="15764"/>
                  </a:lnTo>
                  <a:lnTo>
                    <a:pt x="2751" y="4918"/>
                  </a:lnTo>
                  <a:cubicBezTo>
                    <a:pt x="4096" y="4763"/>
                    <a:pt x="4930" y="3727"/>
                    <a:pt x="4930" y="2477"/>
                  </a:cubicBezTo>
                  <a:cubicBezTo>
                    <a:pt x="4930" y="1108"/>
                    <a:pt x="3834" y="0"/>
                    <a:pt x="2465" y="0"/>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9" name="Google Shape;2509;p45"/>
            <p:cNvGrpSpPr/>
            <p:nvPr/>
          </p:nvGrpSpPr>
          <p:grpSpPr>
            <a:xfrm>
              <a:off x="4306563" y="3448851"/>
              <a:ext cx="775885" cy="767476"/>
              <a:chOff x="4244303" y="3459541"/>
              <a:chExt cx="775885" cy="767476"/>
            </a:xfrm>
          </p:grpSpPr>
          <p:sp>
            <p:nvSpPr>
              <p:cNvPr id="2510" name="Google Shape;2510;p45"/>
              <p:cNvSpPr/>
              <p:nvPr/>
            </p:nvSpPr>
            <p:spPr>
              <a:xfrm>
                <a:off x="4489314" y="4136183"/>
                <a:ext cx="530874" cy="90834"/>
              </a:xfrm>
              <a:custGeom>
                <a:avLst/>
                <a:gdLst/>
                <a:ahLst/>
                <a:cxnLst/>
                <a:rect l="l" t="t" r="r" b="b"/>
                <a:pathLst>
                  <a:path w="24313" h="4160" extrusionOk="0">
                    <a:moveTo>
                      <a:pt x="3501" y="848"/>
                    </a:moveTo>
                    <a:cubicBezTo>
                      <a:pt x="3613" y="848"/>
                      <a:pt x="3736" y="861"/>
                      <a:pt x="3870" y="886"/>
                    </a:cubicBezTo>
                    <a:cubicBezTo>
                      <a:pt x="4513" y="886"/>
                      <a:pt x="5168" y="958"/>
                      <a:pt x="5811" y="1005"/>
                    </a:cubicBezTo>
                    <a:cubicBezTo>
                      <a:pt x="6270" y="1041"/>
                      <a:pt x="6734" y="1053"/>
                      <a:pt x="7198" y="1053"/>
                    </a:cubicBezTo>
                    <a:cubicBezTo>
                      <a:pt x="8150" y="1053"/>
                      <a:pt x="9108" y="1003"/>
                      <a:pt x="10054" y="1003"/>
                    </a:cubicBezTo>
                    <a:cubicBezTo>
                      <a:pt x="10175" y="1003"/>
                      <a:pt x="10297" y="1004"/>
                      <a:pt x="10418" y="1005"/>
                    </a:cubicBezTo>
                    <a:cubicBezTo>
                      <a:pt x="13681" y="1029"/>
                      <a:pt x="16955" y="1160"/>
                      <a:pt x="20205" y="1267"/>
                    </a:cubicBezTo>
                    <a:cubicBezTo>
                      <a:pt x="20379" y="1235"/>
                      <a:pt x="20540" y="1219"/>
                      <a:pt x="20689" y="1219"/>
                    </a:cubicBezTo>
                    <a:cubicBezTo>
                      <a:pt x="21588" y="1219"/>
                      <a:pt x="22022" y="1807"/>
                      <a:pt x="21991" y="2982"/>
                    </a:cubicBezTo>
                    <a:cubicBezTo>
                      <a:pt x="21360" y="3232"/>
                      <a:pt x="20503" y="3184"/>
                      <a:pt x="19824" y="3196"/>
                    </a:cubicBezTo>
                    <a:cubicBezTo>
                      <a:pt x="18229" y="3220"/>
                      <a:pt x="16633" y="3291"/>
                      <a:pt x="15026" y="3303"/>
                    </a:cubicBezTo>
                    <a:cubicBezTo>
                      <a:pt x="14826" y="3306"/>
                      <a:pt x="14627" y="3307"/>
                      <a:pt x="14427" y="3307"/>
                    </a:cubicBezTo>
                    <a:cubicBezTo>
                      <a:pt x="12748" y="3307"/>
                      <a:pt x="11076" y="3223"/>
                      <a:pt x="9394" y="3149"/>
                    </a:cubicBezTo>
                    <a:cubicBezTo>
                      <a:pt x="7227" y="3041"/>
                      <a:pt x="4894" y="3232"/>
                      <a:pt x="2763" y="2708"/>
                    </a:cubicBezTo>
                    <a:cubicBezTo>
                      <a:pt x="2471" y="1468"/>
                      <a:pt x="2717" y="848"/>
                      <a:pt x="3501" y="848"/>
                    </a:cubicBezTo>
                    <a:close/>
                    <a:moveTo>
                      <a:pt x="3958" y="1"/>
                    </a:moveTo>
                    <a:cubicBezTo>
                      <a:pt x="2636" y="1"/>
                      <a:pt x="1749" y="295"/>
                      <a:pt x="917" y="1470"/>
                    </a:cubicBezTo>
                    <a:cubicBezTo>
                      <a:pt x="0" y="2744"/>
                      <a:pt x="1846" y="3577"/>
                      <a:pt x="2715" y="3708"/>
                    </a:cubicBezTo>
                    <a:cubicBezTo>
                      <a:pt x="2731" y="3710"/>
                      <a:pt x="2747" y="3711"/>
                      <a:pt x="2763" y="3711"/>
                    </a:cubicBezTo>
                    <a:cubicBezTo>
                      <a:pt x="2838" y="3711"/>
                      <a:pt x="2904" y="3688"/>
                      <a:pt x="2953" y="3649"/>
                    </a:cubicBezTo>
                    <a:cubicBezTo>
                      <a:pt x="4391" y="3970"/>
                      <a:pt x="5932" y="4031"/>
                      <a:pt x="7470" y="4031"/>
                    </a:cubicBezTo>
                    <a:cubicBezTo>
                      <a:pt x="8433" y="4031"/>
                      <a:pt x="9396" y="4007"/>
                      <a:pt x="10332" y="4007"/>
                    </a:cubicBezTo>
                    <a:cubicBezTo>
                      <a:pt x="10784" y="4007"/>
                      <a:pt x="11231" y="4013"/>
                      <a:pt x="11668" y="4030"/>
                    </a:cubicBezTo>
                    <a:cubicBezTo>
                      <a:pt x="13506" y="4107"/>
                      <a:pt x="15369" y="4160"/>
                      <a:pt x="17227" y="4160"/>
                    </a:cubicBezTo>
                    <a:cubicBezTo>
                      <a:pt x="18499" y="4160"/>
                      <a:pt x="19769" y="4135"/>
                      <a:pt x="21027" y="4077"/>
                    </a:cubicBezTo>
                    <a:cubicBezTo>
                      <a:pt x="23789" y="3946"/>
                      <a:pt x="24313" y="1458"/>
                      <a:pt x="21646" y="541"/>
                    </a:cubicBezTo>
                    <a:cubicBezTo>
                      <a:pt x="20542" y="158"/>
                      <a:pt x="19209" y="90"/>
                      <a:pt x="17884" y="90"/>
                    </a:cubicBezTo>
                    <a:cubicBezTo>
                      <a:pt x="17155" y="90"/>
                      <a:pt x="16429" y="111"/>
                      <a:pt x="15745" y="111"/>
                    </a:cubicBezTo>
                    <a:cubicBezTo>
                      <a:pt x="15393" y="111"/>
                      <a:pt x="15052" y="105"/>
                      <a:pt x="14728" y="89"/>
                    </a:cubicBezTo>
                    <a:cubicBezTo>
                      <a:pt x="13799" y="43"/>
                      <a:pt x="12869" y="29"/>
                      <a:pt x="11939" y="29"/>
                    </a:cubicBezTo>
                    <a:cubicBezTo>
                      <a:pt x="10357" y="29"/>
                      <a:pt x="8775" y="70"/>
                      <a:pt x="7195" y="70"/>
                    </a:cubicBezTo>
                    <a:cubicBezTo>
                      <a:pt x="6316" y="70"/>
                      <a:pt x="5438" y="57"/>
                      <a:pt x="4560" y="17"/>
                    </a:cubicBezTo>
                    <a:cubicBezTo>
                      <a:pt x="4350" y="7"/>
                      <a:pt x="4149" y="1"/>
                      <a:pt x="3958" y="1"/>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5"/>
              <p:cNvSpPr/>
              <p:nvPr/>
            </p:nvSpPr>
            <p:spPr>
              <a:xfrm>
                <a:off x="4244303" y="4013781"/>
                <a:ext cx="530874" cy="90834"/>
              </a:xfrm>
              <a:custGeom>
                <a:avLst/>
                <a:gdLst/>
                <a:ahLst/>
                <a:cxnLst/>
                <a:rect l="l" t="t" r="r" b="b"/>
                <a:pathLst>
                  <a:path w="24313" h="4160" extrusionOk="0">
                    <a:moveTo>
                      <a:pt x="3501" y="848"/>
                    </a:moveTo>
                    <a:cubicBezTo>
                      <a:pt x="3613" y="848"/>
                      <a:pt x="3736" y="861"/>
                      <a:pt x="3870" y="886"/>
                    </a:cubicBezTo>
                    <a:cubicBezTo>
                      <a:pt x="4513" y="886"/>
                      <a:pt x="5168" y="958"/>
                      <a:pt x="5811" y="1005"/>
                    </a:cubicBezTo>
                    <a:cubicBezTo>
                      <a:pt x="6270" y="1041"/>
                      <a:pt x="6734" y="1053"/>
                      <a:pt x="7198" y="1053"/>
                    </a:cubicBezTo>
                    <a:cubicBezTo>
                      <a:pt x="8150" y="1053"/>
                      <a:pt x="9108" y="1003"/>
                      <a:pt x="10054" y="1003"/>
                    </a:cubicBezTo>
                    <a:cubicBezTo>
                      <a:pt x="10175" y="1003"/>
                      <a:pt x="10297" y="1003"/>
                      <a:pt x="10418" y="1005"/>
                    </a:cubicBezTo>
                    <a:cubicBezTo>
                      <a:pt x="13681" y="1029"/>
                      <a:pt x="16955" y="1160"/>
                      <a:pt x="20205" y="1267"/>
                    </a:cubicBezTo>
                    <a:cubicBezTo>
                      <a:pt x="20379" y="1235"/>
                      <a:pt x="20540" y="1219"/>
                      <a:pt x="20689" y="1219"/>
                    </a:cubicBezTo>
                    <a:cubicBezTo>
                      <a:pt x="21588" y="1219"/>
                      <a:pt x="22022" y="1807"/>
                      <a:pt x="21991" y="2982"/>
                    </a:cubicBezTo>
                    <a:cubicBezTo>
                      <a:pt x="21360" y="3232"/>
                      <a:pt x="20503" y="3184"/>
                      <a:pt x="19824" y="3196"/>
                    </a:cubicBezTo>
                    <a:cubicBezTo>
                      <a:pt x="18229" y="3220"/>
                      <a:pt x="16633" y="3291"/>
                      <a:pt x="15026" y="3303"/>
                    </a:cubicBezTo>
                    <a:cubicBezTo>
                      <a:pt x="14826" y="3306"/>
                      <a:pt x="14627" y="3307"/>
                      <a:pt x="14427" y="3307"/>
                    </a:cubicBezTo>
                    <a:cubicBezTo>
                      <a:pt x="12748" y="3307"/>
                      <a:pt x="11076" y="3223"/>
                      <a:pt x="9394" y="3148"/>
                    </a:cubicBezTo>
                    <a:cubicBezTo>
                      <a:pt x="7227" y="3041"/>
                      <a:pt x="4894" y="3232"/>
                      <a:pt x="2763" y="2708"/>
                    </a:cubicBezTo>
                    <a:cubicBezTo>
                      <a:pt x="2471" y="1468"/>
                      <a:pt x="2717" y="848"/>
                      <a:pt x="3501" y="848"/>
                    </a:cubicBezTo>
                    <a:close/>
                    <a:moveTo>
                      <a:pt x="3958" y="0"/>
                    </a:moveTo>
                    <a:cubicBezTo>
                      <a:pt x="2636" y="0"/>
                      <a:pt x="1749" y="294"/>
                      <a:pt x="917" y="1470"/>
                    </a:cubicBezTo>
                    <a:cubicBezTo>
                      <a:pt x="0" y="2744"/>
                      <a:pt x="1846" y="3577"/>
                      <a:pt x="2715" y="3708"/>
                    </a:cubicBezTo>
                    <a:cubicBezTo>
                      <a:pt x="2731" y="3710"/>
                      <a:pt x="2747" y="3711"/>
                      <a:pt x="2763" y="3711"/>
                    </a:cubicBezTo>
                    <a:cubicBezTo>
                      <a:pt x="2838" y="3711"/>
                      <a:pt x="2904" y="3688"/>
                      <a:pt x="2953" y="3648"/>
                    </a:cubicBezTo>
                    <a:cubicBezTo>
                      <a:pt x="4391" y="3969"/>
                      <a:pt x="5932" y="4031"/>
                      <a:pt x="7470" y="4031"/>
                    </a:cubicBezTo>
                    <a:cubicBezTo>
                      <a:pt x="8433" y="4031"/>
                      <a:pt x="9396" y="4007"/>
                      <a:pt x="10332" y="4007"/>
                    </a:cubicBezTo>
                    <a:cubicBezTo>
                      <a:pt x="10784" y="4007"/>
                      <a:pt x="11231" y="4013"/>
                      <a:pt x="11668" y="4029"/>
                    </a:cubicBezTo>
                    <a:cubicBezTo>
                      <a:pt x="13506" y="4107"/>
                      <a:pt x="15369" y="4160"/>
                      <a:pt x="17227" y="4160"/>
                    </a:cubicBezTo>
                    <a:cubicBezTo>
                      <a:pt x="18499" y="4160"/>
                      <a:pt x="19769" y="4135"/>
                      <a:pt x="21027" y="4077"/>
                    </a:cubicBezTo>
                    <a:cubicBezTo>
                      <a:pt x="23789" y="3946"/>
                      <a:pt x="24313" y="1458"/>
                      <a:pt x="21646" y="541"/>
                    </a:cubicBezTo>
                    <a:cubicBezTo>
                      <a:pt x="20542" y="158"/>
                      <a:pt x="19209" y="90"/>
                      <a:pt x="17884" y="90"/>
                    </a:cubicBezTo>
                    <a:cubicBezTo>
                      <a:pt x="17155" y="90"/>
                      <a:pt x="16429" y="110"/>
                      <a:pt x="15745" y="110"/>
                    </a:cubicBezTo>
                    <a:cubicBezTo>
                      <a:pt x="15393" y="110"/>
                      <a:pt x="15052" y="105"/>
                      <a:pt x="14728" y="88"/>
                    </a:cubicBezTo>
                    <a:cubicBezTo>
                      <a:pt x="13799" y="43"/>
                      <a:pt x="12869" y="28"/>
                      <a:pt x="11939" y="28"/>
                    </a:cubicBezTo>
                    <a:cubicBezTo>
                      <a:pt x="10357" y="28"/>
                      <a:pt x="8775" y="70"/>
                      <a:pt x="7195" y="70"/>
                    </a:cubicBezTo>
                    <a:cubicBezTo>
                      <a:pt x="6316" y="70"/>
                      <a:pt x="5438" y="57"/>
                      <a:pt x="4560" y="17"/>
                    </a:cubicBezTo>
                    <a:cubicBezTo>
                      <a:pt x="4350" y="6"/>
                      <a:pt x="4149" y="0"/>
                      <a:pt x="3958" y="0"/>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45"/>
              <p:cNvSpPr/>
              <p:nvPr/>
            </p:nvSpPr>
            <p:spPr>
              <a:xfrm>
                <a:off x="4504489" y="3459541"/>
                <a:ext cx="515699" cy="515350"/>
              </a:xfrm>
              <a:custGeom>
                <a:avLst/>
                <a:gdLst/>
                <a:ahLst/>
                <a:cxnLst/>
                <a:rect l="l" t="t" r="r" b="b"/>
                <a:pathLst>
                  <a:path w="23618" h="23602" extrusionOk="0">
                    <a:moveTo>
                      <a:pt x="8886" y="8055"/>
                    </a:moveTo>
                    <a:cubicBezTo>
                      <a:pt x="9122" y="8055"/>
                      <a:pt x="9374" y="8117"/>
                      <a:pt x="9645" y="8255"/>
                    </a:cubicBezTo>
                    <a:cubicBezTo>
                      <a:pt x="10418" y="8648"/>
                      <a:pt x="11145" y="9481"/>
                      <a:pt x="11133" y="10386"/>
                    </a:cubicBezTo>
                    <a:cubicBezTo>
                      <a:pt x="11123" y="11265"/>
                      <a:pt x="10034" y="11858"/>
                      <a:pt x="9145" y="11858"/>
                    </a:cubicBezTo>
                    <a:cubicBezTo>
                      <a:pt x="8903" y="11858"/>
                      <a:pt x="8676" y="11814"/>
                      <a:pt x="8490" y="11719"/>
                    </a:cubicBezTo>
                    <a:cubicBezTo>
                      <a:pt x="7573" y="11231"/>
                      <a:pt x="7287" y="9945"/>
                      <a:pt x="7287" y="8921"/>
                    </a:cubicBezTo>
                    <a:cubicBezTo>
                      <a:pt x="7370" y="8921"/>
                      <a:pt x="7454" y="8874"/>
                      <a:pt x="7525" y="8791"/>
                    </a:cubicBezTo>
                    <a:cubicBezTo>
                      <a:pt x="7946" y="8337"/>
                      <a:pt x="8383" y="8055"/>
                      <a:pt x="8886" y="8055"/>
                    </a:cubicBezTo>
                    <a:close/>
                    <a:moveTo>
                      <a:pt x="16116" y="13824"/>
                    </a:moveTo>
                    <a:cubicBezTo>
                      <a:pt x="16288" y="13824"/>
                      <a:pt x="16469" y="13854"/>
                      <a:pt x="16657" y="13922"/>
                    </a:cubicBezTo>
                    <a:cubicBezTo>
                      <a:pt x="17491" y="14220"/>
                      <a:pt x="18146" y="15125"/>
                      <a:pt x="18360" y="15934"/>
                    </a:cubicBezTo>
                    <a:cubicBezTo>
                      <a:pt x="18658" y="17042"/>
                      <a:pt x="17586" y="17661"/>
                      <a:pt x="16622" y="17732"/>
                    </a:cubicBezTo>
                    <a:cubicBezTo>
                      <a:pt x="16580" y="17735"/>
                      <a:pt x="16539" y="17737"/>
                      <a:pt x="16499" y="17737"/>
                    </a:cubicBezTo>
                    <a:cubicBezTo>
                      <a:pt x="15163" y="17737"/>
                      <a:pt x="14478" y="16039"/>
                      <a:pt x="14478" y="14779"/>
                    </a:cubicBezTo>
                    <a:cubicBezTo>
                      <a:pt x="14929" y="14253"/>
                      <a:pt x="15469" y="13824"/>
                      <a:pt x="16116" y="13824"/>
                    </a:cubicBezTo>
                    <a:close/>
                    <a:moveTo>
                      <a:pt x="3735" y="18926"/>
                    </a:moveTo>
                    <a:cubicBezTo>
                      <a:pt x="4450" y="18926"/>
                      <a:pt x="5231" y="19197"/>
                      <a:pt x="5501" y="19863"/>
                    </a:cubicBezTo>
                    <a:cubicBezTo>
                      <a:pt x="6013" y="21125"/>
                      <a:pt x="4763" y="22530"/>
                      <a:pt x="3525" y="22554"/>
                    </a:cubicBezTo>
                    <a:cubicBezTo>
                      <a:pt x="3518" y="22554"/>
                      <a:pt x="3511" y="22554"/>
                      <a:pt x="3504" y="22554"/>
                    </a:cubicBezTo>
                    <a:cubicBezTo>
                      <a:pt x="2382" y="22554"/>
                      <a:pt x="1477" y="21607"/>
                      <a:pt x="1453" y="20542"/>
                    </a:cubicBezTo>
                    <a:cubicBezTo>
                      <a:pt x="1905" y="19875"/>
                      <a:pt x="2144" y="19268"/>
                      <a:pt x="3084" y="19006"/>
                    </a:cubicBezTo>
                    <a:cubicBezTo>
                      <a:pt x="3281" y="18954"/>
                      <a:pt x="3505" y="18926"/>
                      <a:pt x="3735" y="18926"/>
                    </a:cubicBezTo>
                    <a:close/>
                    <a:moveTo>
                      <a:pt x="22876" y="1"/>
                    </a:moveTo>
                    <a:cubicBezTo>
                      <a:pt x="22107" y="1"/>
                      <a:pt x="21645" y="1162"/>
                      <a:pt x="21194" y="1694"/>
                    </a:cubicBezTo>
                    <a:cubicBezTo>
                      <a:pt x="20443" y="2575"/>
                      <a:pt x="19503" y="3337"/>
                      <a:pt x="18979" y="4385"/>
                    </a:cubicBezTo>
                    <a:cubicBezTo>
                      <a:pt x="18865" y="4604"/>
                      <a:pt x="19032" y="4899"/>
                      <a:pt x="19256" y="4899"/>
                    </a:cubicBezTo>
                    <a:cubicBezTo>
                      <a:pt x="19312" y="4899"/>
                      <a:pt x="19372" y="4881"/>
                      <a:pt x="19431" y="4838"/>
                    </a:cubicBezTo>
                    <a:cubicBezTo>
                      <a:pt x="20146" y="4326"/>
                      <a:pt x="20872" y="3683"/>
                      <a:pt x="21515" y="2968"/>
                    </a:cubicBezTo>
                    <a:lnTo>
                      <a:pt x="21515" y="2968"/>
                    </a:lnTo>
                    <a:cubicBezTo>
                      <a:pt x="21122" y="4171"/>
                      <a:pt x="20896" y="5659"/>
                      <a:pt x="20503" y="6707"/>
                    </a:cubicBezTo>
                    <a:cubicBezTo>
                      <a:pt x="19693" y="8874"/>
                      <a:pt x="18419" y="10874"/>
                      <a:pt x="17693" y="13065"/>
                    </a:cubicBezTo>
                    <a:cubicBezTo>
                      <a:pt x="17467" y="12922"/>
                      <a:pt x="17241" y="12803"/>
                      <a:pt x="17003" y="12708"/>
                    </a:cubicBezTo>
                    <a:cubicBezTo>
                      <a:pt x="16728" y="12596"/>
                      <a:pt x="16435" y="12541"/>
                      <a:pt x="16142" y="12541"/>
                    </a:cubicBezTo>
                    <a:cubicBezTo>
                      <a:pt x="15748" y="12541"/>
                      <a:pt x="15356" y="12641"/>
                      <a:pt x="15014" y="12839"/>
                    </a:cubicBezTo>
                    <a:cubicBezTo>
                      <a:pt x="14764" y="12993"/>
                      <a:pt x="14574" y="13160"/>
                      <a:pt x="14431" y="13351"/>
                    </a:cubicBezTo>
                    <a:cubicBezTo>
                      <a:pt x="14026" y="13005"/>
                      <a:pt x="13609" y="12660"/>
                      <a:pt x="13216" y="12279"/>
                    </a:cubicBezTo>
                    <a:cubicBezTo>
                      <a:pt x="12883" y="11958"/>
                      <a:pt x="12562" y="11636"/>
                      <a:pt x="12216" y="11315"/>
                    </a:cubicBezTo>
                    <a:cubicBezTo>
                      <a:pt x="12300" y="11148"/>
                      <a:pt x="12371" y="10957"/>
                      <a:pt x="12407" y="10767"/>
                    </a:cubicBezTo>
                    <a:cubicBezTo>
                      <a:pt x="12716" y="9279"/>
                      <a:pt x="11550" y="7802"/>
                      <a:pt x="10311" y="7124"/>
                    </a:cubicBezTo>
                    <a:cubicBezTo>
                      <a:pt x="9867" y="6878"/>
                      <a:pt x="9359" y="6747"/>
                      <a:pt x="8870" y="6747"/>
                    </a:cubicBezTo>
                    <a:cubicBezTo>
                      <a:pt x="7982" y="6747"/>
                      <a:pt x="7159" y="7180"/>
                      <a:pt x="6906" y="8148"/>
                    </a:cubicBezTo>
                    <a:cubicBezTo>
                      <a:pt x="6799" y="8171"/>
                      <a:pt x="6716" y="8231"/>
                      <a:pt x="6668" y="8350"/>
                    </a:cubicBezTo>
                    <a:cubicBezTo>
                      <a:pt x="6323" y="9457"/>
                      <a:pt x="6442" y="10910"/>
                      <a:pt x="7120" y="11922"/>
                    </a:cubicBezTo>
                    <a:cubicBezTo>
                      <a:pt x="6597" y="12886"/>
                      <a:pt x="6061" y="13839"/>
                      <a:pt x="5537" y="14803"/>
                    </a:cubicBezTo>
                    <a:cubicBezTo>
                      <a:pt x="5025" y="15720"/>
                      <a:pt x="4311" y="16708"/>
                      <a:pt x="4037" y="17744"/>
                    </a:cubicBezTo>
                    <a:cubicBezTo>
                      <a:pt x="3910" y="17736"/>
                      <a:pt x="3790" y="17727"/>
                      <a:pt x="3667" y="17727"/>
                    </a:cubicBezTo>
                    <a:cubicBezTo>
                      <a:pt x="3616" y="17727"/>
                      <a:pt x="3565" y="17729"/>
                      <a:pt x="3513" y="17732"/>
                    </a:cubicBezTo>
                    <a:cubicBezTo>
                      <a:pt x="2298" y="17780"/>
                      <a:pt x="0" y="19089"/>
                      <a:pt x="703" y="20566"/>
                    </a:cubicBezTo>
                    <a:cubicBezTo>
                      <a:pt x="560" y="21102"/>
                      <a:pt x="608" y="21602"/>
                      <a:pt x="953" y="22185"/>
                    </a:cubicBezTo>
                    <a:cubicBezTo>
                      <a:pt x="1382" y="22923"/>
                      <a:pt x="2215" y="23388"/>
                      <a:pt x="3037" y="23542"/>
                    </a:cubicBezTo>
                    <a:cubicBezTo>
                      <a:pt x="3238" y="23583"/>
                      <a:pt x="3435" y="23602"/>
                      <a:pt x="3627" y="23602"/>
                    </a:cubicBezTo>
                    <a:cubicBezTo>
                      <a:pt x="5369" y="23602"/>
                      <a:pt x="6698" y="22028"/>
                      <a:pt x="6751" y="20280"/>
                    </a:cubicBezTo>
                    <a:cubicBezTo>
                      <a:pt x="6799" y="18923"/>
                      <a:pt x="5727" y="18101"/>
                      <a:pt x="4537" y="17827"/>
                    </a:cubicBezTo>
                    <a:cubicBezTo>
                      <a:pt x="5120" y="17149"/>
                      <a:pt x="5525" y="16280"/>
                      <a:pt x="5977" y="15529"/>
                    </a:cubicBezTo>
                    <a:cubicBezTo>
                      <a:pt x="6561" y="14553"/>
                      <a:pt x="7132" y="13553"/>
                      <a:pt x="7704" y="12553"/>
                    </a:cubicBezTo>
                    <a:cubicBezTo>
                      <a:pt x="7835" y="12660"/>
                      <a:pt x="7978" y="12767"/>
                      <a:pt x="8132" y="12839"/>
                    </a:cubicBezTo>
                    <a:cubicBezTo>
                      <a:pt x="8468" y="13006"/>
                      <a:pt x="8844" y="13083"/>
                      <a:pt x="9231" y="13083"/>
                    </a:cubicBezTo>
                    <a:cubicBezTo>
                      <a:pt x="10217" y="13083"/>
                      <a:pt x="11271" y="12584"/>
                      <a:pt x="11895" y="11815"/>
                    </a:cubicBezTo>
                    <a:cubicBezTo>
                      <a:pt x="12466" y="12684"/>
                      <a:pt x="13300" y="13470"/>
                      <a:pt x="14097" y="14101"/>
                    </a:cubicBezTo>
                    <a:cubicBezTo>
                      <a:pt x="14074" y="14220"/>
                      <a:pt x="14050" y="14339"/>
                      <a:pt x="14038" y="14470"/>
                    </a:cubicBezTo>
                    <a:cubicBezTo>
                      <a:pt x="13752" y="15327"/>
                      <a:pt x="13716" y="16137"/>
                      <a:pt x="14026" y="17042"/>
                    </a:cubicBezTo>
                    <a:cubicBezTo>
                      <a:pt x="14371" y="18042"/>
                      <a:pt x="15169" y="18816"/>
                      <a:pt x="16252" y="18935"/>
                    </a:cubicBezTo>
                    <a:cubicBezTo>
                      <a:pt x="16375" y="18948"/>
                      <a:pt x="16498" y="18955"/>
                      <a:pt x="16621" y="18955"/>
                    </a:cubicBezTo>
                    <a:cubicBezTo>
                      <a:pt x="18224" y="18955"/>
                      <a:pt x="19825" y="17825"/>
                      <a:pt x="19681" y="16089"/>
                    </a:cubicBezTo>
                    <a:cubicBezTo>
                      <a:pt x="19586" y="15053"/>
                      <a:pt x="19003" y="14113"/>
                      <a:pt x="18205" y="13446"/>
                    </a:cubicBezTo>
                    <a:cubicBezTo>
                      <a:pt x="19372" y="11184"/>
                      <a:pt x="20205" y="8695"/>
                      <a:pt x="21205" y="6350"/>
                    </a:cubicBezTo>
                    <a:cubicBezTo>
                      <a:pt x="21432" y="5814"/>
                      <a:pt x="21944" y="4802"/>
                      <a:pt x="22229" y="3838"/>
                    </a:cubicBezTo>
                    <a:cubicBezTo>
                      <a:pt x="22313" y="4576"/>
                      <a:pt x="22468" y="5290"/>
                      <a:pt x="22718" y="5897"/>
                    </a:cubicBezTo>
                    <a:cubicBezTo>
                      <a:pt x="22801" y="6099"/>
                      <a:pt x="23009" y="6205"/>
                      <a:pt x="23201" y="6205"/>
                    </a:cubicBezTo>
                    <a:cubicBezTo>
                      <a:pt x="23419" y="6205"/>
                      <a:pt x="23618" y="6069"/>
                      <a:pt x="23599" y="5778"/>
                    </a:cubicBezTo>
                    <a:cubicBezTo>
                      <a:pt x="23539" y="4945"/>
                      <a:pt x="23325" y="4135"/>
                      <a:pt x="23253" y="3302"/>
                    </a:cubicBezTo>
                    <a:cubicBezTo>
                      <a:pt x="23170" y="2385"/>
                      <a:pt x="23253" y="1492"/>
                      <a:pt x="23384" y="575"/>
                    </a:cubicBezTo>
                    <a:cubicBezTo>
                      <a:pt x="23432" y="266"/>
                      <a:pt x="23265" y="28"/>
                      <a:pt x="22944" y="4"/>
                    </a:cubicBezTo>
                    <a:cubicBezTo>
                      <a:pt x="22921" y="2"/>
                      <a:pt x="22898" y="1"/>
                      <a:pt x="22876" y="1"/>
                    </a:cubicBezTo>
                    <a:close/>
                  </a:path>
                </a:pathLst>
              </a:custGeom>
              <a:solidFill>
                <a:srgbClr val="FCBD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13" name="Google Shape;2513;p45"/>
            <p:cNvSpPr txBox="1"/>
            <p:nvPr/>
          </p:nvSpPr>
          <p:spPr>
            <a:xfrm>
              <a:off x="3894900" y="3065870"/>
              <a:ext cx="2108964" cy="270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kern="0">
                  <a:solidFill>
                    <a:schemeClr val="accent5">
                      <a:lumMod val="50000"/>
                    </a:schemeClr>
                  </a:solidFill>
                  <a:latin typeface="#9Slide03 SFU Futura_03" panose="00000400000000000000" pitchFamily="2" charset="0"/>
                  <a:sym typeface="Fira Sans Extra Condensed Medium"/>
                </a:rPr>
                <a:t>Giai đoạn </a:t>
              </a:r>
            </a:p>
            <a:p>
              <a:pPr algn="ctr" defTabSz="1219170">
                <a:buClr>
                  <a:srgbClr val="000000"/>
                </a:buClr>
              </a:pPr>
              <a:r>
                <a:rPr lang="en-US" sz="2400" kern="0">
                  <a:solidFill>
                    <a:schemeClr val="accent5">
                      <a:lumMod val="50000"/>
                    </a:schemeClr>
                  </a:solidFill>
                  <a:latin typeface="#9Slide03 SFU Futura_03" panose="00000400000000000000" pitchFamily="2" charset="0"/>
                  <a:sym typeface="Fira Sans Extra Condensed Medium"/>
                </a:rPr>
                <a:t>2010 – 2020</a:t>
              </a:r>
              <a:endParaRPr sz="2400" kern="0">
                <a:solidFill>
                  <a:schemeClr val="accent5">
                    <a:lumMod val="50000"/>
                  </a:schemeClr>
                </a:solidFill>
                <a:latin typeface="#9Slide03 SFU Futura_03" panose="00000400000000000000" pitchFamily="2" charset="0"/>
                <a:sym typeface="Fira Sans Extra Condensed Medium"/>
              </a:endParaRPr>
            </a:p>
          </p:txBody>
        </p:sp>
        <p:sp>
          <p:nvSpPr>
            <p:cNvPr id="2514" name="Google Shape;2514;p45"/>
            <p:cNvSpPr txBox="1"/>
            <p:nvPr/>
          </p:nvSpPr>
          <p:spPr>
            <a:xfrm>
              <a:off x="3894900" y="1719255"/>
              <a:ext cx="1935480" cy="7650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2400" kern="0">
                  <a:solidFill>
                    <a:schemeClr val="accent5">
                      <a:lumMod val="50000"/>
                    </a:schemeClr>
                  </a:solidFill>
                  <a:latin typeface="#9Slide03 SFU Futura_03" panose="00000400000000000000" pitchFamily="2" charset="0"/>
                  <a:sym typeface="Roboto"/>
                </a:rPr>
                <a:t>Tốc độ tăng trưởng kinh tế có nhiều biến động</a:t>
              </a:r>
              <a:r>
                <a:rPr lang="en-US" sz="2400" kern="0">
                  <a:solidFill>
                    <a:schemeClr val="accent5">
                      <a:lumMod val="50000"/>
                    </a:schemeClr>
                  </a:solidFill>
                  <a:latin typeface="#9Slide03 SFU Futura_03" panose="00000400000000000000" pitchFamily="2" charset="0"/>
                  <a:sym typeface="Roboto"/>
                </a:rPr>
                <a:t>, </a:t>
              </a:r>
              <a:r>
                <a:rPr lang="vi-VN" sz="2400" kern="0">
                  <a:solidFill>
                    <a:schemeClr val="accent5">
                      <a:lumMod val="50000"/>
                    </a:schemeClr>
                  </a:solidFill>
                  <a:latin typeface="#9Slide03 SFU Futura_03" panose="00000400000000000000" pitchFamily="2" charset="0"/>
                  <a:sym typeface="Roboto"/>
                </a:rPr>
                <a:t>bình quân là</a:t>
              </a:r>
              <a:r>
                <a:rPr lang="en-US" sz="2400" kern="0">
                  <a:solidFill>
                    <a:schemeClr val="accent5">
                      <a:lumMod val="50000"/>
                    </a:schemeClr>
                  </a:solidFill>
                  <a:latin typeface="#9Slide03 SFU Futura_03" panose="00000400000000000000" pitchFamily="2" charset="0"/>
                  <a:sym typeface="Roboto"/>
                </a:rPr>
                <a:t>    </a:t>
              </a:r>
              <a:r>
                <a:rPr lang="vi-VN" sz="2400" kern="0">
                  <a:solidFill>
                    <a:schemeClr val="accent5">
                      <a:lumMod val="50000"/>
                    </a:schemeClr>
                  </a:solidFill>
                  <a:latin typeface="#9Slide03 SFU Futura_03" panose="00000400000000000000" pitchFamily="2" charset="0"/>
                  <a:sym typeface="Roboto"/>
                </a:rPr>
                <a:t>2,0%</a:t>
              </a:r>
            </a:p>
          </p:txBody>
        </p:sp>
      </p:grpSp>
      <p:grpSp>
        <p:nvGrpSpPr>
          <p:cNvPr id="2527" name="Google Shape;2527;p45"/>
          <p:cNvGrpSpPr/>
          <p:nvPr/>
        </p:nvGrpSpPr>
        <p:grpSpPr>
          <a:xfrm>
            <a:off x="4532109" y="-228327"/>
            <a:ext cx="2285054" cy="4245150"/>
            <a:chOff x="2472577" y="1132576"/>
            <a:chExt cx="1397112" cy="2524723"/>
          </a:xfrm>
        </p:grpSpPr>
        <p:sp>
          <p:nvSpPr>
            <p:cNvPr id="2528" name="Google Shape;2528;p45"/>
            <p:cNvSpPr/>
            <p:nvPr/>
          </p:nvSpPr>
          <p:spPr>
            <a:xfrm>
              <a:off x="2472577" y="2555546"/>
              <a:ext cx="1397112" cy="171339"/>
            </a:xfrm>
            <a:custGeom>
              <a:avLst/>
              <a:gdLst/>
              <a:ahLst/>
              <a:cxnLst/>
              <a:rect l="l" t="t" r="r" b="b"/>
              <a:pathLst>
                <a:path w="63985" h="7847" extrusionOk="0">
                  <a:moveTo>
                    <a:pt x="2679" y="703"/>
                  </a:moveTo>
                  <a:cubicBezTo>
                    <a:pt x="2429" y="846"/>
                    <a:pt x="2179" y="1179"/>
                    <a:pt x="1917" y="1429"/>
                  </a:cubicBezTo>
                  <a:lnTo>
                    <a:pt x="1334" y="703"/>
                  </a:lnTo>
                  <a:close/>
                  <a:moveTo>
                    <a:pt x="4239" y="703"/>
                  </a:moveTo>
                  <a:cubicBezTo>
                    <a:pt x="3703" y="1143"/>
                    <a:pt x="3167" y="1774"/>
                    <a:pt x="2643" y="2322"/>
                  </a:cubicBezTo>
                  <a:lnTo>
                    <a:pt x="2048" y="1572"/>
                  </a:lnTo>
                  <a:cubicBezTo>
                    <a:pt x="2358" y="1262"/>
                    <a:pt x="2667" y="1000"/>
                    <a:pt x="2989" y="703"/>
                  </a:cubicBezTo>
                  <a:close/>
                  <a:moveTo>
                    <a:pt x="6215" y="703"/>
                  </a:moveTo>
                  <a:cubicBezTo>
                    <a:pt x="5298" y="1596"/>
                    <a:pt x="4394" y="2477"/>
                    <a:pt x="3501" y="3394"/>
                  </a:cubicBezTo>
                  <a:lnTo>
                    <a:pt x="2917" y="2655"/>
                  </a:lnTo>
                  <a:cubicBezTo>
                    <a:pt x="3572" y="2001"/>
                    <a:pt x="4227" y="1298"/>
                    <a:pt x="4894" y="703"/>
                  </a:cubicBezTo>
                  <a:close/>
                  <a:moveTo>
                    <a:pt x="22146" y="703"/>
                  </a:moveTo>
                  <a:cubicBezTo>
                    <a:pt x="19979" y="2786"/>
                    <a:pt x="17836" y="5037"/>
                    <a:pt x="15681" y="7239"/>
                  </a:cubicBezTo>
                  <a:lnTo>
                    <a:pt x="14216" y="7227"/>
                  </a:lnTo>
                  <a:cubicBezTo>
                    <a:pt x="16478" y="5025"/>
                    <a:pt x="18764" y="2786"/>
                    <a:pt x="21050" y="703"/>
                  </a:cubicBezTo>
                  <a:close/>
                  <a:moveTo>
                    <a:pt x="54078" y="703"/>
                  </a:moveTo>
                  <a:cubicBezTo>
                    <a:pt x="51840" y="2786"/>
                    <a:pt x="49578" y="5049"/>
                    <a:pt x="47328" y="7239"/>
                  </a:cubicBezTo>
                  <a:lnTo>
                    <a:pt x="46446" y="7227"/>
                  </a:lnTo>
                  <a:cubicBezTo>
                    <a:pt x="48578" y="5037"/>
                    <a:pt x="50709" y="2786"/>
                    <a:pt x="52840" y="703"/>
                  </a:cubicBezTo>
                  <a:close/>
                  <a:moveTo>
                    <a:pt x="61079" y="1203"/>
                  </a:moveTo>
                  <a:lnTo>
                    <a:pt x="61651" y="1941"/>
                  </a:lnTo>
                  <a:cubicBezTo>
                    <a:pt x="59948" y="3691"/>
                    <a:pt x="58269" y="5453"/>
                    <a:pt x="56591" y="7239"/>
                  </a:cubicBezTo>
                  <a:lnTo>
                    <a:pt x="55591" y="7239"/>
                  </a:lnTo>
                  <a:cubicBezTo>
                    <a:pt x="55896" y="6944"/>
                    <a:pt x="56202" y="6604"/>
                    <a:pt x="56495" y="6299"/>
                  </a:cubicBezTo>
                  <a:cubicBezTo>
                    <a:pt x="58091" y="4668"/>
                    <a:pt x="59579" y="2917"/>
                    <a:pt x="61079" y="1203"/>
                  </a:cubicBezTo>
                  <a:close/>
                  <a:moveTo>
                    <a:pt x="8025" y="703"/>
                  </a:moveTo>
                  <a:cubicBezTo>
                    <a:pt x="5858" y="2786"/>
                    <a:pt x="3703" y="5013"/>
                    <a:pt x="1584" y="7251"/>
                  </a:cubicBezTo>
                  <a:lnTo>
                    <a:pt x="1334" y="7251"/>
                  </a:lnTo>
                  <a:lnTo>
                    <a:pt x="3941" y="3941"/>
                  </a:lnTo>
                  <a:lnTo>
                    <a:pt x="3715" y="3667"/>
                  </a:lnTo>
                  <a:cubicBezTo>
                    <a:pt x="4691" y="2655"/>
                    <a:pt x="5691" y="1596"/>
                    <a:pt x="6692" y="703"/>
                  </a:cubicBezTo>
                  <a:close/>
                  <a:moveTo>
                    <a:pt x="9847" y="703"/>
                  </a:moveTo>
                  <a:cubicBezTo>
                    <a:pt x="7596" y="2786"/>
                    <a:pt x="5358" y="5013"/>
                    <a:pt x="3143" y="7251"/>
                  </a:cubicBezTo>
                  <a:lnTo>
                    <a:pt x="2084" y="7251"/>
                  </a:lnTo>
                  <a:cubicBezTo>
                    <a:pt x="4370" y="5013"/>
                    <a:pt x="6644" y="2786"/>
                    <a:pt x="8906" y="703"/>
                  </a:cubicBezTo>
                  <a:close/>
                  <a:moveTo>
                    <a:pt x="11240" y="703"/>
                  </a:moveTo>
                  <a:cubicBezTo>
                    <a:pt x="9108" y="2786"/>
                    <a:pt x="7001" y="5013"/>
                    <a:pt x="4906" y="7251"/>
                  </a:cubicBezTo>
                  <a:lnTo>
                    <a:pt x="3465" y="7251"/>
                  </a:lnTo>
                  <a:cubicBezTo>
                    <a:pt x="5703" y="5013"/>
                    <a:pt x="7942" y="2786"/>
                    <a:pt x="10168" y="703"/>
                  </a:cubicBezTo>
                  <a:close/>
                  <a:moveTo>
                    <a:pt x="13026" y="703"/>
                  </a:moveTo>
                  <a:cubicBezTo>
                    <a:pt x="10859" y="2786"/>
                    <a:pt x="8716" y="5013"/>
                    <a:pt x="6608" y="7251"/>
                  </a:cubicBezTo>
                  <a:lnTo>
                    <a:pt x="5418" y="7251"/>
                  </a:lnTo>
                  <a:cubicBezTo>
                    <a:pt x="7489" y="5013"/>
                    <a:pt x="9561" y="2786"/>
                    <a:pt x="11656" y="703"/>
                  </a:cubicBezTo>
                  <a:close/>
                  <a:moveTo>
                    <a:pt x="16038" y="703"/>
                  </a:moveTo>
                  <a:cubicBezTo>
                    <a:pt x="13764" y="2786"/>
                    <a:pt x="11442" y="5013"/>
                    <a:pt x="9156" y="7251"/>
                  </a:cubicBezTo>
                  <a:lnTo>
                    <a:pt x="7108" y="7251"/>
                  </a:lnTo>
                  <a:cubicBezTo>
                    <a:pt x="9216" y="5013"/>
                    <a:pt x="11347" y="2786"/>
                    <a:pt x="13490" y="703"/>
                  </a:cubicBezTo>
                  <a:close/>
                  <a:moveTo>
                    <a:pt x="16347" y="667"/>
                  </a:moveTo>
                  <a:lnTo>
                    <a:pt x="18372" y="679"/>
                  </a:lnTo>
                  <a:cubicBezTo>
                    <a:pt x="16062" y="2870"/>
                    <a:pt x="13752" y="5013"/>
                    <a:pt x="11466" y="7251"/>
                  </a:cubicBezTo>
                  <a:lnTo>
                    <a:pt x="9620" y="7251"/>
                  </a:lnTo>
                  <a:cubicBezTo>
                    <a:pt x="11859" y="5013"/>
                    <a:pt x="14121" y="2870"/>
                    <a:pt x="16347" y="667"/>
                  </a:cubicBezTo>
                  <a:close/>
                  <a:moveTo>
                    <a:pt x="20658" y="703"/>
                  </a:moveTo>
                  <a:cubicBezTo>
                    <a:pt x="18336" y="2786"/>
                    <a:pt x="15978" y="5013"/>
                    <a:pt x="13752" y="7251"/>
                  </a:cubicBezTo>
                  <a:lnTo>
                    <a:pt x="11835" y="7251"/>
                  </a:lnTo>
                  <a:cubicBezTo>
                    <a:pt x="14085" y="5013"/>
                    <a:pt x="16336" y="2786"/>
                    <a:pt x="18586" y="703"/>
                  </a:cubicBezTo>
                  <a:close/>
                  <a:moveTo>
                    <a:pt x="24122" y="703"/>
                  </a:moveTo>
                  <a:cubicBezTo>
                    <a:pt x="21943" y="2786"/>
                    <a:pt x="19776" y="5013"/>
                    <a:pt x="17610" y="7251"/>
                  </a:cubicBezTo>
                  <a:lnTo>
                    <a:pt x="15824" y="7251"/>
                  </a:lnTo>
                  <a:cubicBezTo>
                    <a:pt x="18014" y="5013"/>
                    <a:pt x="20229" y="2786"/>
                    <a:pt x="22443" y="703"/>
                  </a:cubicBezTo>
                  <a:close/>
                  <a:moveTo>
                    <a:pt x="25420" y="703"/>
                  </a:moveTo>
                  <a:cubicBezTo>
                    <a:pt x="23229" y="2786"/>
                    <a:pt x="21122" y="5013"/>
                    <a:pt x="19038" y="7251"/>
                  </a:cubicBezTo>
                  <a:lnTo>
                    <a:pt x="17955" y="7251"/>
                  </a:lnTo>
                  <a:cubicBezTo>
                    <a:pt x="20110" y="5013"/>
                    <a:pt x="22265" y="2786"/>
                    <a:pt x="24444" y="703"/>
                  </a:cubicBezTo>
                  <a:close/>
                  <a:moveTo>
                    <a:pt x="27956" y="703"/>
                  </a:moveTo>
                  <a:cubicBezTo>
                    <a:pt x="27456" y="1143"/>
                    <a:pt x="26956" y="1667"/>
                    <a:pt x="26456" y="2155"/>
                  </a:cubicBezTo>
                  <a:cubicBezTo>
                    <a:pt x="24729" y="3858"/>
                    <a:pt x="23015" y="5465"/>
                    <a:pt x="21289" y="7251"/>
                  </a:cubicBezTo>
                  <a:lnTo>
                    <a:pt x="19348" y="7251"/>
                  </a:lnTo>
                  <a:cubicBezTo>
                    <a:pt x="21086" y="5310"/>
                    <a:pt x="22848" y="3548"/>
                    <a:pt x="24658" y="1762"/>
                  </a:cubicBezTo>
                  <a:cubicBezTo>
                    <a:pt x="25015" y="1393"/>
                    <a:pt x="25384" y="1000"/>
                    <a:pt x="25753" y="703"/>
                  </a:cubicBezTo>
                  <a:close/>
                  <a:moveTo>
                    <a:pt x="30194" y="703"/>
                  </a:moveTo>
                  <a:cubicBezTo>
                    <a:pt x="29599" y="1298"/>
                    <a:pt x="29004" y="1893"/>
                    <a:pt x="28432" y="2501"/>
                  </a:cubicBezTo>
                  <a:cubicBezTo>
                    <a:pt x="26896" y="4096"/>
                    <a:pt x="25361" y="5608"/>
                    <a:pt x="23801" y="7251"/>
                  </a:cubicBezTo>
                  <a:lnTo>
                    <a:pt x="21479" y="7251"/>
                  </a:lnTo>
                  <a:cubicBezTo>
                    <a:pt x="22944" y="5763"/>
                    <a:pt x="24420" y="4429"/>
                    <a:pt x="25849" y="3001"/>
                  </a:cubicBezTo>
                  <a:cubicBezTo>
                    <a:pt x="26623" y="2227"/>
                    <a:pt x="27396" y="1441"/>
                    <a:pt x="28170" y="703"/>
                  </a:cubicBezTo>
                  <a:close/>
                  <a:moveTo>
                    <a:pt x="33100" y="703"/>
                  </a:moveTo>
                  <a:cubicBezTo>
                    <a:pt x="31635" y="2191"/>
                    <a:pt x="30159" y="3632"/>
                    <a:pt x="28670" y="5084"/>
                  </a:cubicBezTo>
                  <a:cubicBezTo>
                    <a:pt x="27932" y="5811"/>
                    <a:pt x="27194" y="6501"/>
                    <a:pt x="26456" y="7251"/>
                  </a:cubicBezTo>
                  <a:lnTo>
                    <a:pt x="24087" y="7251"/>
                  </a:lnTo>
                  <a:cubicBezTo>
                    <a:pt x="25587" y="5608"/>
                    <a:pt x="27075" y="4179"/>
                    <a:pt x="28563" y="2632"/>
                  </a:cubicBezTo>
                  <a:cubicBezTo>
                    <a:pt x="29182" y="1977"/>
                    <a:pt x="29825" y="1298"/>
                    <a:pt x="30468" y="703"/>
                  </a:cubicBezTo>
                  <a:close/>
                  <a:moveTo>
                    <a:pt x="35005" y="703"/>
                  </a:moveTo>
                  <a:cubicBezTo>
                    <a:pt x="33219" y="2489"/>
                    <a:pt x="31397" y="4358"/>
                    <a:pt x="29528" y="6132"/>
                  </a:cubicBezTo>
                  <a:cubicBezTo>
                    <a:pt x="29135" y="6501"/>
                    <a:pt x="28742" y="6799"/>
                    <a:pt x="28349" y="7251"/>
                  </a:cubicBezTo>
                  <a:lnTo>
                    <a:pt x="26789" y="7251"/>
                  </a:lnTo>
                  <a:cubicBezTo>
                    <a:pt x="29040" y="5013"/>
                    <a:pt x="31290" y="2786"/>
                    <a:pt x="33528" y="703"/>
                  </a:cubicBezTo>
                  <a:close/>
                  <a:moveTo>
                    <a:pt x="36326" y="703"/>
                  </a:moveTo>
                  <a:cubicBezTo>
                    <a:pt x="34576" y="2334"/>
                    <a:pt x="32838" y="4120"/>
                    <a:pt x="31099" y="5834"/>
                  </a:cubicBezTo>
                  <a:cubicBezTo>
                    <a:pt x="30611" y="6299"/>
                    <a:pt x="30135" y="6799"/>
                    <a:pt x="29647" y="7251"/>
                  </a:cubicBezTo>
                  <a:lnTo>
                    <a:pt x="28635" y="7251"/>
                  </a:lnTo>
                  <a:cubicBezTo>
                    <a:pt x="28730" y="7096"/>
                    <a:pt x="28837" y="7061"/>
                    <a:pt x="28932" y="6965"/>
                  </a:cubicBezTo>
                  <a:cubicBezTo>
                    <a:pt x="31111" y="4918"/>
                    <a:pt x="33242" y="2786"/>
                    <a:pt x="35362" y="703"/>
                  </a:cubicBezTo>
                  <a:close/>
                  <a:moveTo>
                    <a:pt x="37683" y="703"/>
                  </a:moveTo>
                  <a:cubicBezTo>
                    <a:pt x="35540" y="2786"/>
                    <a:pt x="33397" y="5013"/>
                    <a:pt x="31266" y="7251"/>
                  </a:cubicBezTo>
                  <a:lnTo>
                    <a:pt x="29909" y="7251"/>
                  </a:lnTo>
                  <a:cubicBezTo>
                    <a:pt x="30099" y="6954"/>
                    <a:pt x="30290" y="6870"/>
                    <a:pt x="30480" y="6680"/>
                  </a:cubicBezTo>
                  <a:cubicBezTo>
                    <a:pt x="32516" y="4679"/>
                    <a:pt x="34576" y="2632"/>
                    <a:pt x="36636" y="703"/>
                  </a:cubicBezTo>
                  <a:close/>
                  <a:moveTo>
                    <a:pt x="39600" y="703"/>
                  </a:moveTo>
                  <a:cubicBezTo>
                    <a:pt x="37600" y="2632"/>
                    <a:pt x="35600" y="4608"/>
                    <a:pt x="33647" y="6596"/>
                  </a:cubicBezTo>
                  <a:cubicBezTo>
                    <a:pt x="33445" y="6811"/>
                    <a:pt x="33231" y="6954"/>
                    <a:pt x="33028" y="7251"/>
                  </a:cubicBezTo>
                  <a:lnTo>
                    <a:pt x="32278" y="7251"/>
                  </a:lnTo>
                  <a:cubicBezTo>
                    <a:pt x="34421" y="5013"/>
                    <a:pt x="36564" y="2786"/>
                    <a:pt x="38684" y="703"/>
                  </a:cubicBezTo>
                  <a:close/>
                  <a:moveTo>
                    <a:pt x="41541" y="703"/>
                  </a:moveTo>
                  <a:cubicBezTo>
                    <a:pt x="39374" y="2786"/>
                    <a:pt x="37195" y="5013"/>
                    <a:pt x="35005" y="7251"/>
                  </a:cubicBezTo>
                  <a:lnTo>
                    <a:pt x="33338" y="7251"/>
                  </a:lnTo>
                  <a:cubicBezTo>
                    <a:pt x="33492" y="7096"/>
                    <a:pt x="33647" y="6930"/>
                    <a:pt x="33814" y="6763"/>
                  </a:cubicBezTo>
                  <a:cubicBezTo>
                    <a:pt x="35814" y="4703"/>
                    <a:pt x="37898" y="2632"/>
                    <a:pt x="39993" y="703"/>
                  </a:cubicBezTo>
                  <a:close/>
                  <a:moveTo>
                    <a:pt x="44327" y="703"/>
                  </a:moveTo>
                  <a:cubicBezTo>
                    <a:pt x="42029" y="2786"/>
                    <a:pt x="39719" y="5013"/>
                    <a:pt x="37422" y="7251"/>
                  </a:cubicBezTo>
                  <a:lnTo>
                    <a:pt x="35445" y="7251"/>
                  </a:lnTo>
                  <a:cubicBezTo>
                    <a:pt x="37683" y="5013"/>
                    <a:pt x="39922" y="2786"/>
                    <a:pt x="42160" y="703"/>
                  </a:cubicBezTo>
                  <a:close/>
                  <a:moveTo>
                    <a:pt x="46220" y="703"/>
                  </a:moveTo>
                  <a:cubicBezTo>
                    <a:pt x="43994" y="2786"/>
                    <a:pt x="41744" y="5013"/>
                    <a:pt x="39481" y="7251"/>
                  </a:cubicBezTo>
                  <a:lnTo>
                    <a:pt x="37695" y="7251"/>
                  </a:lnTo>
                  <a:cubicBezTo>
                    <a:pt x="39993" y="5013"/>
                    <a:pt x="42315" y="2786"/>
                    <a:pt x="44613" y="703"/>
                  </a:cubicBezTo>
                  <a:close/>
                  <a:moveTo>
                    <a:pt x="49030" y="703"/>
                  </a:moveTo>
                  <a:cubicBezTo>
                    <a:pt x="46827" y="2786"/>
                    <a:pt x="44649" y="5013"/>
                    <a:pt x="42458" y="7251"/>
                  </a:cubicBezTo>
                  <a:lnTo>
                    <a:pt x="39791" y="7251"/>
                  </a:lnTo>
                  <a:cubicBezTo>
                    <a:pt x="42053" y="5013"/>
                    <a:pt x="44303" y="2786"/>
                    <a:pt x="46530" y="703"/>
                  </a:cubicBezTo>
                  <a:close/>
                  <a:moveTo>
                    <a:pt x="50804" y="703"/>
                  </a:moveTo>
                  <a:cubicBezTo>
                    <a:pt x="50721" y="703"/>
                    <a:pt x="50649" y="846"/>
                    <a:pt x="50578" y="917"/>
                  </a:cubicBezTo>
                  <a:cubicBezTo>
                    <a:pt x="48482" y="3048"/>
                    <a:pt x="46375" y="5168"/>
                    <a:pt x="44244" y="7251"/>
                  </a:cubicBezTo>
                  <a:lnTo>
                    <a:pt x="42756" y="7251"/>
                  </a:lnTo>
                  <a:cubicBezTo>
                    <a:pt x="44970" y="5013"/>
                    <a:pt x="47185" y="2786"/>
                    <a:pt x="49411" y="703"/>
                  </a:cubicBezTo>
                  <a:close/>
                  <a:moveTo>
                    <a:pt x="52673" y="703"/>
                  </a:moveTo>
                  <a:cubicBezTo>
                    <a:pt x="51745" y="1596"/>
                    <a:pt x="50804" y="2691"/>
                    <a:pt x="49852" y="3656"/>
                  </a:cubicBezTo>
                  <a:cubicBezTo>
                    <a:pt x="48661" y="4858"/>
                    <a:pt x="47470" y="6061"/>
                    <a:pt x="46280" y="7251"/>
                  </a:cubicBezTo>
                  <a:lnTo>
                    <a:pt x="44613" y="7251"/>
                  </a:lnTo>
                  <a:cubicBezTo>
                    <a:pt x="46673" y="5168"/>
                    <a:pt x="48732" y="3167"/>
                    <a:pt x="50768" y="1108"/>
                  </a:cubicBezTo>
                  <a:cubicBezTo>
                    <a:pt x="50899" y="977"/>
                    <a:pt x="51030" y="846"/>
                    <a:pt x="51161" y="703"/>
                  </a:cubicBezTo>
                  <a:close/>
                  <a:moveTo>
                    <a:pt x="56781" y="703"/>
                  </a:moveTo>
                  <a:cubicBezTo>
                    <a:pt x="54578" y="2786"/>
                    <a:pt x="52376" y="5013"/>
                    <a:pt x="50149" y="7251"/>
                  </a:cubicBezTo>
                  <a:lnTo>
                    <a:pt x="48090" y="7251"/>
                  </a:lnTo>
                  <a:cubicBezTo>
                    <a:pt x="50280" y="5013"/>
                    <a:pt x="52459" y="2786"/>
                    <a:pt x="54638" y="703"/>
                  </a:cubicBezTo>
                  <a:close/>
                  <a:moveTo>
                    <a:pt x="58484" y="703"/>
                  </a:moveTo>
                  <a:cubicBezTo>
                    <a:pt x="56364" y="2929"/>
                    <a:pt x="54197" y="5013"/>
                    <a:pt x="51983" y="7251"/>
                  </a:cubicBezTo>
                  <a:lnTo>
                    <a:pt x="50471" y="7251"/>
                  </a:lnTo>
                  <a:cubicBezTo>
                    <a:pt x="52709" y="5013"/>
                    <a:pt x="54924" y="2786"/>
                    <a:pt x="57138" y="703"/>
                  </a:cubicBezTo>
                  <a:close/>
                  <a:moveTo>
                    <a:pt x="59651" y="703"/>
                  </a:moveTo>
                  <a:cubicBezTo>
                    <a:pt x="58210" y="2191"/>
                    <a:pt x="56805" y="3929"/>
                    <a:pt x="55340" y="5501"/>
                  </a:cubicBezTo>
                  <a:cubicBezTo>
                    <a:pt x="54793" y="6084"/>
                    <a:pt x="54245" y="6656"/>
                    <a:pt x="53685" y="7251"/>
                  </a:cubicBezTo>
                  <a:lnTo>
                    <a:pt x="52566" y="7251"/>
                  </a:lnTo>
                  <a:cubicBezTo>
                    <a:pt x="54757" y="5013"/>
                    <a:pt x="56924" y="2929"/>
                    <a:pt x="58996" y="703"/>
                  </a:cubicBezTo>
                  <a:close/>
                  <a:moveTo>
                    <a:pt x="60663" y="703"/>
                  </a:moveTo>
                  <a:lnTo>
                    <a:pt x="60901" y="977"/>
                  </a:lnTo>
                  <a:cubicBezTo>
                    <a:pt x="59377" y="2703"/>
                    <a:pt x="57912" y="4501"/>
                    <a:pt x="56341" y="6156"/>
                  </a:cubicBezTo>
                  <a:cubicBezTo>
                    <a:pt x="55983" y="6513"/>
                    <a:pt x="55626" y="6799"/>
                    <a:pt x="55281" y="7251"/>
                  </a:cubicBezTo>
                  <a:lnTo>
                    <a:pt x="53876" y="7251"/>
                  </a:lnTo>
                  <a:cubicBezTo>
                    <a:pt x="55936" y="5013"/>
                    <a:pt x="57960" y="2786"/>
                    <a:pt x="59996" y="703"/>
                  </a:cubicBezTo>
                  <a:close/>
                  <a:moveTo>
                    <a:pt x="61841" y="2167"/>
                  </a:moveTo>
                  <a:lnTo>
                    <a:pt x="62675" y="3251"/>
                  </a:lnTo>
                  <a:cubicBezTo>
                    <a:pt x="61532" y="4608"/>
                    <a:pt x="60353" y="5906"/>
                    <a:pt x="59162" y="7251"/>
                  </a:cubicBezTo>
                  <a:lnTo>
                    <a:pt x="57007" y="7251"/>
                  </a:lnTo>
                  <a:cubicBezTo>
                    <a:pt x="58615" y="5465"/>
                    <a:pt x="60222" y="3846"/>
                    <a:pt x="61841" y="2167"/>
                  </a:cubicBezTo>
                  <a:close/>
                  <a:moveTo>
                    <a:pt x="62829" y="3441"/>
                  </a:moveTo>
                  <a:lnTo>
                    <a:pt x="63175" y="3882"/>
                  </a:lnTo>
                  <a:lnTo>
                    <a:pt x="60651" y="7251"/>
                  </a:lnTo>
                  <a:lnTo>
                    <a:pt x="59531" y="7251"/>
                  </a:lnTo>
                  <a:cubicBezTo>
                    <a:pt x="60651" y="5906"/>
                    <a:pt x="61758" y="4715"/>
                    <a:pt x="62829" y="3441"/>
                  </a:cubicBezTo>
                  <a:close/>
                  <a:moveTo>
                    <a:pt x="0" y="0"/>
                  </a:moveTo>
                  <a:lnTo>
                    <a:pt x="3120" y="3917"/>
                  </a:lnTo>
                  <a:lnTo>
                    <a:pt x="0" y="7847"/>
                  </a:lnTo>
                  <a:lnTo>
                    <a:pt x="60972" y="7847"/>
                  </a:lnTo>
                  <a:lnTo>
                    <a:pt x="63984" y="3846"/>
                  </a:lnTo>
                  <a:lnTo>
                    <a:pt x="60972" y="0"/>
                  </a:ln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45"/>
            <p:cNvSpPr/>
            <p:nvPr/>
          </p:nvSpPr>
          <p:spPr>
            <a:xfrm>
              <a:off x="3117441" y="2341434"/>
              <a:ext cx="97091" cy="220996"/>
            </a:xfrm>
            <a:custGeom>
              <a:avLst/>
              <a:gdLst/>
              <a:ahLst/>
              <a:cxnLst/>
              <a:rect l="l" t="t" r="r" b="b"/>
              <a:pathLst>
                <a:path w="4918" h="15955" extrusionOk="0">
                  <a:moveTo>
                    <a:pt x="2156" y="0"/>
                  </a:moveTo>
                  <a:lnTo>
                    <a:pt x="2156" y="11025"/>
                  </a:lnTo>
                  <a:cubicBezTo>
                    <a:pt x="965" y="11192"/>
                    <a:pt x="1" y="12228"/>
                    <a:pt x="1" y="13478"/>
                  </a:cubicBezTo>
                  <a:cubicBezTo>
                    <a:pt x="1" y="14847"/>
                    <a:pt x="1108" y="15955"/>
                    <a:pt x="2477" y="15955"/>
                  </a:cubicBezTo>
                  <a:cubicBezTo>
                    <a:pt x="3835" y="15955"/>
                    <a:pt x="4918" y="14847"/>
                    <a:pt x="4918" y="13478"/>
                  </a:cubicBezTo>
                  <a:cubicBezTo>
                    <a:pt x="4918" y="12228"/>
                    <a:pt x="3942" y="11192"/>
                    <a:pt x="2751" y="11025"/>
                  </a:cubicBezTo>
                  <a:lnTo>
                    <a:pt x="2751" y="0"/>
                  </a:ln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0" name="Google Shape;2530;p45"/>
            <p:cNvGrpSpPr/>
            <p:nvPr/>
          </p:nvGrpSpPr>
          <p:grpSpPr>
            <a:xfrm>
              <a:off x="2934539" y="1132576"/>
              <a:ext cx="504370" cy="857359"/>
              <a:chOff x="2895545" y="1170741"/>
              <a:chExt cx="504370" cy="857359"/>
            </a:xfrm>
          </p:grpSpPr>
          <p:sp>
            <p:nvSpPr>
              <p:cNvPr id="2532" name="Google Shape;2532;p45"/>
              <p:cNvSpPr/>
              <p:nvPr/>
            </p:nvSpPr>
            <p:spPr>
              <a:xfrm>
                <a:off x="2895545" y="1451978"/>
                <a:ext cx="70112" cy="23211"/>
              </a:xfrm>
              <a:custGeom>
                <a:avLst/>
                <a:gdLst/>
                <a:ahLst/>
                <a:cxnLst/>
                <a:rect l="l" t="t" r="r" b="b"/>
                <a:pathLst>
                  <a:path w="3211" h="1063" extrusionOk="0">
                    <a:moveTo>
                      <a:pt x="990" y="0"/>
                    </a:moveTo>
                    <a:cubicBezTo>
                      <a:pt x="745" y="0"/>
                      <a:pt x="510" y="39"/>
                      <a:pt x="298" y="136"/>
                    </a:cubicBezTo>
                    <a:cubicBezTo>
                      <a:pt x="1" y="279"/>
                      <a:pt x="1" y="803"/>
                      <a:pt x="298" y="934"/>
                    </a:cubicBezTo>
                    <a:cubicBezTo>
                      <a:pt x="505" y="1034"/>
                      <a:pt x="696" y="1063"/>
                      <a:pt x="894" y="1063"/>
                    </a:cubicBezTo>
                    <a:cubicBezTo>
                      <a:pt x="1049" y="1063"/>
                      <a:pt x="1209" y="1045"/>
                      <a:pt x="1382" y="1029"/>
                    </a:cubicBezTo>
                    <a:cubicBezTo>
                      <a:pt x="1617" y="1003"/>
                      <a:pt x="1852" y="984"/>
                      <a:pt x="2087" y="984"/>
                    </a:cubicBezTo>
                    <a:cubicBezTo>
                      <a:pt x="2281" y="984"/>
                      <a:pt x="2474" y="997"/>
                      <a:pt x="2668" y="1029"/>
                    </a:cubicBezTo>
                    <a:cubicBezTo>
                      <a:pt x="2684" y="1031"/>
                      <a:pt x="2700" y="1032"/>
                      <a:pt x="2716" y="1032"/>
                    </a:cubicBezTo>
                    <a:cubicBezTo>
                      <a:pt x="3063" y="1032"/>
                      <a:pt x="3210" y="547"/>
                      <a:pt x="2834" y="422"/>
                    </a:cubicBezTo>
                    <a:cubicBezTo>
                      <a:pt x="2304" y="251"/>
                      <a:pt x="1615" y="0"/>
                      <a:pt x="990"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45"/>
              <p:cNvSpPr/>
              <p:nvPr/>
            </p:nvSpPr>
            <p:spPr>
              <a:xfrm>
                <a:off x="2931671" y="1216036"/>
                <a:ext cx="50258" cy="73447"/>
              </a:xfrm>
              <a:custGeom>
                <a:avLst/>
                <a:gdLst/>
                <a:ahLst/>
                <a:cxnLst/>
                <a:rect l="l" t="t" r="r" b="b"/>
                <a:pathLst>
                  <a:path w="2228" h="3256" extrusionOk="0">
                    <a:moveTo>
                      <a:pt x="717" y="1"/>
                    </a:moveTo>
                    <a:cubicBezTo>
                      <a:pt x="641" y="1"/>
                      <a:pt x="566" y="18"/>
                      <a:pt x="513" y="54"/>
                    </a:cubicBezTo>
                    <a:cubicBezTo>
                      <a:pt x="1" y="423"/>
                      <a:pt x="179" y="1114"/>
                      <a:pt x="310" y="1650"/>
                    </a:cubicBezTo>
                    <a:cubicBezTo>
                      <a:pt x="465" y="2233"/>
                      <a:pt x="894" y="2733"/>
                      <a:pt x="1322" y="3126"/>
                    </a:cubicBezTo>
                    <a:cubicBezTo>
                      <a:pt x="1422" y="3217"/>
                      <a:pt x="1529" y="3256"/>
                      <a:pt x="1629" y="3256"/>
                    </a:cubicBezTo>
                    <a:cubicBezTo>
                      <a:pt x="1962" y="3256"/>
                      <a:pt x="2227" y="2836"/>
                      <a:pt x="1953" y="2507"/>
                    </a:cubicBezTo>
                    <a:cubicBezTo>
                      <a:pt x="1632" y="2114"/>
                      <a:pt x="1465" y="1709"/>
                      <a:pt x="1346" y="1221"/>
                    </a:cubicBezTo>
                    <a:cubicBezTo>
                      <a:pt x="1227" y="780"/>
                      <a:pt x="1358" y="352"/>
                      <a:pt x="929" y="54"/>
                    </a:cubicBezTo>
                    <a:cubicBezTo>
                      <a:pt x="870" y="18"/>
                      <a:pt x="792" y="1"/>
                      <a:pt x="717"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45"/>
              <p:cNvSpPr/>
              <p:nvPr/>
            </p:nvSpPr>
            <p:spPr>
              <a:xfrm>
                <a:off x="3079489" y="1170741"/>
                <a:ext cx="33227" cy="71891"/>
              </a:xfrm>
              <a:custGeom>
                <a:avLst/>
                <a:gdLst/>
                <a:ahLst/>
                <a:cxnLst/>
                <a:rect l="l" t="t" r="r" b="b"/>
                <a:pathLst>
                  <a:path w="1473" h="3187" extrusionOk="0">
                    <a:moveTo>
                      <a:pt x="784" y="0"/>
                    </a:moveTo>
                    <a:cubicBezTo>
                      <a:pt x="722" y="0"/>
                      <a:pt x="660" y="18"/>
                      <a:pt x="603" y="62"/>
                    </a:cubicBezTo>
                    <a:cubicBezTo>
                      <a:pt x="210" y="336"/>
                      <a:pt x="294" y="741"/>
                      <a:pt x="234" y="1181"/>
                    </a:cubicBezTo>
                    <a:cubicBezTo>
                      <a:pt x="187" y="1681"/>
                      <a:pt x="115" y="2193"/>
                      <a:pt x="44" y="2693"/>
                    </a:cubicBezTo>
                    <a:cubicBezTo>
                      <a:pt x="1" y="2994"/>
                      <a:pt x="229" y="3187"/>
                      <a:pt x="457" y="3187"/>
                    </a:cubicBezTo>
                    <a:cubicBezTo>
                      <a:pt x="608" y="3187"/>
                      <a:pt x="758" y="3102"/>
                      <a:pt x="830" y="2907"/>
                    </a:cubicBezTo>
                    <a:cubicBezTo>
                      <a:pt x="984" y="2431"/>
                      <a:pt x="1139" y="1967"/>
                      <a:pt x="1222" y="1479"/>
                    </a:cubicBezTo>
                    <a:cubicBezTo>
                      <a:pt x="1294" y="1062"/>
                      <a:pt x="1473" y="419"/>
                      <a:pt x="1080" y="121"/>
                    </a:cubicBezTo>
                    <a:cubicBezTo>
                      <a:pt x="997" y="54"/>
                      <a:pt x="890" y="0"/>
                      <a:pt x="784"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45"/>
              <p:cNvSpPr/>
              <p:nvPr/>
            </p:nvSpPr>
            <p:spPr>
              <a:xfrm>
                <a:off x="3247181" y="1260835"/>
                <a:ext cx="84500" cy="45228"/>
              </a:xfrm>
              <a:custGeom>
                <a:avLst/>
                <a:gdLst/>
                <a:ahLst/>
                <a:cxnLst/>
                <a:rect l="l" t="t" r="r" b="b"/>
                <a:pathLst>
                  <a:path w="3746" h="2005" extrusionOk="0">
                    <a:moveTo>
                      <a:pt x="2937" y="0"/>
                    </a:moveTo>
                    <a:cubicBezTo>
                      <a:pt x="2905" y="0"/>
                      <a:pt x="2871" y="3"/>
                      <a:pt x="2837" y="9"/>
                    </a:cubicBezTo>
                    <a:cubicBezTo>
                      <a:pt x="1968" y="164"/>
                      <a:pt x="1099" y="759"/>
                      <a:pt x="349" y="1199"/>
                    </a:cubicBezTo>
                    <a:cubicBezTo>
                      <a:pt x="1" y="1410"/>
                      <a:pt x="176" y="2005"/>
                      <a:pt x="535" y="2005"/>
                    </a:cubicBezTo>
                    <a:cubicBezTo>
                      <a:pt x="582" y="2005"/>
                      <a:pt x="631" y="1995"/>
                      <a:pt x="682" y="1973"/>
                    </a:cubicBezTo>
                    <a:cubicBezTo>
                      <a:pt x="1516" y="1640"/>
                      <a:pt x="2468" y="1449"/>
                      <a:pt x="3242" y="985"/>
                    </a:cubicBezTo>
                    <a:cubicBezTo>
                      <a:pt x="3746" y="672"/>
                      <a:pt x="3450" y="0"/>
                      <a:pt x="2937"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45"/>
              <p:cNvSpPr/>
              <p:nvPr/>
            </p:nvSpPr>
            <p:spPr>
              <a:xfrm>
                <a:off x="3329628" y="1454315"/>
                <a:ext cx="70287" cy="30154"/>
              </a:xfrm>
              <a:custGeom>
                <a:avLst/>
                <a:gdLst/>
                <a:ahLst/>
                <a:cxnLst/>
                <a:rect l="l" t="t" r="r" b="b"/>
                <a:pathLst>
                  <a:path w="3219" h="1381" extrusionOk="0">
                    <a:moveTo>
                      <a:pt x="550" y="1"/>
                    </a:moveTo>
                    <a:cubicBezTo>
                      <a:pt x="179" y="1"/>
                      <a:pt x="1" y="591"/>
                      <a:pt x="361" y="803"/>
                    </a:cubicBezTo>
                    <a:cubicBezTo>
                      <a:pt x="993" y="1152"/>
                      <a:pt x="1705" y="1381"/>
                      <a:pt x="2432" y="1381"/>
                    </a:cubicBezTo>
                    <a:cubicBezTo>
                      <a:pt x="2500" y="1381"/>
                      <a:pt x="2567" y="1379"/>
                      <a:pt x="2635" y="1375"/>
                    </a:cubicBezTo>
                    <a:cubicBezTo>
                      <a:pt x="2885" y="1363"/>
                      <a:pt x="3124" y="1208"/>
                      <a:pt x="3183" y="958"/>
                    </a:cubicBezTo>
                    <a:cubicBezTo>
                      <a:pt x="3219" y="851"/>
                      <a:pt x="3219" y="755"/>
                      <a:pt x="3183" y="648"/>
                    </a:cubicBezTo>
                    <a:cubicBezTo>
                      <a:pt x="3124" y="386"/>
                      <a:pt x="2885" y="243"/>
                      <a:pt x="2635" y="232"/>
                    </a:cubicBezTo>
                    <a:cubicBezTo>
                      <a:pt x="1957" y="184"/>
                      <a:pt x="1338" y="267"/>
                      <a:pt x="695" y="29"/>
                    </a:cubicBezTo>
                    <a:cubicBezTo>
                      <a:pt x="644" y="10"/>
                      <a:pt x="596" y="1"/>
                      <a:pt x="550"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45"/>
              <p:cNvSpPr/>
              <p:nvPr/>
            </p:nvSpPr>
            <p:spPr>
              <a:xfrm>
                <a:off x="3080489" y="1496478"/>
                <a:ext cx="35547" cy="34106"/>
              </a:xfrm>
              <a:custGeom>
                <a:avLst/>
                <a:gdLst/>
                <a:ahLst/>
                <a:cxnLst/>
                <a:rect l="l" t="t" r="r" b="b"/>
                <a:pathLst>
                  <a:path w="1628" h="1562" extrusionOk="0">
                    <a:moveTo>
                      <a:pt x="1272" y="0"/>
                    </a:moveTo>
                    <a:cubicBezTo>
                      <a:pt x="1236" y="0"/>
                      <a:pt x="1197" y="6"/>
                      <a:pt x="1151" y="15"/>
                    </a:cubicBezTo>
                    <a:cubicBezTo>
                      <a:pt x="1032" y="39"/>
                      <a:pt x="937" y="158"/>
                      <a:pt x="901" y="265"/>
                    </a:cubicBezTo>
                    <a:cubicBezTo>
                      <a:pt x="853" y="444"/>
                      <a:pt x="818" y="634"/>
                      <a:pt x="746" y="801"/>
                    </a:cubicBezTo>
                    <a:cubicBezTo>
                      <a:pt x="698" y="729"/>
                      <a:pt x="663" y="646"/>
                      <a:pt x="627" y="563"/>
                    </a:cubicBezTo>
                    <a:cubicBezTo>
                      <a:pt x="579" y="462"/>
                      <a:pt x="488" y="420"/>
                      <a:pt x="392" y="420"/>
                    </a:cubicBezTo>
                    <a:cubicBezTo>
                      <a:pt x="204" y="420"/>
                      <a:pt x="0" y="584"/>
                      <a:pt x="79" y="789"/>
                    </a:cubicBezTo>
                    <a:cubicBezTo>
                      <a:pt x="210" y="1160"/>
                      <a:pt x="401" y="1561"/>
                      <a:pt x="808" y="1561"/>
                    </a:cubicBezTo>
                    <a:cubicBezTo>
                      <a:pt x="845" y="1561"/>
                      <a:pt x="884" y="1558"/>
                      <a:pt x="925" y="1551"/>
                    </a:cubicBezTo>
                    <a:cubicBezTo>
                      <a:pt x="1389" y="1480"/>
                      <a:pt x="1568" y="729"/>
                      <a:pt x="1615" y="360"/>
                    </a:cubicBezTo>
                    <a:cubicBezTo>
                      <a:pt x="1627" y="241"/>
                      <a:pt x="1532" y="110"/>
                      <a:pt x="1437" y="51"/>
                    </a:cubicBezTo>
                    <a:cubicBezTo>
                      <a:pt x="1378" y="14"/>
                      <a:pt x="1329" y="0"/>
                      <a:pt x="1272"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45"/>
              <p:cNvSpPr/>
              <p:nvPr/>
            </p:nvSpPr>
            <p:spPr>
              <a:xfrm>
                <a:off x="3175538" y="1499666"/>
                <a:ext cx="32884" cy="33320"/>
              </a:xfrm>
              <a:custGeom>
                <a:avLst/>
                <a:gdLst/>
                <a:ahLst/>
                <a:cxnLst/>
                <a:rect l="l" t="t" r="r" b="b"/>
                <a:pathLst>
                  <a:path w="1506" h="1526" extrusionOk="0">
                    <a:moveTo>
                      <a:pt x="437" y="0"/>
                    </a:moveTo>
                    <a:cubicBezTo>
                      <a:pt x="260" y="0"/>
                      <a:pt x="84" y="95"/>
                      <a:pt x="60" y="286"/>
                    </a:cubicBezTo>
                    <a:cubicBezTo>
                      <a:pt x="1" y="679"/>
                      <a:pt x="48" y="1095"/>
                      <a:pt x="334" y="1405"/>
                    </a:cubicBezTo>
                    <a:cubicBezTo>
                      <a:pt x="413" y="1484"/>
                      <a:pt x="523" y="1526"/>
                      <a:pt x="630" y="1526"/>
                    </a:cubicBezTo>
                    <a:cubicBezTo>
                      <a:pt x="734" y="1526"/>
                      <a:pt x="835" y="1487"/>
                      <a:pt x="906" y="1405"/>
                    </a:cubicBezTo>
                    <a:cubicBezTo>
                      <a:pt x="1096" y="1214"/>
                      <a:pt x="1227" y="1024"/>
                      <a:pt x="1370" y="798"/>
                    </a:cubicBezTo>
                    <a:cubicBezTo>
                      <a:pt x="1505" y="585"/>
                      <a:pt x="1318" y="324"/>
                      <a:pt x="1102" y="324"/>
                    </a:cubicBezTo>
                    <a:cubicBezTo>
                      <a:pt x="1053" y="324"/>
                      <a:pt x="1002" y="338"/>
                      <a:pt x="953" y="369"/>
                    </a:cubicBezTo>
                    <a:cubicBezTo>
                      <a:pt x="906" y="405"/>
                      <a:pt x="870" y="429"/>
                      <a:pt x="834" y="452"/>
                    </a:cubicBezTo>
                    <a:cubicBezTo>
                      <a:pt x="834" y="393"/>
                      <a:pt x="822" y="333"/>
                      <a:pt x="822" y="286"/>
                    </a:cubicBezTo>
                    <a:cubicBezTo>
                      <a:pt x="792" y="95"/>
                      <a:pt x="614" y="0"/>
                      <a:pt x="437"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45"/>
              <p:cNvSpPr/>
              <p:nvPr/>
            </p:nvSpPr>
            <p:spPr>
              <a:xfrm>
                <a:off x="3113377" y="1565456"/>
                <a:ext cx="73732" cy="59898"/>
              </a:xfrm>
              <a:custGeom>
                <a:avLst/>
                <a:gdLst/>
                <a:ahLst/>
                <a:cxnLst/>
                <a:rect l="l" t="t" r="r" b="b"/>
                <a:pathLst>
                  <a:path w="3792" h="1366" extrusionOk="0">
                    <a:moveTo>
                      <a:pt x="200" y="1"/>
                    </a:moveTo>
                    <a:cubicBezTo>
                      <a:pt x="97" y="1"/>
                      <a:pt x="0" y="97"/>
                      <a:pt x="72" y="214"/>
                    </a:cubicBezTo>
                    <a:cubicBezTo>
                      <a:pt x="429" y="809"/>
                      <a:pt x="870" y="1190"/>
                      <a:pt x="1584" y="1321"/>
                    </a:cubicBezTo>
                    <a:cubicBezTo>
                      <a:pt x="1745" y="1350"/>
                      <a:pt x="1912" y="1366"/>
                      <a:pt x="2081" y="1366"/>
                    </a:cubicBezTo>
                    <a:cubicBezTo>
                      <a:pt x="2598" y="1366"/>
                      <a:pt x="3127" y="1219"/>
                      <a:pt x="3513" y="868"/>
                    </a:cubicBezTo>
                    <a:cubicBezTo>
                      <a:pt x="3792" y="619"/>
                      <a:pt x="3537" y="211"/>
                      <a:pt x="3222" y="211"/>
                    </a:cubicBezTo>
                    <a:cubicBezTo>
                      <a:pt x="3161" y="211"/>
                      <a:pt x="3098" y="226"/>
                      <a:pt x="3036" y="261"/>
                    </a:cubicBezTo>
                    <a:cubicBezTo>
                      <a:pt x="2703" y="458"/>
                      <a:pt x="2290" y="555"/>
                      <a:pt x="1870" y="555"/>
                    </a:cubicBezTo>
                    <a:cubicBezTo>
                      <a:pt x="1300" y="555"/>
                      <a:pt x="716" y="378"/>
                      <a:pt x="298" y="35"/>
                    </a:cubicBezTo>
                    <a:cubicBezTo>
                      <a:pt x="269" y="11"/>
                      <a:pt x="234" y="1"/>
                      <a:pt x="200"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45"/>
              <p:cNvSpPr/>
              <p:nvPr/>
            </p:nvSpPr>
            <p:spPr>
              <a:xfrm>
                <a:off x="3092498" y="1798766"/>
                <a:ext cx="44194" cy="24324"/>
              </a:xfrm>
              <a:custGeom>
                <a:avLst/>
                <a:gdLst/>
                <a:ahLst/>
                <a:cxnLst/>
                <a:rect l="l" t="t" r="r" b="b"/>
                <a:pathLst>
                  <a:path w="2024" h="1114" extrusionOk="0">
                    <a:moveTo>
                      <a:pt x="1392" y="0"/>
                    </a:moveTo>
                    <a:cubicBezTo>
                      <a:pt x="1295" y="0"/>
                      <a:pt x="1193" y="34"/>
                      <a:pt x="1101" y="113"/>
                    </a:cubicBezTo>
                    <a:cubicBezTo>
                      <a:pt x="970" y="227"/>
                      <a:pt x="838" y="341"/>
                      <a:pt x="683" y="341"/>
                    </a:cubicBezTo>
                    <a:cubicBezTo>
                      <a:pt x="627" y="341"/>
                      <a:pt x="569" y="326"/>
                      <a:pt x="506" y="292"/>
                    </a:cubicBezTo>
                    <a:cubicBezTo>
                      <a:pt x="464" y="268"/>
                      <a:pt x="419" y="257"/>
                      <a:pt x="375" y="257"/>
                    </a:cubicBezTo>
                    <a:cubicBezTo>
                      <a:pt x="181" y="257"/>
                      <a:pt x="1" y="467"/>
                      <a:pt x="137" y="661"/>
                    </a:cubicBezTo>
                    <a:cubicBezTo>
                      <a:pt x="303" y="899"/>
                      <a:pt x="494" y="1101"/>
                      <a:pt x="815" y="1113"/>
                    </a:cubicBezTo>
                    <a:cubicBezTo>
                      <a:pt x="827" y="1114"/>
                      <a:pt x="838" y="1114"/>
                      <a:pt x="849" y="1114"/>
                    </a:cubicBezTo>
                    <a:cubicBezTo>
                      <a:pt x="1190" y="1114"/>
                      <a:pt x="1455" y="939"/>
                      <a:pt x="1708" y="709"/>
                    </a:cubicBezTo>
                    <a:cubicBezTo>
                      <a:pt x="2023" y="412"/>
                      <a:pt x="1733" y="0"/>
                      <a:pt x="1392" y="0"/>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45"/>
              <p:cNvSpPr/>
              <p:nvPr/>
            </p:nvSpPr>
            <p:spPr>
              <a:xfrm>
                <a:off x="3083240" y="1876238"/>
                <a:ext cx="40089" cy="18276"/>
              </a:xfrm>
              <a:custGeom>
                <a:avLst/>
                <a:gdLst/>
                <a:ahLst/>
                <a:cxnLst/>
                <a:rect l="l" t="t" r="r" b="b"/>
                <a:pathLst>
                  <a:path w="1836" h="837" extrusionOk="0">
                    <a:moveTo>
                      <a:pt x="1263" y="1"/>
                    </a:moveTo>
                    <a:cubicBezTo>
                      <a:pt x="1215" y="1"/>
                      <a:pt x="1167" y="10"/>
                      <a:pt x="1120" y="30"/>
                    </a:cubicBezTo>
                    <a:cubicBezTo>
                      <a:pt x="918" y="113"/>
                      <a:pt x="644" y="125"/>
                      <a:pt x="430" y="149"/>
                    </a:cubicBezTo>
                    <a:cubicBezTo>
                      <a:pt x="1" y="197"/>
                      <a:pt x="1" y="768"/>
                      <a:pt x="430" y="816"/>
                    </a:cubicBezTo>
                    <a:cubicBezTo>
                      <a:pt x="558" y="827"/>
                      <a:pt x="681" y="837"/>
                      <a:pt x="800" y="837"/>
                    </a:cubicBezTo>
                    <a:cubicBezTo>
                      <a:pt x="1066" y="837"/>
                      <a:pt x="1310" y="787"/>
                      <a:pt x="1549" y="590"/>
                    </a:cubicBezTo>
                    <a:cubicBezTo>
                      <a:pt x="1836" y="344"/>
                      <a:pt x="1558" y="1"/>
                      <a:pt x="1263"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45"/>
              <p:cNvSpPr/>
              <p:nvPr/>
            </p:nvSpPr>
            <p:spPr>
              <a:xfrm>
                <a:off x="3090446" y="1959081"/>
                <a:ext cx="29739" cy="20219"/>
              </a:xfrm>
              <a:custGeom>
                <a:avLst/>
                <a:gdLst/>
                <a:ahLst/>
                <a:cxnLst/>
                <a:rect l="l" t="t" r="r" b="b"/>
                <a:pathLst>
                  <a:path w="1362" h="926" extrusionOk="0">
                    <a:moveTo>
                      <a:pt x="460" y="1"/>
                    </a:moveTo>
                    <a:cubicBezTo>
                      <a:pt x="183" y="1"/>
                      <a:pt x="1" y="384"/>
                      <a:pt x="207" y="629"/>
                    </a:cubicBezTo>
                    <a:cubicBezTo>
                      <a:pt x="361" y="813"/>
                      <a:pt x="594" y="926"/>
                      <a:pt x="808" y="926"/>
                    </a:cubicBezTo>
                    <a:cubicBezTo>
                      <a:pt x="1026" y="926"/>
                      <a:pt x="1224" y="810"/>
                      <a:pt x="1302" y="534"/>
                    </a:cubicBezTo>
                    <a:cubicBezTo>
                      <a:pt x="1362" y="356"/>
                      <a:pt x="1243" y="117"/>
                      <a:pt x="1052" y="82"/>
                    </a:cubicBezTo>
                    <a:cubicBezTo>
                      <a:pt x="986" y="73"/>
                      <a:pt x="921" y="60"/>
                      <a:pt x="855" y="60"/>
                    </a:cubicBezTo>
                    <a:cubicBezTo>
                      <a:pt x="825" y="60"/>
                      <a:pt x="796" y="62"/>
                      <a:pt x="766" y="70"/>
                    </a:cubicBezTo>
                    <a:cubicBezTo>
                      <a:pt x="701" y="89"/>
                      <a:pt x="707" y="109"/>
                      <a:pt x="707" y="109"/>
                    </a:cubicBezTo>
                    <a:cubicBezTo>
                      <a:pt x="706" y="109"/>
                      <a:pt x="701" y="96"/>
                      <a:pt x="647" y="58"/>
                    </a:cubicBezTo>
                    <a:cubicBezTo>
                      <a:pt x="583" y="18"/>
                      <a:pt x="519" y="1"/>
                      <a:pt x="460"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45"/>
              <p:cNvSpPr/>
              <p:nvPr/>
            </p:nvSpPr>
            <p:spPr>
              <a:xfrm>
                <a:off x="2966006" y="1784223"/>
                <a:ext cx="71990" cy="243877"/>
              </a:xfrm>
              <a:custGeom>
                <a:avLst/>
                <a:gdLst/>
                <a:ahLst/>
                <a:cxnLst/>
                <a:rect l="l" t="t" r="r" b="b"/>
                <a:pathLst>
                  <a:path w="1977" h="9438" extrusionOk="0">
                    <a:moveTo>
                      <a:pt x="999" y="1"/>
                    </a:moveTo>
                    <a:cubicBezTo>
                      <a:pt x="914" y="1"/>
                      <a:pt x="828" y="48"/>
                      <a:pt x="798" y="144"/>
                    </a:cubicBezTo>
                    <a:cubicBezTo>
                      <a:pt x="0" y="2906"/>
                      <a:pt x="738" y="6216"/>
                      <a:pt x="786" y="9049"/>
                    </a:cubicBezTo>
                    <a:cubicBezTo>
                      <a:pt x="786" y="9315"/>
                      <a:pt x="973" y="9437"/>
                      <a:pt x="1165" y="9437"/>
                    </a:cubicBezTo>
                    <a:cubicBezTo>
                      <a:pt x="1395" y="9437"/>
                      <a:pt x="1631" y="9261"/>
                      <a:pt x="1560" y="8942"/>
                    </a:cubicBezTo>
                    <a:cubicBezTo>
                      <a:pt x="917" y="6073"/>
                      <a:pt x="1977" y="2930"/>
                      <a:pt x="1191" y="144"/>
                    </a:cubicBezTo>
                    <a:cubicBezTo>
                      <a:pt x="1167" y="48"/>
                      <a:pt x="1084" y="1"/>
                      <a:pt x="999" y="1"/>
                    </a:cubicBezTo>
                    <a:close/>
                  </a:path>
                </a:pathLst>
              </a:custGeom>
              <a:solidFill>
                <a:srgbClr val="69E7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45" name="Google Shape;2545;p45"/>
            <p:cNvSpPr txBox="1"/>
            <p:nvPr/>
          </p:nvSpPr>
          <p:spPr>
            <a:xfrm>
              <a:off x="2526167" y="1731008"/>
              <a:ext cx="1326139" cy="543170"/>
            </a:xfrm>
            <a:prstGeom prst="rect">
              <a:avLst/>
            </a:prstGeom>
            <a:solidFill>
              <a:schemeClr val="bg1"/>
            </a:solidFill>
            <a:ln>
              <a:noFill/>
            </a:ln>
          </p:spPr>
          <p:txBody>
            <a:bodyPr spcFirstLastPara="1" wrap="square" lIns="121900" tIns="121900" rIns="121900" bIns="121900" anchor="ctr" anchorCtr="0">
              <a:noAutofit/>
            </a:bodyPr>
            <a:lstStyle/>
            <a:p>
              <a:pPr algn="ctr" defTabSz="1219170">
                <a:buClr>
                  <a:srgbClr val="000000"/>
                </a:buClr>
              </a:pPr>
              <a:r>
                <a:rPr lang="en-US" sz="2400" kern="0">
                  <a:solidFill>
                    <a:srgbClr val="00B050"/>
                  </a:solidFill>
                  <a:latin typeface="#9Slide03 SFU Futura_03" panose="00000400000000000000" pitchFamily="2" charset="0"/>
                  <a:sym typeface="Fira Sans Extra Condensed Medium"/>
                </a:rPr>
                <a:t>Giai đoạn 1986 – 2009</a:t>
              </a:r>
            </a:p>
          </p:txBody>
        </p:sp>
        <p:sp>
          <p:nvSpPr>
            <p:cNvPr id="2546" name="Google Shape;2546;p45"/>
            <p:cNvSpPr txBox="1"/>
            <p:nvPr/>
          </p:nvSpPr>
          <p:spPr>
            <a:xfrm>
              <a:off x="2477351" y="2972404"/>
              <a:ext cx="1354200" cy="684895"/>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2400" kern="0">
                  <a:solidFill>
                    <a:srgbClr val="00B050"/>
                  </a:solidFill>
                  <a:latin typeface="#9Slide03 SFU Futura_03" panose="00000400000000000000" pitchFamily="2" charset="0"/>
                  <a:sym typeface="Roboto"/>
                </a:rPr>
                <a:t>Tăng trưởng kinh tế có nhiều biến động</a:t>
              </a:r>
              <a:r>
                <a:rPr lang="vi-VN" sz="2400" kern="0">
                  <a:solidFill>
                    <a:srgbClr val="0070C0"/>
                  </a:solidFill>
                  <a:latin typeface="#9Slide03 SFU Futura_03" panose="00000400000000000000" pitchFamily="2" charset="0"/>
                  <a:sym typeface="Roboto"/>
                </a:rPr>
                <a:t>.</a:t>
              </a:r>
              <a:endParaRPr sz="2400" kern="0">
                <a:solidFill>
                  <a:srgbClr val="0070C0"/>
                </a:solidFill>
                <a:latin typeface="#9Slide03 SFU Futura_03" panose="00000400000000000000" pitchFamily="2" charset="0"/>
                <a:sym typeface="Roboto"/>
              </a:endParaRPr>
            </a:p>
          </p:txBody>
        </p:sp>
      </p:grpSp>
      <p:sp>
        <p:nvSpPr>
          <p:cNvPr id="5" name="TextBox 4">
            <a:extLst>
              <a:ext uri="{FF2B5EF4-FFF2-40B4-BE49-F238E27FC236}">
                <a16:creationId xmlns:a16="http://schemas.microsoft.com/office/drawing/2014/main" id="{4597F8BB-C341-0115-3D97-92F83C2904AE}"/>
              </a:ext>
            </a:extLst>
          </p:cNvPr>
          <p:cNvSpPr txBox="1"/>
          <p:nvPr/>
        </p:nvSpPr>
        <p:spPr>
          <a:xfrm>
            <a:off x="2480140" y="-140929"/>
            <a:ext cx="7443983" cy="848887"/>
          </a:xfrm>
          <a:prstGeom prst="rect">
            <a:avLst/>
          </a:prstGeom>
          <a:solidFill>
            <a:schemeClr val="bg1"/>
          </a:solidFill>
        </p:spPr>
        <p:txBody>
          <a:bodyPr wrap="square">
            <a:spAutoFit/>
          </a:bodyPr>
          <a:lstStyle/>
          <a:p>
            <a:pPr marL="342900" lvl="0" indent="-342900" algn="just">
              <a:lnSpc>
                <a:spcPct val="115000"/>
              </a:lnSpc>
              <a:buFont typeface="Wingdings" panose="05000000000000000000" pitchFamily="2" charset="2"/>
              <a:buChar char=""/>
            </a:pPr>
            <a:r>
              <a:rPr lang="en-US" sz="4800" b="1">
                <a:solidFill>
                  <a:srgbClr val="FF0000"/>
                </a:solidFill>
                <a:latin typeface="#9Slide03 Iciel Blooming Elegan" pitchFamily="2" charset="0"/>
              </a:rPr>
              <a:t>Quá trình tăng trưởng kinh tế</a:t>
            </a:r>
          </a:p>
        </p:txBody>
      </p:sp>
      <p:pic>
        <p:nvPicPr>
          <p:cNvPr id="7" name="Picture 6" descr="A group of objects with oil barrels and a ship&#10;&#10;Description automatically generated">
            <a:extLst>
              <a:ext uri="{FF2B5EF4-FFF2-40B4-BE49-F238E27FC236}">
                <a16:creationId xmlns:a16="http://schemas.microsoft.com/office/drawing/2014/main" id="{FB128E6D-9D6A-BC8F-576D-244E2BF21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345" y="3637469"/>
            <a:ext cx="1067582" cy="1151604"/>
          </a:xfrm>
          <a:prstGeom prst="ellipse">
            <a:avLst/>
          </a:prstGeom>
        </p:spPr>
      </p:pic>
      <p:sp>
        <p:nvSpPr>
          <p:cNvPr id="9" name="TextBox 8">
            <a:extLst>
              <a:ext uri="{FF2B5EF4-FFF2-40B4-BE49-F238E27FC236}">
                <a16:creationId xmlns:a16="http://schemas.microsoft.com/office/drawing/2014/main" id="{14C79270-B906-873F-F108-A463C11D5294}"/>
              </a:ext>
            </a:extLst>
          </p:cNvPr>
          <p:cNvSpPr txBox="1"/>
          <p:nvPr/>
        </p:nvSpPr>
        <p:spPr>
          <a:xfrm>
            <a:off x="595901" y="4972692"/>
            <a:ext cx="5459218" cy="1775482"/>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en-US" sz="2400" kern="0">
                <a:solidFill>
                  <a:srgbClr val="FF0000"/>
                </a:solidFill>
                <a:latin typeface="#9Slide03 SFU Futura_03" panose="00000400000000000000" pitchFamily="2" charset="0"/>
              </a:rPr>
              <a:t>Nguyên nhân</a:t>
            </a:r>
            <a:endParaRPr lang="en-US" sz="2400" kern="0">
              <a:solidFill>
                <a:srgbClr val="0070C0"/>
              </a:solidFill>
              <a:latin typeface="#9Slide03 SFU Futura_03" panose="00000400000000000000" pitchFamily="2" charset="0"/>
            </a:endParaRPr>
          </a:p>
          <a:p>
            <a:pPr algn="just">
              <a:lnSpc>
                <a:spcPct val="115000"/>
              </a:lnSpc>
            </a:pPr>
            <a:r>
              <a:rPr lang="en-US" sz="2400" kern="0">
                <a:solidFill>
                  <a:srgbClr val="0070C0"/>
                </a:solidFill>
                <a:latin typeface="#9Slide03 SFU Futura_03" panose="00000400000000000000" pitchFamily="2" charset="0"/>
              </a:rPr>
              <a:t>- Do xung đột vũ trang</a:t>
            </a:r>
          </a:p>
          <a:p>
            <a:pPr algn="just">
              <a:lnSpc>
                <a:spcPct val="115000"/>
              </a:lnSpc>
            </a:pPr>
            <a:r>
              <a:rPr lang="en-US" sz="2400" kern="0">
                <a:solidFill>
                  <a:srgbClr val="0070C0"/>
                </a:solidFill>
                <a:latin typeface="#9Slide03 SFU Futura_03" panose="00000400000000000000" pitchFamily="2" charset="0"/>
              </a:rPr>
              <a:t>- Do bất ổn về giá dầu mỏ</a:t>
            </a:r>
          </a:p>
          <a:p>
            <a:pPr algn="just">
              <a:lnSpc>
                <a:spcPct val="115000"/>
              </a:lnSpc>
            </a:pPr>
            <a:r>
              <a:rPr lang="en-US" sz="2400" kern="0">
                <a:solidFill>
                  <a:srgbClr val="0070C0"/>
                </a:solidFill>
                <a:latin typeface="#9Slide03 SFU Futura_03" panose="00000400000000000000" pitchFamily="2" charset="0"/>
              </a:rPr>
              <a:t>- Do dịch bệnh, bối cảnh quốc tế…</a:t>
            </a:r>
          </a:p>
        </p:txBody>
      </p:sp>
      <p:cxnSp>
        <p:nvCxnSpPr>
          <p:cNvPr id="10" name="Đường nối Thẳng 31">
            <a:extLst>
              <a:ext uri="{FF2B5EF4-FFF2-40B4-BE49-F238E27FC236}">
                <a16:creationId xmlns:a16="http://schemas.microsoft.com/office/drawing/2014/main" id="{A04E1BDA-993F-743A-F8FA-92585CC69F0C}"/>
              </a:ext>
            </a:extLst>
          </p:cNvPr>
          <p:cNvCxnSpPr>
            <a:cxnSpLocks/>
          </p:cNvCxnSpPr>
          <p:nvPr/>
        </p:nvCxnSpPr>
        <p:spPr>
          <a:xfrm>
            <a:off x="5745617" y="4789073"/>
            <a:ext cx="0" cy="2031819"/>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1BA8ADB-0A4C-5EF6-E991-82F8469EB714}"/>
              </a:ext>
            </a:extLst>
          </p:cNvPr>
          <p:cNvSpPr txBox="1"/>
          <p:nvPr/>
        </p:nvSpPr>
        <p:spPr>
          <a:xfrm>
            <a:off x="5862794" y="4949149"/>
            <a:ext cx="6298800" cy="1759264"/>
          </a:xfrm>
          <a:prstGeom prst="rect">
            <a:avLst/>
          </a:prstGeom>
          <a:noFill/>
        </p:spPr>
        <p:txBody>
          <a:bodyPr wrap="square">
            <a:spAutoFit/>
          </a:bodyPr>
          <a:lstStyle/>
          <a:p>
            <a:pPr marL="342900" indent="-342900" algn="just">
              <a:lnSpc>
                <a:spcPct val="115000"/>
              </a:lnSpc>
              <a:buFont typeface="Wingdings" panose="05000000000000000000" pitchFamily="2" charset="2"/>
              <a:buChar char="v"/>
            </a:pPr>
            <a:r>
              <a:rPr lang="vi-VN" sz="2400" kern="0">
                <a:solidFill>
                  <a:srgbClr val="FF0000"/>
                </a:solidFill>
                <a:latin typeface="#9Slide03 SFU Futura_03" panose="00000400000000000000" pitchFamily="2" charset="0"/>
              </a:rPr>
              <a:t>	Biện pháp:</a:t>
            </a:r>
          </a:p>
          <a:p>
            <a:pPr algn="just">
              <a:lnSpc>
                <a:spcPct val="115000"/>
              </a:lnSpc>
            </a:pPr>
            <a:r>
              <a:rPr lang="vi-VN" sz="2400" kern="0">
                <a:solidFill>
                  <a:srgbClr val="0070C0"/>
                </a:solidFill>
                <a:latin typeface="#9Slide03 SFU Futura_03" panose="00000400000000000000" pitchFamily="2" charset="0"/>
              </a:rPr>
              <a:t>- Phát triển kinh tế trên cơ sở nổ lực hạn chế sự phụ thuộc vào nguồn tài nguyên dầu mỏ.</a:t>
            </a:r>
          </a:p>
          <a:p>
            <a:pPr algn="just">
              <a:lnSpc>
                <a:spcPct val="115000"/>
              </a:lnSpc>
            </a:pPr>
            <a:r>
              <a:rPr lang="vi-VN" sz="2400" kern="0">
                <a:solidFill>
                  <a:srgbClr val="0070C0"/>
                </a:solidFill>
                <a:latin typeface="#9Slide03 SFU Futura_03" panose="00000400000000000000" pitchFamily="2" charset="0"/>
              </a:rPr>
              <a:t>- Đa dạng hoá các ngành kinh tế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90"/>
                                        </p:tgtEl>
                                        <p:attrNameLst>
                                          <p:attrName>style.visibility</p:attrName>
                                        </p:attrNameLst>
                                      </p:cBhvr>
                                      <p:to>
                                        <p:strVal val="visible"/>
                                      </p:to>
                                    </p:set>
                                    <p:animEffect transition="in" filter="barn(inVertical)">
                                      <p:cBhvr>
                                        <p:cTn id="7" dur="500"/>
                                        <p:tgtEl>
                                          <p:spTgt spid="249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27"/>
                                        </p:tgtEl>
                                        <p:attrNameLst>
                                          <p:attrName>style.visibility</p:attrName>
                                        </p:attrNameLst>
                                      </p:cBhvr>
                                      <p:to>
                                        <p:strVal val="visible"/>
                                      </p:to>
                                    </p:set>
                                    <p:animEffect transition="in" filter="barn(inVertical)">
                                      <p:cBhvr>
                                        <p:cTn id="15" dur="500"/>
                                        <p:tgtEl>
                                          <p:spTgt spid="25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06"/>
                                        </p:tgtEl>
                                        <p:attrNameLst>
                                          <p:attrName>style.visibility</p:attrName>
                                        </p:attrNameLst>
                                      </p:cBhvr>
                                      <p:to>
                                        <p:strVal val="visible"/>
                                      </p:to>
                                    </p:set>
                                    <p:animEffect transition="in" filter="barn(inVertical)">
                                      <p:cBhvr>
                                        <p:cTn id="20" dur="500"/>
                                        <p:tgtEl>
                                          <p:spTgt spid="250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5D88F601-2A5F-FE0C-D0CE-DDBF34842543}"/>
              </a:ext>
            </a:extLst>
          </p:cNvPr>
          <p:cNvSpPr/>
          <p:nvPr/>
        </p:nvSpPr>
        <p:spPr>
          <a:xfrm>
            <a:off x="589560" y="856181"/>
            <a:ext cx="4560584" cy="1128068"/>
          </a:xfrm>
          <a:prstGeom prst="roundRect">
            <a:avLst>
              <a:gd name="adj" fmla="val 44729"/>
            </a:avLst>
          </a:prstGeom>
        </p:spPr>
        <p:txBody>
          <a:bodyPr vert="horz" lIns="121920" tIns="60960" rIns="121920" bIns="6096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a:ln>
                  <a:noFill/>
                </a:ln>
                <a:solidFill>
                  <a:srgbClr val="FF0066"/>
                </a:solidFill>
                <a:effectLst/>
                <a:uLnTx/>
                <a:uFillTx/>
                <a:latin typeface="#9Slide07 SVNBango" panose="02000000000000000000" pitchFamily="2" charset="0"/>
                <a:ea typeface="Cambria" panose="02040503050406030204" pitchFamily="18" charset="0"/>
                <a:cs typeface="Arial"/>
                <a:sym typeface="Arial"/>
              </a:rPr>
              <a:t>KINH TẾ</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5"/>
            <a:ext cx="355195"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4" y="2090568"/>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27BACB02-E389-971B-255F-49D027ABBA30}"/>
              </a:ext>
            </a:extLst>
          </p:cNvPr>
          <p:cNvSpPr txBox="1"/>
          <p:nvPr/>
        </p:nvSpPr>
        <p:spPr>
          <a:xfrm>
            <a:off x="590719" y="2330505"/>
            <a:ext cx="4726632" cy="3979585"/>
          </a:xfrm>
          <a:custGeom>
            <a:avLst/>
            <a:gdLst>
              <a:gd name="connsiteX0" fmla="*/ 0 w 4726632"/>
              <a:gd name="connsiteY0" fmla="*/ 0 h 3979585"/>
              <a:gd name="connsiteX1" fmla="*/ 496296 w 4726632"/>
              <a:gd name="connsiteY1" fmla="*/ 0 h 3979585"/>
              <a:gd name="connsiteX2" fmla="*/ 1087125 w 4726632"/>
              <a:gd name="connsiteY2" fmla="*/ 0 h 3979585"/>
              <a:gd name="connsiteX3" fmla="*/ 1677954 w 4726632"/>
              <a:gd name="connsiteY3" fmla="*/ 0 h 3979585"/>
              <a:gd name="connsiteX4" fmla="*/ 2221517 w 4726632"/>
              <a:gd name="connsiteY4" fmla="*/ 0 h 3979585"/>
              <a:gd name="connsiteX5" fmla="*/ 2670547 w 4726632"/>
              <a:gd name="connsiteY5" fmla="*/ 0 h 3979585"/>
              <a:gd name="connsiteX6" fmla="*/ 3166843 w 4726632"/>
              <a:gd name="connsiteY6" fmla="*/ 0 h 3979585"/>
              <a:gd name="connsiteX7" fmla="*/ 3804939 w 4726632"/>
              <a:gd name="connsiteY7" fmla="*/ 0 h 3979585"/>
              <a:gd name="connsiteX8" fmla="*/ 4726632 w 4726632"/>
              <a:gd name="connsiteY8" fmla="*/ 0 h 3979585"/>
              <a:gd name="connsiteX9" fmla="*/ 4726632 w 4726632"/>
              <a:gd name="connsiteY9" fmla="*/ 488920 h 3979585"/>
              <a:gd name="connsiteX10" fmla="*/ 4726632 w 4726632"/>
              <a:gd name="connsiteY10" fmla="*/ 938045 h 3979585"/>
              <a:gd name="connsiteX11" fmla="*/ 4726632 w 4726632"/>
              <a:gd name="connsiteY11" fmla="*/ 1387170 h 3979585"/>
              <a:gd name="connsiteX12" fmla="*/ 4726632 w 4726632"/>
              <a:gd name="connsiteY12" fmla="*/ 1915886 h 3979585"/>
              <a:gd name="connsiteX13" fmla="*/ 4726632 w 4726632"/>
              <a:gd name="connsiteY13" fmla="*/ 2444602 h 3979585"/>
              <a:gd name="connsiteX14" fmla="*/ 4726632 w 4726632"/>
              <a:gd name="connsiteY14" fmla="*/ 2893727 h 3979585"/>
              <a:gd name="connsiteX15" fmla="*/ 4726632 w 4726632"/>
              <a:gd name="connsiteY15" fmla="*/ 3382647 h 3979585"/>
              <a:gd name="connsiteX16" fmla="*/ 4726632 w 4726632"/>
              <a:gd name="connsiteY16" fmla="*/ 3979585 h 3979585"/>
              <a:gd name="connsiteX17" fmla="*/ 4230336 w 4726632"/>
              <a:gd name="connsiteY17" fmla="*/ 3979585 h 3979585"/>
              <a:gd name="connsiteX18" fmla="*/ 3734039 w 4726632"/>
              <a:gd name="connsiteY18" fmla="*/ 3979585 h 3979585"/>
              <a:gd name="connsiteX19" fmla="*/ 3048678 w 4726632"/>
              <a:gd name="connsiteY19" fmla="*/ 3979585 h 3979585"/>
              <a:gd name="connsiteX20" fmla="*/ 2552381 w 4726632"/>
              <a:gd name="connsiteY20" fmla="*/ 3979585 h 3979585"/>
              <a:gd name="connsiteX21" fmla="*/ 1961552 w 4726632"/>
              <a:gd name="connsiteY21" fmla="*/ 3979585 h 3979585"/>
              <a:gd name="connsiteX22" fmla="*/ 1417990 w 4726632"/>
              <a:gd name="connsiteY22" fmla="*/ 3979585 h 3979585"/>
              <a:gd name="connsiteX23" fmla="*/ 874427 w 4726632"/>
              <a:gd name="connsiteY23" fmla="*/ 3979585 h 3979585"/>
              <a:gd name="connsiteX24" fmla="*/ 0 w 4726632"/>
              <a:gd name="connsiteY24" fmla="*/ 3979585 h 3979585"/>
              <a:gd name="connsiteX25" fmla="*/ 0 w 4726632"/>
              <a:gd name="connsiteY25" fmla="*/ 3331481 h 3979585"/>
              <a:gd name="connsiteX26" fmla="*/ 0 w 4726632"/>
              <a:gd name="connsiteY26" fmla="*/ 2683377 h 3979585"/>
              <a:gd name="connsiteX27" fmla="*/ 0 w 4726632"/>
              <a:gd name="connsiteY27" fmla="*/ 2154661 h 3979585"/>
              <a:gd name="connsiteX28" fmla="*/ 0 w 4726632"/>
              <a:gd name="connsiteY28" fmla="*/ 1506557 h 3979585"/>
              <a:gd name="connsiteX29" fmla="*/ 0 w 4726632"/>
              <a:gd name="connsiteY29" fmla="*/ 898249 h 3979585"/>
              <a:gd name="connsiteX30" fmla="*/ 0 w 4726632"/>
              <a:gd name="connsiteY30" fmla="*/ 0 h 39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26632" h="3979585" fill="none" extrusionOk="0">
                <a:moveTo>
                  <a:pt x="0" y="0"/>
                </a:moveTo>
                <a:cubicBezTo>
                  <a:pt x="171366" y="-57554"/>
                  <a:pt x="288020" y="59186"/>
                  <a:pt x="496296" y="0"/>
                </a:cubicBezTo>
                <a:cubicBezTo>
                  <a:pt x="704572" y="-59186"/>
                  <a:pt x="946253" y="18204"/>
                  <a:pt x="1087125" y="0"/>
                </a:cubicBezTo>
                <a:cubicBezTo>
                  <a:pt x="1227997" y="-18204"/>
                  <a:pt x="1451706" y="28326"/>
                  <a:pt x="1677954" y="0"/>
                </a:cubicBezTo>
                <a:cubicBezTo>
                  <a:pt x="1904202" y="-28326"/>
                  <a:pt x="2081262" y="18013"/>
                  <a:pt x="2221517" y="0"/>
                </a:cubicBezTo>
                <a:cubicBezTo>
                  <a:pt x="2361772" y="-18013"/>
                  <a:pt x="2496154" y="50931"/>
                  <a:pt x="2670547" y="0"/>
                </a:cubicBezTo>
                <a:cubicBezTo>
                  <a:pt x="2844940" y="-50931"/>
                  <a:pt x="2949625" y="35705"/>
                  <a:pt x="3166843" y="0"/>
                </a:cubicBezTo>
                <a:cubicBezTo>
                  <a:pt x="3384061" y="-35705"/>
                  <a:pt x="3597723" y="36281"/>
                  <a:pt x="3804939" y="0"/>
                </a:cubicBezTo>
                <a:cubicBezTo>
                  <a:pt x="4012155" y="-36281"/>
                  <a:pt x="4301700" y="108534"/>
                  <a:pt x="4726632" y="0"/>
                </a:cubicBezTo>
                <a:cubicBezTo>
                  <a:pt x="4781897" y="150338"/>
                  <a:pt x="4718707" y="292275"/>
                  <a:pt x="4726632" y="488920"/>
                </a:cubicBezTo>
                <a:cubicBezTo>
                  <a:pt x="4734557" y="685565"/>
                  <a:pt x="4704848" y="771973"/>
                  <a:pt x="4726632" y="938045"/>
                </a:cubicBezTo>
                <a:cubicBezTo>
                  <a:pt x="4748416" y="1104118"/>
                  <a:pt x="4676281" y="1271787"/>
                  <a:pt x="4726632" y="1387170"/>
                </a:cubicBezTo>
                <a:cubicBezTo>
                  <a:pt x="4776983" y="1502554"/>
                  <a:pt x="4701376" y="1803514"/>
                  <a:pt x="4726632" y="1915886"/>
                </a:cubicBezTo>
                <a:cubicBezTo>
                  <a:pt x="4751888" y="2028258"/>
                  <a:pt x="4714015" y="2261565"/>
                  <a:pt x="4726632" y="2444602"/>
                </a:cubicBezTo>
                <a:cubicBezTo>
                  <a:pt x="4739249" y="2627639"/>
                  <a:pt x="4719827" y="2683778"/>
                  <a:pt x="4726632" y="2893727"/>
                </a:cubicBezTo>
                <a:cubicBezTo>
                  <a:pt x="4733437" y="3103676"/>
                  <a:pt x="4671006" y="3180210"/>
                  <a:pt x="4726632" y="3382647"/>
                </a:cubicBezTo>
                <a:cubicBezTo>
                  <a:pt x="4782258" y="3585084"/>
                  <a:pt x="4666887" y="3836678"/>
                  <a:pt x="4726632" y="3979585"/>
                </a:cubicBezTo>
                <a:cubicBezTo>
                  <a:pt x="4578857" y="4037128"/>
                  <a:pt x="4365884" y="3950705"/>
                  <a:pt x="4230336" y="3979585"/>
                </a:cubicBezTo>
                <a:cubicBezTo>
                  <a:pt x="4094788" y="4008465"/>
                  <a:pt x="3876903" y="3950570"/>
                  <a:pt x="3734039" y="3979585"/>
                </a:cubicBezTo>
                <a:cubicBezTo>
                  <a:pt x="3591175" y="4008600"/>
                  <a:pt x="3373567" y="3971459"/>
                  <a:pt x="3048678" y="3979585"/>
                </a:cubicBezTo>
                <a:cubicBezTo>
                  <a:pt x="2723789" y="3987711"/>
                  <a:pt x="2654259" y="3977691"/>
                  <a:pt x="2552381" y="3979585"/>
                </a:cubicBezTo>
                <a:cubicBezTo>
                  <a:pt x="2450503" y="3981479"/>
                  <a:pt x="2174954" y="3955420"/>
                  <a:pt x="1961552" y="3979585"/>
                </a:cubicBezTo>
                <a:cubicBezTo>
                  <a:pt x="1748150" y="4003750"/>
                  <a:pt x="1643144" y="3914951"/>
                  <a:pt x="1417990" y="3979585"/>
                </a:cubicBezTo>
                <a:cubicBezTo>
                  <a:pt x="1192836" y="4044219"/>
                  <a:pt x="1102136" y="3951193"/>
                  <a:pt x="874427" y="3979585"/>
                </a:cubicBezTo>
                <a:cubicBezTo>
                  <a:pt x="646718" y="4007977"/>
                  <a:pt x="200671" y="3889992"/>
                  <a:pt x="0" y="3979585"/>
                </a:cubicBezTo>
                <a:cubicBezTo>
                  <a:pt x="-2793" y="3838144"/>
                  <a:pt x="63539" y="3496472"/>
                  <a:pt x="0" y="3331481"/>
                </a:cubicBezTo>
                <a:cubicBezTo>
                  <a:pt x="-63539" y="3166490"/>
                  <a:pt x="46007" y="2908340"/>
                  <a:pt x="0" y="2683377"/>
                </a:cubicBezTo>
                <a:cubicBezTo>
                  <a:pt x="-46007" y="2458414"/>
                  <a:pt x="7658" y="2372351"/>
                  <a:pt x="0" y="2154661"/>
                </a:cubicBezTo>
                <a:cubicBezTo>
                  <a:pt x="-7658" y="1936971"/>
                  <a:pt x="26723" y="1738103"/>
                  <a:pt x="0" y="1506557"/>
                </a:cubicBezTo>
                <a:cubicBezTo>
                  <a:pt x="-26723" y="1275011"/>
                  <a:pt x="25800" y="1068310"/>
                  <a:pt x="0" y="898249"/>
                </a:cubicBezTo>
                <a:cubicBezTo>
                  <a:pt x="-25800" y="728188"/>
                  <a:pt x="86988" y="298659"/>
                  <a:pt x="0" y="0"/>
                </a:cubicBezTo>
                <a:close/>
              </a:path>
              <a:path w="4726632" h="3979585" stroke="0" extrusionOk="0">
                <a:moveTo>
                  <a:pt x="0" y="0"/>
                </a:moveTo>
                <a:cubicBezTo>
                  <a:pt x="328488" y="-72305"/>
                  <a:pt x="365042" y="68905"/>
                  <a:pt x="685362" y="0"/>
                </a:cubicBezTo>
                <a:cubicBezTo>
                  <a:pt x="1005682" y="-68905"/>
                  <a:pt x="1005952" y="3423"/>
                  <a:pt x="1228924" y="0"/>
                </a:cubicBezTo>
                <a:cubicBezTo>
                  <a:pt x="1451896" y="-3423"/>
                  <a:pt x="1717028" y="9987"/>
                  <a:pt x="1867020" y="0"/>
                </a:cubicBezTo>
                <a:cubicBezTo>
                  <a:pt x="2017012" y="-9987"/>
                  <a:pt x="2355049" y="31291"/>
                  <a:pt x="2505115" y="0"/>
                </a:cubicBezTo>
                <a:cubicBezTo>
                  <a:pt x="2655182" y="-31291"/>
                  <a:pt x="2972217" y="48349"/>
                  <a:pt x="3095944" y="0"/>
                </a:cubicBezTo>
                <a:cubicBezTo>
                  <a:pt x="3219671" y="-48349"/>
                  <a:pt x="3387276" y="32283"/>
                  <a:pt x="3592240" y="0"/>
                </a:cubicBezTo>
                <a:cubicBezTo>
                  <a:pt x="3797204" y="-32283"/>
                  <a:pt x="3824444" y="47504"/>
                  <a:pt x="4041270" y="0"/>
                </a:cubicBezTo>
                <a:cubicBezTo>
                  <a:pt x="4258096" y="-47504"/>
                  <a:pt x="4493313" y="10371"/>
                  <a:pt x="4726632" y="0"/>
                </a:cubicBezTo>
                <a:cubicBezTo>
                  <a:pt x="4764243" y="212031"/>
                  <a:pt x="4673352" y="336570"/>
                  <a:pt x="4726632" y="449125"/>
                </a:cubicBezTo>
                <a:cubicBezTo>
                  <a:pt x="4779912" y="561680"/>
                  <a:pt x="4687964" y="817266"/>
                  <a:pt x="4726632" y="1017637"/>
                </a:cubicBezTo>
                <a:cubicBezTo>
                  <a:pt x="4765300" y="1218008"/>
                  <a:pt x="4719254" y="1452393"/>
                  <a:pt x="4726632" y="1625945"/>
                </a:cubicBezTo>
                <a:cubicBezTo>
                  <a:pt x="4734010" y="1799497"/>
                  <a:pt x="4711270" y="1983232"/>
                  <a:pt x="4726632" y="2114865"/>
                </a:cubicBezTo>
                <a:cubicBezTo>
                  <a:pt x="4741994" y="2246498"/>
                  <a:pt x="4663606" y="2458278"/>
                  <a:pt x="4726632" y="2683377"/>
                </a:cubicBezTo>
                <a:cubicBezTo>
                  <a:pt x="4789658" y="2908476"/>
                  <a:pt x="4675133" y="2943156"/>
                  <a:pt x="4726632" y="3172298"/>
                </a:cubicBezTo>
                <a:cubicBezTo>
                  <a:pt x="4778131" y="3401440"/>
                  <a:pt x="4653910" y="3796552"/>
                  <a:pt x="4726632" y="3979585"/>
                </a:cubicBezTo>
                <a:cubicBezTo>
                  <a:pt x="4549573" y="4021834"/>
                  <a:pt x="4331998" y="3951131"/>
                  <a:pt x="4230336" y="3979585"/>
                </a:cubicBezTo>
                <a:cubicBezTo>
                  <a:pt x="4128674" y="4008039"/>
                  <a:pt x="3912606" y="3909223"/>
                  <a:pt x="3639507" y="3979585"/>
                </a:cubicBezTo>
                <a:cubicBezTo>
                  <a:pt x="3366408" y="4049947"/>
                  <a:pt x="3149356" y="3897561"/>
                  <a:pt x="2954145" y="3979585"/>
                </a:cubicBezTo>
                <a:cubicBezTo>
                  <a:pt x="2758934" y="4061609"/>
                  <a:pt x="2519300" y="3959279"/>
                  <a:pt x="2316050" y="3979585"/>
                </a:cubicBezTo>
                <a:cubicBezTo>
                  <a:pt x="2112800" y="3999891"/>
                  <a:pt x="2046762" y="3966760"/>
                  <a:pt x="1867020" y="3979585"/>
                </a:cubicBezTo>
                <a:cubicBezTo>
                  <a:pt x="1687278" y="3992410"/>
                  <a:pt x="1465620" y="3966098"/>
                  <a:pt x="1323457" y="3979585"/>
                </a:cubicBezTo>
                <a:cubicBezTo>
                  <a:pt x="1181294" y="3993072"/>
                  <a:pt x="932769" y="3921323"/>
                  <a:pt x="732628" y="3979585"/>
                </a:cubicBezTo>
                <a:cubicBezTo>
                  <a:pt x="532487" y="4037847"/>
                  <a:pt x="299076" y="3895072"/>
                  <a:pt x="0" y="3979585"/>
                </a:cubicBezTo>
                <a:cubicBezTo>
                  <a:pt x="-33070" y="3862333"/>
                  <a:pt x="30868" y="3669115"/>
                  <a:pt x="0" y="3450869"/>
                </a:cubicBezTo>
                <a:cubicBezTo>
                  <a:pt x="-30868" y="3232623"/>
                  <a:pt x="10147" y="3130715"/>
                  <a:pt x="0" y="2922152"/>
                </a:cubicBezTo>
                <a:cubicBezTo>
                  <a:pt x="-10147" y="2713589"/>
                  <a:pt x="7735" y="2595692"/>
                  <a:pt x="0" y="2393436"/>
                </a:cubicBezTo>
                <a:cubicBezTo>
                  <a:pt x="-7735" y="2191180"/>
                  <a:pt x="23443" y="2019407"/>
                  <a:pt x="0" y="1824924"/>
                </a:cubicBezTo>
                <a:cubicBezTo>
                  <a:pt x="-23443" y="1630441"/>
                  <a:pt x="47637" y="1563319"/>
                  <a:pt x="0" y="1336004"/>
                </a:cubicBezTo>
                <a:cubicBezTo>
                  <a:pt x="-47637" y="1108689"/>
                  <a:pt x="17201" y="956377"/>
                  <a:pt x="0" y="727696"/>
                </a:cubicBezTo>
                <a:cubicBezTo>
                  <a:pt x="-17201" y="499015"/>
                  <a:pt x="51592" y="334250"/>
                  <a:pt x="0" y="0"/>
                </a:cubicBezTo>
                <a:close/>
              </a:path>
            </a:pathLst>
          </a:custGeom>
          <a:ln>
            <a:solidFill>
              <a:srgbClr val="00B050"/>
            </a:solidFill>
            <a:prstDash val="lgDashDotDot"/>
            <a:extLst>
              <a:ext uri="{C807C97D-BFC1-408E-A445-0C87EB9F89A2}">
                <ask:lineSketchStyleProps xmlns:ask="http://schemas.microsoft.com/office/drawing/2018/sketchyshapes" sd="2937297951">
                  <a:prstGeom prst="rect">
                    <a:avLst/>
                  </a:prstGeom>
                  <ask:type>
                    <ask:lineSketchScribble/>
                  </ask:type>
                </ask:lineSketchStyleProps>
              </a:ext>
            </a:extLst>
          </a:ln>
        </p:spPr>
        <p:txBody>
          <a:bodyPr vert="horz" lIns="121920" tIns="60960" rIns="121920" bIns="60960" rtlCol="0" anchor="ctr">
            <a:normAutofit fontScale="92500" lnSpcReduction="10000"/>
          </a:bodyPr>
          <a:lstStyle/>
          <a:p>
            <a:pPr marL="0" marR="0" lvl="0" indent="0" algn="just" defTabSz="1219170" rtl="0" eaLnBrk="1" fontAlgn="auto" latinLnBrk="0" hangingPunct="1">
              <a:lnSpc>
                <a:spcPct val="90000"/>
              </a:lnSpc>
              <a:spcBef>
                <a:spcPts val="0"/>
              </a:spcBef>
              <a:spcAft>
                <a:spcPts val="1067"/>
              </a:spcAft>
              <a:buClr>
                <a:srgbClr val="000000"/>
              </a:buClr>
              <a:buSzTx/>
              <a:buFontTx/>
              <a:buNone/>
              <a:tabLst/>
              <a:defRPr/>
            </a:pPr>
            <a:r>
              <a:rPr kumimoji="0" lang="vi-VN" sz="3200" b="0" i="0" u="none" strike="noStrike" kern="1200" cap="none" spc="0" normalizeH="0" baseline="0" noProof="0">
                <a:ln>
                  <a:noFill/>
                </a:ln>
                <a:solidFill>
                  <a:srgbClr val="7030A0"/>
                </a:solidFill>
                <a:effectLst/>
                <a:uLnTx/>
                <a:uFillTx/>
                <a:latin typeface="#9Slide03 SFU Futura_03" panose="00000400000000000000" pitchFamily="2" charset="0"/>
                <a:ea typeface="+mn-ea"/>
                <a:cs typeface="Tahoma" panose="020B0604030504040204" pitchFamily="34" charset="0"/>
                <a:sym typeface="Arial"/>
              </a:rPr>
              <a:t>Hiện nay, nhiều quốc gia ở Tây Nam Á đang </a:t>
            </a:r>
            <a:r>
              <a:rPr kumimoji="0" lang="vi-VN" sz="32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đầu tư đổi mới công nghệ, đa dạng ngành nghề, phát triển các ngành đòi hỏi kĩ thuật cao, đổi mới chính sách </a:t>
            </a:r>
            <a:r>
              <a:rPr kumimoji="0" lang="vi-VN" sz="3200" b="0" i="0" u="none" strike="noStrike" kern="1200" cap="none" spc="0" normalizeH="0" baseline="0" noProof="0">
                <a:ln>
                  <a:noFill/>
                </a:ln>
                <a:solidFill>
                  <a:srgbClr val="7030A0"/>
                </a:solidFill>
                <a:effectLst/>
                <a:uLnTx/>
                <a:uFillTx/>
                <a:latin typeface="#9Slide03 SFU Futura_03" panose="00000400000000000000" pitchFamily="2" charset="0"/>
                <a:ea typeface="+mn-ea"/>
                <a:cs typeface="Tahoma" panose="020B0604030504040204" pitchFamily="34" charset="0"/>
                <a:sym typeface="Arial"/>
              </a:rPr>
              <a:t>để hạn chế sự phụ thuộc vào nước ngoài,... nhằm thúc đẩy nhanh kinh tế khu vực.</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7"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extLst>
              <a:ext uri="{FF2B5EF4-FFF2-40B4-BE49-F238E27FC236}">
                <a16:creationId xmlns:a16="http://schemas.microsoft.com/office/drawing/2014/main" id="{F7539A95-6803-70E8-9A58-4843D7BF169B}"/>
              </a:ext>
            </a:extLst>
          </p:cNvPr>
          <p:cNvPicPr>
            <a:picLocks noChangeAspect="1"/>
          </p:cNvPicPr>
          <p:nvPr/>
        </p:nvPicPr>
        <p:blipFill>
          <a:blip r:embed="rId2"/>
          <a:stretch>
            <a:fillRect/>
          </a:stretch>
        </p:blipFill>
        <p:spPr>
          <a:xfrm>
            <a:off x="5908069" y="856181"/>
            <a:ext cx="5618847" cy="5257539"/>
          </a:xfrm>
          <a:prstGeom prst="rect">
            <a:avLst/>
          </a:prstGeom>
        </p:spPr>
      </p:pic>
    </p:spTree>
    <p:extLst>
      <p:ext uri="{BB962C8B-B14F-4D97-AF65-F5344CB8AC3E}">
        <p14:creationId xmlns:p14="http://schemas.microsoft.com/office/powerpoint/2010/main" val="52618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58AB6E-A1EA-4CD9-4A76-F2B0BFA00E05}"/>
              </a:ext>
            </a:extLst>
          </p:cNvPr>
          <p:cNvSpPr txBox="1"/>
          <p:nvPr/>
        </p:nvSpPr>
        <p:spPr>
          <a:xfrm>
            <a:off x="6341711" y="2647424"/>
            <a:ext cx="5415022" cy="2923877"/>
          </a:xfrm>
          <a:custGeom>
            <a:avLst/>
            <a:gdLst>
              <a:gd name="connsiteX0" fmla="*/ 0 w 5415022"/>
              <a:gd name="connsiteY0" fmla="*/ 0 h 2923877"/>
              <a:gd name="connsiteX1" fmla="*/ 487352 w 5415022"/>
              <a:gd name="connsiteY1" fmla="*/ 0 h 2923877"/>
              <a:gd name="connsiteX2" fmla="*/ 920554 w 5415022"/>
              <a:gd name="connsiteY2" fmla="*/ 0 h 2923877"/>
              <a:gd name="connsiteX3" fmla="*/ 1407906 w 5415022"/>
              <a:gd name="connsiteY3" fmla="*/ 0 h 2923877"/>
              <a:gd name="connsiteX4" fmla="*/ 1895258 w 5415022"/>
              <a:gd name="connsiteY4" fmla="*/ 0 h 2923877"/>
              <a:gd name="connsiteX5" fmla="*/ 2382610 w 5415022"/>
              <a:gd name="connsiteY5" fmla="*/ 0 h 2923877"/>
              <a:gd name="connsiteX6" fmla="*/ 2815811 w 5415022"/>
              <a:gd name="connsiteY6" fmla="*/ 0 h 2923877"/>
              <a:gd name="connsiteX7" fmla="*/ 3303163 w 5415022"/>
              <a:gd name="connsiteY7" fmla="*/ 0 h 2923877"/>
              <a:gd name="connsiteX8" fmla="*/ 3682215 w 5415022"/>
              <a:gd name="connsiteY8" fmla="*/ 0 h 2923877"/>
              <a:gd name="connsiteX9" fmla="*/ 4061267 w 5415022"/>
              <a:gd name="connsiteY9" fmla="*/ 0 h 2923877"/>
              <a:gd name="connsiteX10" fmla="*/ 4548618 w 5415022"/>
              <a:gd name="connsiteY10" fmla="*/ 0 h 2923877"/>
              <a:gd name="connsiteX11" fmla="*/ 4927670 w 5415022"/>
              <a:gd name="connsiteY11" fmla="*/ 0 h 2923877"/>
              <a:gd name="connsiteX12" fmla="*/ 5415022 w 5415022"/>
              <a:gd name="connsiteY12" fmla="*/ 0 h 2923877"/>
              <a:gd name="connsiteX13" fmla="*/ 5415022 w 5415022"/>
              <a:gd name="connsiteY13" fmla="*/ 614014 h 2923877"/>
              <a:gd name="connsiteX14" fmla="*/ 5415022 w 5415022"/>
              <a:gd name="connsiteY14" fmla="*/ 1228028 h 2923877"/>
              <a:gd name="connsiteX15" fmla="*/ 5415022 w 5415022"/>
              <a:gd name="connsiteY15" fmla="*/ 1842043 h 2923877"/>
              <a:gd name="connsiteX16" fmla="*/ 5415022 w 5415022"/>
              <a:gd name="connsiteY16" fmla="*/ 2397579 h 2923877"/>
              <a:gd name="connsiteX17" fmla="*/ 5415022 w 5415022"/>
              <a:gd name="connsiteY17" fmla="*/ 2923877 h 2923877"/>
              <a:gd name="connsiteX18" fmla="*/ 4765219 w 5415022"/>
              <a:gd name="connsiteY18" fmla="*/ 2923877 h 2923877"/>
              <a:gd name="connsiteX19" fmla="*/ 4386168 w 5415022"/>
              <a:gd name="connsiteY19" fmla="*/ 2923877 h 2923877"/>
              <a:gd name="connsiteX20" fmla="*/ 4007116 w 5415022"/>
              <a:gd name="connsiteY20" fmla="*/ 2923877 h 2923877"/>
              <a:gd name="connsiteX21" fmla="*/ 3411464 w 5415022"/>
              <a:gd name="connsiteY21" fmla="*/ 2923877 h 2923877"/>
              <a:gd name="connsiteX22" fmla="*/ 2978262 w 5415022"/>
              <a:gd name="connsiteY22" fmla="*/ 2923877 h 2923877"/>
              <a:gd name="connsiteX23" fmla="*/ 2545060 w 5415022"/>
              <a:gd name="connsiteY23" fmla="*/ 2923877 h 2923877"/>
              <a:gd name="connsiteX24" fmla="*/ 2003558 w 5415022"/>
              <a:gd name="connsiteY24" fmla="*/ 2923877 h 2923877"/>
              <a:gd name="connsiteX25" fmla="*/ 1516206 w 5415022"/>
              <a:gd name="connsiteY25" fmla="*/ 2923877 h 2923877"/>
              <a:gd name="connsiteX26" fmla="*/ 974704 w 5415022"/>
              <a:gd name="connsiteY26" fmla="*/ 2923877 h 2923877"/>
              <a:gd name="connsiteX27" fmla="*/ 541502 w 5415022"/>
              <a:gd name="connsiteY27" fmla="*/ 2923877 h 2923877"/>
              <a:gd name="connsiteX28" fmla="*/ 0 w 5415022"/>
              <a:gd name="connsiteY28" fmla="*/ 2923877 h 2923877"/>
              <a:gd name="connsiteX29" fmla="*/ 0 w 5415022"/>
              <a:gd name="connsiteY29" fmla="*/ 2339102 h 2923877"/>
              <a:gd name="connsiteX30" fmla="*/ 0 w 5415022"/>
              <a:gd name="connsiteY30" fmla="*/ 1783565 h 2923877"/>
              <a:gd name="connsiteX31" fmla="*/ 0 w 5415022"/>
              <a:gd name="connsiteY31" fmla="*/ 1286506 h 2923877"/>
              <a:gd name="connsiteX32" fmla="*/ 0 w 5415022"/>
              <a:gd name="connsiteY32" fmla="*/ 760208 h 2923877"/>
              <a:gd name="connsiteX33" fmla="*/ 0 w 5415022"/>
              <a:gd name="connsiteY33" fmla="*/ 0 h 292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15022" h="2923877" fill="none" extrusionOk="0">
                <a:moveTo>
                  <a:pt x="0" y="0"/>
                </a:moveTo>
                <a:cubicBezTo>
                  <a:pt x="152131" y="-48520"/>
                  <a:pt x="381111" y="28789"/>
                  <a:pt x="487352" y="0"/>
                </a:cubicBezTo>
                <a:cubicBezTo>
                  <a:pt x="593593" y="-28789"/>
                  <a:pt x="770884" y="49552"/>
                  <a:pt x="920554" y="0"/>
                </a:cubicBezTo>
                <a:cubicBezTo>
                  <a:pt x="1070224" y="-49552"/>
                  <a:pt x="1299320" y="27376"/>
                  <a:pt x="1407906" y="0"/>
                </a:cubicBezTo>
                <a:cubicBezTo>
                  <a:pt x="1516492" y="-27376"/>
                  <a:pt x="1725662" y="11691"/>
                  <a:pt x="1895258" y="0"/>
                </a:cubicBezTo>
                <a:cubicBezTo>
                  <a:pt x="2064854" y="-11691"/>
                  <a:pt x="2143689" y="37751"/>
                  <a:pt x="2382610" y="0"/>
                </a:cubicBezTo>
                <a:cubicBezTo>
                  <a:pt x="2621531" y="-37751"/>
                  <a:pt x="2660344" y="3920"/>
                  <a:pt x="2815811" y="0"/>
                </a:cubicBezTo>
                <a:cubicBezTo>
                  <a:pt x="2971278" y="-3920"/>
                  <a:pt x="3122449" y="16810"/>
                  <a:pt x="3303163" y="0"/>
                </a:cubicBezTo>
                <a:cubicBezTo>
                  <a:pt x="3483877" y="-16810"/>
                  <a:pt x="3514483" y="28947"/>
                  <a:pt x="3682215" y="0"/>
                </a:cubicBezTo>
                <a:cubicBezTo>
                  <a:pt x="3849947" y="-28947"/>
                  <a:pt x="3940943" y="26340"/>
                  <a:pt x="4061267" y="0"/>
                </a:cubicBezTo>
                <a:cubicBezTo>
                  <a:pt x="4181591" y="-26340"/>
                  <a:pt x="4344741" y="17148"/>
                  <a:pt x="4548618" y="0"/>
                </a:cubicBezTo>
                <a:cubicBezTo>
                  <a:pt x="4752495" y="-17148"/>
                  <a:pt x="4826436" y="39366"/>
                  <a:pt x="4927670" y="0"/>
                </a:cubicBezTo>
                <a:cubicBezTo>
                  <a:pt x="5028904" y="-39366"/>
                  <a:pt x="5244185" y="42876"/>
                  <a:pt x="5415022" y="0"/>
                </a:cubicBezTo>
                <a:cubicBezTo>
                  <a:pt x="5447462" y="183650"/>
                  <a:pt x="5400840" y="344414"/>
                  <a:pt x="5415022" y="614014"/>
                </a:cubicBezTo>
                <a:cubicBezTo>
                  <a:pt x="5429204" y="883614"/>
                  <a:pt x="5366307" y="1078739"/>
                  <a:pt x="5415022" y="1228028"/>
                </a:cubicBezTo>
                <a:cubicBezTo>
                  <a:pt x="5463737" y="1377317"/>
                  <a:pt x="5406264" y="1688218"/>
                  <a:pt x="5415022" y="1842043"/>
                </a:cubicBezTo>
                <a:cubicBezTo>
                  <a:pt x="5423780" y="1995869"/>
                  <a:pt x="5380704" y="2189811"/>
                  <a:pt x="5415022" y="2397579"/>
                </a:cubicBezTo>
                <a:cubicBezTo>
                  <a:pt x="5449340" y="2605347"/>
                  <a:pt x="5362068" y="2739584"/>
                  <a:pt x="5415022" y="2923877"/>
                </a:cubicBezTo>
                <a:cubicBezTo>
                  <a:pt x="5142101" y="2955442"/>
                  <a:pt x="4904446" y="2920065"/>
                  <a:pt x="4765219" y="2923877"/>
                </a:cubicBezTo>
                <a:cubicBezTo>
                  <a:pt x="4625992" y="2927689"/>
                  <a:pt x="4534432" y="2896366"/>
                  <a:pt x="4386168" y="2923877"/>
                </a:cubicBezTo>
                <a:cubicBezTo>
                  <a:pt x="4237904" y="2951388"/>
                  <a:pt x="4111478" y="2892163"/>
                  <a:pt x="4007116" y="2923877"/>
                </a:cubicBezTo>
                <a:cubicBezTo>
                  <a:pt x="3902754" y="2955591"/>
                  <a:pt x="3691160" y="2881294"/>
                  <a:pt x="3411464" y="2923877"/>
                </a:cubicBezTo>
                <a:cubicBezTo>
                  <a:pt x="3131768" y="2966460"/>
                  <a:pt x="3151563" y="2877091"/>
                  <a:pt x="2978262" y="2923877"/>
                </a:cubicBezTo>
                <a:cubicBezTo>
                  <a:pt x="2804961" y="2970663"/>
                  <a:pt x="2725058" y="2910220"/>
                  <a:pt x="2545060" y="2923877"/>
                </a:cubicBezTo>
                <a:cubicBezTo>
                  <a:pt x="2365062" y="2937534"/>
                  <a:pt x="2246081" y="2859231"/>
                  <a:pt x="2003558" y="2923877"/>
                </a:cubicBezTo>
                <a:cubicBezTo>
                  <a:pt x="1761035" y="2988523"/>
                  <a:pt x="1661042" y="2910549"/>
                  <a:pt x="1516206" y="2923877"/>
                </a:cubicBezTo>
                <a:cubicBezTo>
                  <a:pt x="1371370" y="2937205"/>
                  <a:pt x="1132192" y="2880987"/>
                  <a:pt x="974704" y="2923877"/>
                </a:cubicBezTo>
                <a:cubicBezTo>
                  <a:pt x="817216" y="2966767"/>
                  <a:pt x="740266" y="2919359"/>
                  <a:pt x="541502" y="2923877"/>
                </a:cubicBezTo>
                <a:cubicBezTo>
                  <a:pt x="342738" y="2928395"/>
                  <a:pt x="181440" y="2875206"/>
                  <a:pt x="0" y="2923877"/>
                </a:cubicBezTo>
                <a:cubicBezTo>
                  <a:pt x="-12786" y="2711683"/>
                  <a:pt x="59753" y="2514971"/>
                  <a:pt x="0" y="2339102"/>
                </a:cubicBezTo>
                <a:cubicBezTo>
                  <a:pt x="-59753" y="2163233"/>
                  <a:pt x="45922" y="1898226"/>
                  <a:pt x="0" y="1783565"/>
                </a:cubicBezTo>
                <a:cubicBezTo>
                  <a:pt x="-45922" y="1668904"/>
                  <a:pt x="42179" y="1507492"/>
                  <a:pt x="0" y="1286506"/>
                </a:cubicBezTo>
                <a:cubicBezTo>
                  <a:pt x="-42179" y="1065520"/>
                  <a:pt x="36789" y="1011668"/>
                  <a:pt x="0" y="760208"/>
                </a:cubicBezTo>
                <a:cubicBezTo>
                  <a:pt x="-36789" y="508748"/>
                  <a:pt x="88342" y="305210"/>
                  <a:pt x="0" y="0"/>
                </a:cubicBezTo>
                <a:close/>
              </a:path>
              <a:path w="5415022" h="2923877" stroke="0" extrusionOk="0">
                <a:moveTo>
                  <a:pt x="0" y="0"/>
                </a:moveTo>
                <a:cubicBezTo>
                  <a:pt x="243212" y="-5132"/>
                  <a:pt x="267424" y="45908"/>
                  <a:pt x="487352" y="0"/>
                </a:cubicBezTo>
                <a:cubicBezTo>
                  <a:pt x="707280" y="-45908"/>
                  <a:pt x="729334" y="14946"/>
                  <a:pt x="866404" y="0"/>
                </a:cubicBezTo>
                <a:cubicBezTo>
                  <a:pt x="1003474" y="-14946"/>
                  <a:pt x="1113594" y="49865"/>
                  <a:pt x="1353756" y="0"/>
                </a:cubicBezTo>
                <a:cubicBezTo>
                  <a:pt x="1593918" y="-49865"/>
                  <a:pt x="1640707" y="10163"/>
                  <a:pt x="1732807" y="0"/>
                </a:cubicBezTo>
                <a:cubicBezTo>
                  <a:pt x="1824907" y="-10163"/>
                  <a:pt x="2097268" y="63538"/>
                  <a:pt x="2382610" y="0"/>
                </a:cubicBezTo>
                <a:cubicBezTo>
                  <a:pt x="2667952" y="-63538"/>
                  <a:pt x="2682880" y="12009"/>
                  <a:pt x="2815811" y="0"/>
                </a:cubicBezTo>
                <a:cubicBezTo>
                  <a:pt x="2948742" y="-12009"/>
                  <a:pt x="3077813" y="43304"/>
                  <a:pt x="3194863" y="0"/>
                </a:cubicBezTo>
                <a:cubicBezTo>
                  <a:pt x="3311913" y="-43304"/>
                  <a:pt x="3690956" y="8021"/>
                  <a:pt x="3844666" y="0"/>
                </a:cubicBezTo>
                <a:cubicBezTo>
                  <a:pt x="3998376" y="-8021"/>
                  <a:pt x="4338670" y="66394"/>
                  <a:pt x="4494468" y="0"/>
                </a:cubicBezTo>
                <a:cubicBezTo>
                  <a:pt x="4650266" y="-66394"/>
                  <a:pt x="5142187" y="90557"/>
                  <a:pt x="5415022" y="0"/>
                </a:cubicBezTo>
                <a:cubicBezTo>
                  <a:pt x="5435166" y="316022"/>
                  <a:pt x="5383493" y="507304"/>
                  <a:pt x="5415022" y="643253"/>
                </a:cubicBezTo>
                <a:cubicBezTo>
                  <a:pt x="5446551" y="779202"/>
                  <a:pt x="5382983" y="961669"/>
                  <a:pt x="5415022" y="1228028"/>
                </a:cubicBezTo>
                <a:cubicBezTo>
                  <a:pt x="5447061" y="1494388"/>
                  <a:pt x="5357509" y="1581137"/>
                  <a:pt x="5415022" y="1783565"/>
                </a:cubicBezTo>
                <a:cubicBezTo>
                  <a:pt x="5472535" y="1985993"/>
                  <a:pt x="5361572" y="2066248"/>
                  <a:pt x="5415022" y="2280624"/>
                </a:cubicBezTo>
                <a:cubicBezTo>
                  <a:pt x="5468472" y="2495000"/>
                  <a:pt x="5408114" y="2603158"/>
                  <a:pt x="5415022" y="2923877"/>
                </a:cubicBezTo>
                <a:cubicBezTo>
                  <a:pt x="5227199" y="2931542"/>
                  <a:pt x="5069085" y="2896609"/>
                  <a:pt x="4927670" y="2923877"/>
                </a:cubicBezTo>
                <a:cubicBezTo>
                  <a:pt x="4786255" y="2951145"/>
                  <a:pt x="4737048" y="2891385"/>
                  <a:pt x="4548618" y="2923877"/>
                </a:cubicBezTo>
                <a:cubicBezTo>
                  <a:pt x="4360188" y="2956369"/>
                  <a:pt x="4086883" y="2909116"/>
                  <a:pt x="3952966" y="2923877"/>
                </a:cubicBezTo>
                <a:cubicBezTo>
                  <a:pt x="3819049" y="2938638"/>
                  <a:pt x="3628448" y="2873780"/>
                  <a:pt x="3411464" y="2923877"/>
                </a:cubicBezTo>
                <a:cubicBezTo>
                  <a:pt x="3194480" y="2973974"/>
                  <a:pt x="3163313" y="2906804"/>
                  <a:pt x="3032412" y="2923877"/>
                </a:cubicBezTo>
                <a:cubicBezTo>
                  <a:pt x="2901511" y="2940950"/>
                  <a:pt x="2707412" y="2882893"/>
                  <a:pt x="2382610" y="2923877"/>
                </a:cubicBezTo>
                <a:cubicBezTo>
                  <a:pt x="2057808" y="2964861"/>
                  <a:pt x="2133048" y="2918566"/>
                  <a:pt x="1949408" y="2923877"/>
                </a:cubicBezTo>
                <a:cubicBezTo>
                  <a:pt x="1765768" y="2929188"/>
                  <a:pt x="1521174" y="2866083"/>
                  <a:pt x="1407906" y="2923877"/>
                </a:cubicBezTo>
                <a:cubicBezTo>
                  <a:pt x="1294638" y="2981671"/>
                  <a:pt x="1142937" y="2909949"/>
                  <a:pt x="920554" y="2923877"/>
                </a:cubicBezTo>
                <a:cubicBezTo>
                  <a:pt x="698171" y="2937805"/>
                  <a:pt x="221628" y="2913983"/>
                  <a:pt x="0" y="2923877"/>
                </a:cubicBezTo>
                <a:cubicBezTo>
                  <a:pt x="-10146" y="2638628"/>
                  <a:pt x="11397" y="2459640"/>
                  <a:pt x="0" y="2280624"/>
                </a:cubicBezTo>
                <a:cubicBezTo>
                  <a:pt x="-11397" y="2101608"/>
                  <a:pt x="53677" y="1860698"/>
                  <a:pt x="0" y="1637371"/>
                </a:cubicBezTo>
                <a:cubicBezTo>
                  <a:pt x="-53677" y="1414044"/>
                  <a:pt x="34595" y="1270666"/>
                  <a:pt x="0" y="1081834"/>
                </a:cubicBezTo>
                <a:cubicBezTo>
                  <a:pt x="-34595" y="893002"/>
                  <a:pt x="398" y="416139"/>
                  <a:pt x="0" y="0"/>
                </a:cubicBezTo>
                <a:close/>
              </a:path>
            </a:pathLst>
          </a:custGeom>
          <a:solidFill>
            <a:schemeClr val="accent3">
              <a:lumMod val="20000"/>
              <a:lumOff val="80000"/>
            </a:schemeClr>
          </a:solidFill>
          <a:ln>
            <a:solidFill>
              <a:srgbClr val="002060"/>
            </a:solidFill>
            <a:prstDash val="dash"/>
            <a:extLst>
              <a:ext uri="{C807C97D-BFC1-408E-A445-0C87EB9F89A2}">
                <ask:lineSketchStyleProps xmlns:ask="http://schemas.microsoft.com/office/drawing/2018/sketchyshapes" sd="1937250538">
                  <a:prstGeom prst="rect">
                    <a:avLst/>
                  </a:prstGeom>
                  <ask:type>
                    <ask:lineSketchScribble/>
                  </ask:type>
                </ask:lineSketchStyleProps>
              </a:ext>
            </a:extLst>
          </a:ln>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4400" b="1">
                <a:solidFill>
                  <a:srgbClr val="512373"/>
                </a:solidFill>
                <a:latin typeface="#9Slide05 Israquella" pitchFamily="2" charset="0"/>
                <a:cs typeface="Arial"/>
                <a:sym typeface="Arial"/>
              </a:rPr>
              <a:t>Nhiệm vụ</a:t>
            </a:r>
            <a:r>
              <a:rPr kumimoji="0" lang="vi-VN" sz="4400" b="1" i="0" u="none" strike="noStrike" kern="1200" cap="none" spc="0" normalizeH="0" baseline="0" noProof="0">
                <a:ln>
                  <a:noFill/>
                </a:ln>
                <a:solidFill>
                  <a:srgbClr val="512373"/>
                </a:solidFill>
                <a:effectLst/>
                <a:uLnTx/>
                <a:uFillTx/>
                <a:latin typeface="#9Slide05 Israquella" pitchFamily="2" charset="0"/>
                <a:ea typeface="+mn-ea"/>
                <a:cs typeface="Arial"/>
                <a:sym typeface="Arial"/>
              </a:rPr>
              <a:t> </a:t>
            </a:r>
            <a:r>
              <a:rPr lang="en-US" sz="4400" b="1">
                <a:solidFill>
                  <a:srgbClr val="512373"/>
                </a:solidFill>
                <a:latin typeface="#9Slide05 Israquella" pitchFamily="2" charset="0"/>
                <a:cs typeface="Arial"/>
                <a:sym typeface="Arial"/>
              </a:rPr>
              <a:t>3</a:t>
            </a:r>
            <a:endParaRPr kumimoji="0" lang="en-US" sz="4400" b="1" i="0" u="none" strike="noStrike" kern="0" cap="none" spc="0" normalizeH="0" baseline="0" noProof="0">
              <a:ln>
                <a:noFill/>
              </a:ln>
              <a:solidFill>
                <a:srgbClr val="FF1111"/>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Đọc thông tin Mục IV.</a:t>
            </a:r>
            <a:r>
              <a:rPr kumimoji="0" lang="en-US"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3</a:t>
            </a:r>
            <a:r>
              <a:rPr kumimoji="0" lang="vi-VN"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 tr</a:t>
            </a:r>
            <a:r>
              <a:rPr kumimoji="0" lang="en-US"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81</a:t>
            </a:r>
            <a:r>
              <a:rPr kumimoji="0" lang="vi-VN"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 SGK, dựa vào hình 15.</a:t>
            </a:r>
            <a:r>
              <a:rPr kumimoji="0" lang="en-US"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7</a:t>
            </a:r>
            <a:r>
              <a:rPr kumimoji="0" lang="vi-VN"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rPr>
              <a:t> </a:t>
            </a:r>
            <a:endParaRPr kumimoji="0" lang="en-US"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endParaRPr>
          </a:p>
          <a:p>
            <a:pPr marL="342900" lvl="0" indent="-342900" algn="just">
              <a:buFont typeface="Wingdings" panose="05000000000000000000" pitchFamily="2" charset="2"/>
              <a:buChar char="v"/>
              <a:defRPr/>
            </a:pPr>
            <a:r>
              <a:rPr kumimoji="0" lang="en-US" sz="28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mn-cs"/>
              </a:rPr>
              <a:t> </a:t>
            </a:r>
            <a:r>
              <a:rPr lang="vi-VN" sz="2800" kern="0">
                <a:solidFill>
                  <a:srgbClr val="0070C0"/>
                </a:solidFill>
                <a:latin typeface="#9Slide03 SFU Futura_03" panose="00000400000000000000" pitchFamily="2" charset="0"/>
              </a:rPr>
              <a:t>Nhận xét cơ cấu kinh tế của Tây Nam Á năm 2010 và 2020.</a:t>
            </a:r>
            <a:endParaRPr kumimoji="0" lang="vi-VN" sz="2800" b="0" i="0" u="none" strike="noStrike" kern="0" cap="none" spc="0" normalizeH="0" baseline="0" noProof="0">
              <a:ln>
                <a:noFill/>
              </a:ln>
              <a:solidFill>
                <a:srgbClr val="0070C0"/>
              </a:solidFill>
              <a:effectLst/>
              <a:uLnTx/>
              <a:uFillTx/>
              <a:latin typeface="#9Slide03 SFU Futura_03" panose="00000400000000000000" pitchFamily="2" charset="0"/>
              <a:ea typeface="+mn-ea"/>
              <a:cs typeface="+mn-cs"/>
            </a:endParaRPr>
          </a:p>
        </p:txBody>
      </p:sp>
      <p:grpSp>
        <p:nvGrpSpPr>
          <p:cNvPr id="5" name="Group 4">
            <a:extLst>
              <a:ext uri="{FF2B5EF4-FFF2-40B4-BE49-F238E27FC236}">
                <a16:creationId xmlns:a16="http://schemas.microsoft.com/office/drawing/2014/main" id="{F9281B26-10D5-2F08-108D-F874DCBDB103}"/>
              </a:ext>
            </a:extLst>
          </p:cNvPr>
          <p:cNvGrpSpPr/>
          <p:nvPr/>
        </p:nvGrpSpPr>
        <p:grpSpPr>
          <a:xfrm>
            <a:off x="6341711" y="1181168"/>
            <a:ext cx="2494936" cy="830997"/>
            <a:chOff x="7033847" y="1776002"/>
            <a:chExt cx="2780816" cy="1207481"/>
          </a:xfrm>
        </p:grpSpPr>
        <p:sp>
          <p:nvSpPr>
            <p:cNvPr id="6" name="Flowchart: Terminator 5">
              <a:extLst>
                <a:ext uri="{FF2B5EF4-FFF2-40B4-BE49-F238E27FC236}">
                  <a16:creationId xmlns:a16="http://schemas.microsoft.com/office/drawing/2014/main" id="{68493655-7B9A-B570-1E28-B6170748F398}"/>
                </a:ext>
              </a:extLst>
            </p:cNvPr>
            <p:cNvSpPr/>
            <p:nvPr/>
          </p:nvSpPr>
          <p:spPr>
            <a:xfrm>
              <a:off x="7775611" y="2046807"/>
              <a:ext cx="2039052" cy="601601"/>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rPr>
                <a:t> C</a:t>
              </a:r>
              <a:r>
                <a:rPr lang="en-US" sz="2000" b="1">
                  <a:solidFill>
                    <a:prstClr val="white"/>
                  </a:solidFill>
                  <a:latin typeface="#9Slide03 SFU Futura_09" panose="00000400000000000000" pitchFamily="2" charset="0"/>
                </a:rPr>
                <a:t>Á NHÂN</a:t>
              </a:r>
              <a:r>
                <a:rPr kumimoji="0" lang="vi-VN" sz="20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rPr>
                <a:t> </a:t>
              </a:r>
              <a:endParaRPr kumimoji="0" lang="en-US" sz="2000" b="1" i="0" u="none" strike="noStrike" kern="1200" cap="none" spc="0" normalizeH="0" baseline="0" noProof="0">
                <a:ln>
                  <a:noFill/>
                </a:ln>
                <a:solidFill>
                  <a:prstClr val="white"/>
                </a:solidFill>
                <a:effectLst/>
                <a:uLnTx/>
                <a:uFillTx/>
                <a:latin typeface="#9Slide03 SFU Futura_09" panose="00000400000000000000" pitchFamily="2" charset="0"/>
                <a:ea typeface="+mn-ea"/>
                <a:cs typeface="+mn-cs"/>
              </a:endParaRPr>
            </a:p>
          </p:txBody>
        </p:sp>
        <p:pic>
          <p:nvPicPr>
            <p:cNvPr id="7" name="Picture 6">
              <a:extLst>
                <a:ext uri="{FF2B5EF4-FFF2-40B4-BE49-F238E27FC236}">
                  <a16:creationId xmlns:a16="http://schemas.microsoft.com/office/drawing/2014/main" id="{EB815855-59EF-C4BC-C92D-3338B0C20A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sp>
        <p:nvSpPr>
          <p:cNvPr id="10" name="Hộp Văn bản 18">
            <a:extLst>
              <a:ext uri="{FF2B5EF4-FFF2-40B4-BE49-F238E27FC236}">
                <a16:creationId xmlns:a16="http://schemas.microsoft.com/office/drawing/2014/main" id="{BDE59612-D26C-205A-6CB4-6FD8F3DF0DAD}"/>
              </a:ext>
            </a:extLst>
          </p:cNvPr>
          <p:cNvSpPr txBox="1"/>
          <p:nvPr/>
        </p:nvSpPr>
        <p:spPr>
          <a:xfrm>
            <a:off x="2602030" y="-216771"/>
            <a:ext cx="7216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9Slide03 Iciel Blooming Elegan" pitchFamily="2" charset="0"/>
                <a:ea typeface="+mn-ea"/>
                <a:cs typeface="+mn-cs"/>
              </a:rPr>
              <a:t>TÌM HIỂU TÌNH HÌNH PHÁT TRIỂN  KINH TẾ</a:t>
            </a:r>
          </a:p>
        </p:txBody>
      </p:sp>
      <p:cxnSp>
        <p:nvCxnSpPr>
          <p:cNvPr id="11" name="Đường nối Thẳng 19">
            <a:extLst>
              <a:ext uri="{FF2B5EF4-FFF2-40B4-BE49-F238E27FC236}">
                <a16:creationId xmlns:a16="http://schemas.microsoft.com/office/drawing/2014/main" id="{8C633408-15E1-DC07-01AD-80BC8641EA79}"/>
              </a:ext>
            </a:extLst>
          </p:cNvPr>
          <p:cNvCxnSpPr>
            <a:cxnSpLocks/>
          </p:cNvCxnSpPr>
          <p:nvPr/>
        </p:nvCxnSpPr>
        <p:spPr>
          <a:xfrm>
            <a:off x="3656028" y="591630"/>
            <a:ext cx="5108544" cy="0"/>
          </a:xfrm>
          <a:prstGeom prst="line">
            <a:avLst/>
          </a:prstGeom>
          <a:noFill/>
          <a:ln w="28575" cap="flat" cmpd="sng" algn="ctr">
            <a:solidFill>
              <a:srgbClr val="00B050"/>
            </a:solidFill>
            <a:prstDash val="sysDash"/>
            <a:miter lim="800000"/>
          </a:ln>
          <a:effectLst/>
        </p:spPr>
      </p:cxnSp>
      <p:grpSp>
        <p:nvGrpSpPr>
          <p:cNvPr id="2" name="Nhóm 1">
            <a:extLst>
              <a:ext uri="{FF2B5EF4-FFF2-40B4-BE49-F238E27FC236}">
                <a16:creationId xmlns:a16="http://schemas.microsoft.com/office/drawing/2014/main" id="{4E9A7B4A-D179-7091-5E0C-8868BC3BD96E}"/>
              </a:ext>
            </a:extLst>
          </p:cNvPr>
          <p:cNvGrpSpPr/>
          <p:nvPr/>
        </p:nvGrpSpPr>
        <p:grpSpPr>
          <a:xfrm>
            <a:off x="-14068" y="0"/>
            <a:ext cx="12206068" cy="6858000"/>
            <a:chOff x="-14068" y="0"/>
            <a:chExt cx="12206068" cy="6858000"/>
          </a:xfrm>
        </p:grpSpPr>
        <p:grpSp>
          <p:nvGrpSpPr>
            <p:cNvPr id="12" name="Nhóm 2">
              <a:extLst>
                <a:ext uri="{FF2B5EF4-FFF2-40B4-BE49-F238E27FC236}">
                  <a16:creationId xmlns:a16="http://schemas.microsoft.com/office/drawing/2014/main" id="{DC2B8147-BA5B-2C7F-6FD1-F00CBA12F28F}"/>
                </a:ext>
              </a:extLst>
            </p:cNvPr>
            <p:cNvGrpSpPr/>
            <p:nvPr/>
          </p:nvGrpSpPr>
          <p:grpSpPr>
            <a:xfrm>
              <a:off x="-14068" y="0"/>
              <a:ext cx="12206068" cy="6858000"/>
              <a:chOff x="-14068" y="0"/>
              <a:chExt cx="12206068" cy="6858000"/>
            </a:xfrm>
          </p:grpSpPr>
          <p:cxnSp>
            <p:nvCxnSpPr>
              <p:cNvPr id="14" name="Đường nối Thẳng 4">
                <a:extLst>
                  <a:ext uri="{FF2B5EF4-FFF2-40B4-BE49-F238E27FC236}">
                    <a16:creationId xmlns:a16="http://schemas.microsoft.com/office/drawing/2014/main" id="{52DDAA9B-0A84-F485-2F24-579CF8C83B69}"/>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Đường nối Thẳng 5">
                <a:extLst>
                  <a:ext uri="{FF2B5EF4-FFF2-40B4-BE49-F238E27FC236}">
                    <a16:creationId xmlns:a16="http://schemas.microsoft.com/office/drawing/2014/main" id="{C6C74A56-66E6-AAE4-F91C-134DAC7E5E96}"/>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Đường nối Thẳng 6">
                <a:extLst>
                  <a:ext uri="{FF2B5EF4-FFF2-40B4-BE49-F238E27FC236}">
                    <a16:creationId xmlns:a16="http://schemas.microsoft.com/office/drawing/2014/main" id="{73FFDABB-4ED1-862E-C400-994DBF164DDE}"/>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3" name="Đường nối Thẳng 3">
              <a:extLst>
                <a:ext uri="{FF2B5EF4-FFF2-40B4-BE49-F238E27FC236}">
                  <a16:creationId xmlns:a16="http://schemas.microsoft.com/office/drawing/2014/main" id="{510E01B6-3E00-4235-2B06-427EB60BD8F2}"/>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1DB464AE-1CEA-A71C-79CA-116339F68BBE}"/>
              </a:ext>
            </a:extLst>
          </p:cNvPr>
          <p:cNvSpPr txBox="1"/>
          <p:nvPr/>
        </p:nvSpPr>
        <p:spPr>
          <a:xfrm>
            <a:off x="575758" y="1479480"/>
            <a:ext cx="4893697" cy="869725"/>
          </a:xfrm>
          <a:prstGeom prst="rect">
            <a:avLst/>
          </a:prstGeom>
          <a:noFill/>
        </p:spPr>
        <p:txBody>
          <a:bodyPr wrap="square">
            <a:spAutoFit/>
          </a:bodyPr>
          <a:lstStyle/>
          <a:p>
            <a:pPr marL="342900" lvl="0" indent="-342900" algn="ctr">
              <a:lnSpc>
                <a:spcPct val="115000"/>
              </a:lnSpc>
              <a:spcAft>
                <a:spcPts val="800"/>
              </a:spcAft>
              <a:buFont typeface="Wingdings" panose="05000000000000000000" pitchFamily="2" charset="2"/>
              <a:buChar char=""/>
            </a:pPr>
            <a:r>
              <a:rPr lang="en-US" sz="2000">
                <a:solidFill>
                  <a:srgbClr val="7030A0"/>
                </a:solidFill>
                <a:effectLst/>
                <a:latin typeface="#9Slide03 SFU Futura_05" panose="00000800000000000000" pitchFamily="2" charset="0"/>
                <a:ea typeface="Times New Roman" panose="02020603050405020304" pitchFamily="18" charset="0"/>
                <a:cs typeface="Times New Roman" panose="02020603050405020304" pitchFamily="18" charset="0"/>
              </a:rPr>
              <a:t>NHIỆM VỤ 3: CƠ CẤU KINH TẾ </a:t>
            </a:r>
          </a:p>
          <a:p>
            <a:pPr lvl="0" algn="ctr">
              <a:lnSpc>
                <a:spcPct val="115000"/>
              </a:lnSpc>
              <a:spcAft>
                <a:spcPts val="800"/>
              </a:spcAft>
            </a:pPr>
            <a:r>
              <a:rPr lang="en-US" sz="2000">
                <a:solidFill>
                  <a:srgbClr val="7030A0"/>
                </a:solidFill>
                <a:effectLst/>
                <a:latin typeface="#9Slide03 SFU Futura_05" panose="00000800000000000000" pitchFamily="2" charset="0"/>
                <a:ea typeface="Times New Roman" panose="02020603050405020304" pitchFamily="18" charset="0"/>
                <a:cs typeface="Times New Roman" panose="02020603050405020304" pitchFamily="18" charset="0"/>
              </a:rPr>
              <a:t>CỦA TÂY NAM Á</a:t>
            </a:r>
            <a:endParaRPr lang="en-US" sz="2000">
              <a:effectLst/>
              <a:latin typeface="#9Slide03 SFU Futura_05" panose="00000800000000000000" pitchFamily="2"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731430A2-E410-8811-F3ED-2330CE41E472}"/>
              </a:ext>
            </a:extLst>
          </p:cNvPr>
          <p:cNvPicPr>
            <a:picLocks noChangeAspect="1"/>
          </p:cNvPicPr>
          <p:nvPr/>
        </p:nvPicPr>
        <p:blipFill>
          <a:blip r:embed="rId5"/>
          <a:stretch>
            <a:fillRect/>
          </a:stretch>
        </p:blipFill>
        <p:spPr>
          <a:xfrm>
            <a:off x="435267" y="2690011"/>
            <a:ext cx="5857874" cy="2605087"/>
          </a:xfrm>
          <a:prstGeom prst="rect">
            <a:avLst/>
          </a:prstGeom>
        </p:spPr>
      </p:pic>
    </p:spTree>
    <p:extLst>
      <p:ext uri="{BB962C8B-B14F-4D97-AF65-F5344CB8AC3E}">
        <p14:creationId xmlns:p14="http://schemas.microsoft.com/office/powerpoint/2010/main" val="231713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0D1B5-1A99-5E68-CF51-296A3FECA5A9}"/>
              </a:ext>
            </a:extLst>
          </p:cNvPr>
          <p:cNvPicPr>
            <a:picLocks noChangeAspect="1"/>
          </p:cNvPicPr>
          <p:nvPr/>
        </p:nvPicPr>
        <p:blipFill>
          <a:blip r:embed="rId2"/>
          <a:stretch>
            <a:fillRect/>
          </a:stretch>
        </p:blipFill>
        <p:spPr>
          <a:xfrm>
            <a:off x="238125" y="-51370"/>
            <a:ext cx="11715750" cy="5210175"/>
          </a:xfrm>
          <a:prstGeom prst="rect">
            <a:avLst/>
          </a:prstGeom>
        </p:spPr>
      </p:pic>
      <p:sp>
        <p:nvSpPr>
          <p:cNvPr id="4" name="TextBox 3">
            <a:extLst>
              <a:ext uri="{FF2B5EF4-FFF2-40B4-BE49-F238E27FC236}">
                <a16:creationId xmlns:a16="http://schemas.microsoft.com/office/drawing/2014/main" id="{5155BD94-64C0-915B-6D12-265D228F64C2}"/>
              </a:ext>
            </a:extLst>
          </p:cNvPr>
          <p:cNvSpPr txBox="1"/>
          <p:nvPr/>
        </p:nvSpPr>
        <p:spPr>
          <a:xfrm>
            <a:off x="540386" y="5552683"/>
            <a:ext cx="11413489" cy="1077218"/>
          </a:xfrm>
          <a:prstGeom prst="rect">
            <a:avLst/>
          </a:prstGeom>
          <a:noFill/>
          <a:ln>
            <a:noFill/>
          </a:ln>
        </p:spPr>
        <p:txBody>
          <a:bodyPr wrap="square">
            <a:spAutoFit/>
          </a:bodyPr>
          <a:lstStyle/>
          <a:p>
            <a:r>
              <a:rPr lang="en-US" sz="3200" b="1">
                <a:solidFill>
                  <a:srgbClr val="0070C0"/>
                </a:solidFill>
                <a:latin typeface="#9Slide05 GeosansLight" panose="02000603020000020003" pitchFamily="2" charset="0"/>
              </a:rPr>
              <a:t>Trong cơ cấu kinh tế, ngành </a:t>
            </a:r>
            <a:r>
              <a:rPr lang="en-US" sz="3200" b="1">
                <a:solidFill>
                  <a:srgbClr val="FF0000"/>
                </a:solidFill>
                <a:latin typeface="#9Slide05 GeosansLight" panose="02000603020000020003" pitchFamily="2" charset="0"/>
              </a:rPr>
              <a:t>dịch vụ chiếm tỉ trọng cao nhất.</a:t>
            </a:r>
            <a:r>
              <a:rPr lang="en-US" sz="3200" b="1">
                <a:solidFill>
                  <a:srgbClr val="0070C0"/>
                </a:solidFill>
                <a:latin typeface="#9Slide05 GeosansLight" panose="02000603020000020003" pitchFamily="2" charset="0"/>
              </a:rPr>
              <a:t> Công nghiệp có tỉ trọng khá cao. Nông nghiệp có tỉ trọng đóng góp thấp </a:t>
            </a:r>
            <a:r>
              <a:rPr lang="en-US" sz="3200" b="1">
                <a:solidFill>
                  <a:srgbClr val="FF0000"/>
                </a:solidFill>
                <a:latin typeface="#9Slide05 GeosansLight" panose="02000603020000020003" pitchFamily="2" charset="0"/>
              </a:rPr>
              <a:t> </a:t>
            </a:r>
          </a:p>
        </p:txBody>
      </p:sp>
    </p:spTree>
    <p:extLst>
      <p:ext uri="{BB962C8B-B14F-4D97-AF65-F5344CB8AC3E}">
        <p14:creationId xmlns:p14="http://schemas.microsoft.com/office/powerpoint/2010/main" val="1890328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
            <a:extLst>
              <a:ext uri="{FF2B5EF4-FFF2-40B4-BE49-F238E27FC236}">
                <a16:creationId xmlns:a16="http://schemas.microsoft.com/office/drawing/2014/main" id="{CCF26497-4379-EA5E-5857-1FBA76FF9D99}"/>
              </a:ext>
            </a:extLst>
          </p:cNvPr>
          <p:cNvGrpSpPr/>
          <p:nvPr/>
        </p:nvGrpSpPr>
        <p:grpSpPr>
          <a:xfrm>
            <a:off x="-14068" y="0"/>
            <a:ext cx="12206068" cy="6858000"/>
            <a:chOff x="-14068" y="0"/>
            <a:chExt cx="12206068" cy="6858000"/>
          </a:xfrm>
        </p:grpSpPr>
        <p:grpSp>
          <p:nvGrpSpPr>
            <p:cNvPr id="7" name="Nhóm 2">
              <a:extLst>
                <a:ext uri="{FF2B5EF4-FFF2-40B4-BE49-F238E27FC236}">
                  <a16:creationId xmlns:a16="http://schemas.microsoft.com/office/drawing/2014/main" id="{BBA3915B-3F65-166F-D7C3-4030B712D87D}"/>
                </a:ext>
              </a:extLst>
            </p:cNvPr>
            <p:cNvGrpSpPr/>
            <p:nvPr/>
          </p:nvGrpSpPr>
          <p:grpSpPr>
            <a:xfrm>
              <a:off x="-14068" y="0"/>
              <a:ext cx="12206068" cy="6858000"/>
              <a:chOff x="-14068" y="0"/>
              <a:chExt cx="12206068" cy="6858000"/>
            </a:xfrm>
          </p:grpSpPr>
          <p:cxnSp>
            <p:nvCxnSpPr>
              <p:cNvPr id="9" name="Đường nối Thẳng 4">
                <a:extLst>
                  <a:ext uri="{FF2B5EF4-FFF2-40B4-BE49-F238E27FC236}">
                    <a16:creationId xmlns:a16="http://schemas.microsoft.com/office/drawing/2014/main" id="{A23CD7D9-2380-56C9-416C-F6D1A9986699}"/>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Đường nối Thẳng 5">
                <a:extLst>
                  <a:ext uri="{FF2B5EF4-FFF2-40B4-BE49-F238E27FC236}">
                    <a16:creationId xmlns:a16="http://schemas.microsoft.com/office/drawing/2014/main" id="{D150B383-5AFA-CEB3-693F-79305002BDE1}"/>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Đường nối Thẳng 6">
                <a:extLst>
                  <a:ext uri="{FF2B5EF4-FFF2-40B4-BE49-F238E27FC236}">
                    <a16:creationId xmlns:a16="http://schemas.microsoft.com/office/drawing/2014/main" id="{9D64899E-249D-67CD-3B63-5C714FFC1498}"/>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8" name="Đường nối Thẳng 3">
              <a:extLst>
                <a:ext uri="{FF2B5EF4-FFF2-40B4-BE49-F238E27FC236}">
                  <a16:creationId xmlns:a16="http://schemas.microsoft.com/office/drawing/2014/main" id="{D99C6FF5-B87E-E8AB-54BC-9BB8DA61ABED}"/>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B78925A3-D55C-3970-BF34-51099253BA9C}"/>
              </a:ext>
            </a:extLst>
          </p:cNvPr>
          <p:cNvSpPr txBox="1"/>
          <p:nvPr/>
        </p:nvSpPr>
        <p:spPr>
          <a:xfrm>
            <a:off x="7095260" y="251622"/>
            <a:ext cx="4037710" cy="584775"/>
          </a:xfrm>
          <a:prstGeom prst="rect">
            <a:avLst/>
          </a:prstGeom>
          <a:solidFill>
            <a:srgbClr val="000000">
              <a:lumMod val="50000"/>
              <a:lumOff val="5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300" normalizeH="0" baseline="0" noProof="0">
                <a:ln>
                  <a:noFill/>
                </a:ln>
                <a:solidFill>
                  <a:srgbClr val="FFC000"/>
                </a:solidFill>
                <a:effectLst/>
                <a:uLnTx/>
                <a:uFillTx/>
                <a:latin typeface="#9Slide07 IcielStormtrooper" panose="020B0500000000000000" pitchFamily="34" charset="0"/>
              </a:rPr>
              <a:t>NGUYÊN NHÂN</a:t>
            </a:r>
            <a:endParaRPr kumimoji="0" lang="en-US" sz="3200" b="0" i="0" u="none" strike="noStrike" kern="0" cap="none" spc="300" normalizeH="0" baseline="0" noProof="0">
              <a:ln>
                <a:noFill/>
              </a:ln>
              <a:solidFill>
                <a:srgbClr val="FFC000"/>
              </a:solidFill>
              <a:effectLst/>
              <a:uLnTx/>
              <a:uFillTx/>
              <a:latin typeface="#9Slide07 IcielStormtrooper" panose="020B0500000000000000" pitchFamily="34" charset="0"/>
            </a:endParaRPr>
          </a:p>
        </p:txBody>
      </p:sp>
      <p:sp>
        <p:nvSpPr>
          <p:cNvPr id="29" name="TextBox 28">
            <a:extLst>
              <a:ext uri="{FF2B5EF4-FFF2-40B4-BE49-F238E27FC236}">
                <a16:creationId xmlns:a16="http://schemas.microsoft.com/office/drawing/2014/main" id="{B45110DC-34BA-F9D4-5528-625FFF18AC6A}"/>
              </a:ext>
            </a:extLst>
          </p:cNvPr>
          <p:cNvSpPr txBox="1"/>
          <p:nvPr/>
        </p:nvSpPr>
        <p:spPr>
          <a:xfrm>
            <a:off x="300699" y="4047865"/>
            <a:ext cx="11604671" cy="1041375"/>
          </a:xfrm>
          <a:prstGeom prst="rect">
            <a:avLst/>
          </a:prstGeom>
          <a:noFill/>
        </p:spPr>
        <p:txBody>
          <a:bodyPr wrap="square">
            <a:spAutoFit/>
          </a:bodyPr>
          <a:lstStyle/>
          <a:p>
            <a:pPr marL="457200" lvl="0" indent="-457200" algn="just">
              <a:lnSpc>
                <a:spcPct val="115000"/>
              </a:lnSpc>
              <a:buFont typeface="Wingdings" panose="05000000000000000000" pitchFamily="2" charset="2"/>
              <a:buChar char="Ø"/>
              <a:defRPr/>
            </a:pPr>
            <a:r>
              <a:rPr lang="en-US" sz="2800" b="1">
                <a:solidFill>
                  <a:srgbClr val="FF0000"/>
                </a:solidFill>
                <a:latin typeface="#9Slide05 GeosansLight" panose="02000603020000020003" pitchFamily="2" charset="0"/>
              </a:rPr>
              <a:t>Công nghiệp </a:t>
            </a:r>
            <a:r>
              <a:rPr lang="en-US" sz="2800" b="1">
                <a:solidFill>
                  <a:srgbClr val="0070C0"/>
                </a:solidFill>
                <a:latin typeface="#9Slide05 GeosansLight" panose="02000603020000020003" pitchFamily="2" charset="0"/>
              </a:rPr>
              <a:t>:tỉ trọng khá cao nhờ các ngành công nghiệp khai thác dầu mỏ, khí tự nhiên, công nghiệp lọc và hóa dầu phát triển. </a:t>
            </a:r>
          </a:p>
        </p:txBody>
      </p:sp>
      <p:sp>
        <p:nvSpPr>
          <p:cNvPr id="30" name="TextBox 29">
            <a:extLst>
              <a:ext uri="{FF2B5EF4-FFF2-40B4-BE49-F238E27FC236}">
                <a16:creationId xmlns:a16="http://schemas.microsoft.com/office/drawing/2014/main" id="{61A654CB-6BF2-0BF5-D0D7-B7E6008B0F45}"/>
              </a:ext>
            </a:extLst>
          </p:cNvPr>
          <p:cNvSpPr txBox="1"/>
          <p:nvPr/>
        </p:nvSpPr>
        <p:spPr>
          <a:xfrm>
            <a:off x="5958258" y="1046194"/>
            <a:ext cx="6055691" cy="3023456"/>
          </a:xfrm>
          <a:prstGeom prst="rect">
            <a:avLst/>
          </a:prstGeom>
          <a:noFill/>
        </p:spPr>
        <p:txBody>
          <a:bodyPr wrap="square">
            <a:spAutoFit/>
          </a:bodyPr>
          <a:lstStyle/>
          <a:p>
            <a:pPr marL="457200" lvl="0" indent="-457200" algn="just">
              <a:lnSpc>
                <a:spcPct val="115000"/>
              </a:lnSpc>
              <a:buFont typeface="Wingdings" panose="05000000000000000000" pitchFamily="2" charset="2"/>
              <a:buChar char="Ø"/>
              <a:defRPr/>
            </a:pPr>
            <a:r>
              <a:rPr lang="en-US" sz="2800" b="1">
                <a:solidFill>
                  <a:srgbClr val="FF0000"/>
                </a:solidFill>
                <a:latin typeface="#9Slide05 GeosansLight" panose="02000603020000020003" pitchFamily="2" charset="0"/>
              </a:rPr>
              <a:t>Dịch vụ:chiếm tỉ trọng cao nhất </a:t>
            </a:r>
            <a:r>
              <a:rPr lang="en-US" sz="2800" b="1">
                <a:solidFill>
                  <a:srgbClr val="0070C0"/>
                </a:solidFill>
                <a:latin typeface="#9Slide05 GeosansLight" panose="02000603020000020003" pitchFamily="2" charset="0"/>
              </a:rPr>
              <a:t>do các hoạt động thương mại, giao thông vận tải phát triển mạnh (vị trí địa lí quan trọng và hoạt động xuất khẩu dầu mỏ). Hiện nay, một số quốc gia đã chú trọng đến phát triển du lịch. </a:t>
            </a:r>
          </a:p>
        </p:txBody>
      </p:sp>
      <p:sp>
        <p:nvSpPr>
          <p:cNvPr id="32" name="TextBox 31">
            <a:extLst>
              <a:ext uri="{FF2B5EF4-FFF2-40B4-BE49-F238E27FC236}">
                <a16:creationId xmlns:a16="http://schemas.microsoft.com/office/drawing/2014/main" id="{6727EFC5-97FE-EDC2-6D4B-88E794313A9F}"/>
              </a:ext>
            </a:extLst>
          </p:cNvPr>
          <p:cNvSpPr txBox="1"/>
          <p:nvPr/>
        </p:nvSpPr>
        <p:spPr>
          <a:xfrm>
            <a:off x="402772" y="5562975"/>
            <a:ext cx="11358319" cy="1041375"/>
          </a:xfrm>
          <a:prstGeom prst="rect">
            <a:avLst/>
          </a:prstGeom>
          <a:noFill/>
        </p:spPr>
        <p:txBody>
          <a:bodyPr wrap="square">
            <a:spAutoFit/>
          </a:bodyPr>
          <a:lstStyle/>
          <a:p>
            <a:pPr marL="457200" lvl="0" indent="-457200" algn="just">
              <a:lnSpc>
                <a:spcPct val="115000"/>
              </a:lnSpc>
              <a:buFont typeface="Wingdings" panose="05000000000000000000" pitchFamily="2" charset="2"/>
              <a:buChar char="Ø"/>
              <a:defRPr/>
            </a:pPr>
            <a:r>
              <a:rPr lang="en-US" sz="2800" b="1">
                <a:solidFill>
                  <a:srgbClr val="FF0000"/>
                </a:solidFill>
                <a:latin typeface="#9Slide05 GeosansLight" panose="02000603020000020003" pitchFamily="2" charset="0"/>
              </a:rPr>
              <a:t>Nông nghiệp</a:t>
            </a:r>
            <a:r>
              <a:rPr lang="en-US" sz="2800" b="1">
                <a:solidFill>
                  <a:srgbClr val="0070C0"/>
                </a:solidFill>
                <a:latin typeface="#9Slide05 GeosansLight" panose="02000603020000020003" pitchFamily="2" charset="0"/>
              </a:rPr>
              <a:t>: tỉ trọng đóng góp thấp do điều kiện tự nhiên không thuận lợi, chi phí cho nông nghiệp khá cao.</a:t>
            </a:r>
          </a:p>
        </p:txBody>
      </p:sp>
      <p:pic>
        <p:nvPicPr>
          <p:cNvPr id="3" name="Picture 2">
            <a:extLst>
              <a:ext uri="{FF2B5EF4-FFF2-40B4-BE49-F238E27FC236}">
                <a16:creationId xmlns:a16="http://schemas.microsoft.com/office/drawing/2014/main" id="{CEBB5468-CEF3-260E-F309-B412C45432C0}"/>
              </a:ext>
            </a:extLst>
          </p:cNvPr>
          <p:cNvPicPr>
            <a:picLocks noChangeAspect="1"/>
          </p:cNvPicPr>
          <p:nvPr/>
        </p:nvPicPr>
        <p:blipFill>
          <a:blip r:embed="rId2"/>
          <a:stretch>
            <a:fillRect/>
          </a:stretch>
        </p:blipFill>
        <p:spPr>
          <a:xfrm>
            <a:off x="402772" y="792544"/>
            <a:ext cx="6100065" cy="2710434"/>
          </a:xfrm>
          <a:prstGeom prst="rect">
            <a:avLst/>
          </a:prstGeom>
        </p:spPr>
      </p:pic>
    </p:spTree>
    <p:extLst>
      <p:ext uri="{BB962C8B-B14F-4D97-AF65-F5344CB8AC3E}">
        <p14:creationId xmlns:p14="http://schemas.microsoft.com/office/powerpoint/2010/main" val="1556913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EBA73A0-565B-4C96-B9E0-ED51ED2C8294}"/>
              </a:ext>
            </a:extLst>
          </p:cNvPr>
          <p:cNvGrpSpPr/>
          <p:nvPr/>
        </p:nvGrpSpPr>
        <p:grpSpPr>
          <a:xfrm>
            <a:off x="-14068" y="0"/>
            <a:ext cx="12206068" cy="6858000"/>
            <a:chOff x="-14068" y="0"/>
            <a:chExt cx="12206068" cy="6858000"/>
          </a:xfrm>
        </p:grpSpPr>
        <p:grpSp>
          <p:nvGrpSpPr>
            <p:cNvPr id="3" name="Nhóm 2">
              <a:extLst>
                <a:ext uri="{FF2B5EF4-FFF2-40B4-BE49-F238E27FC236}">
                  <a16:creationId xmlns:a16="http://schemas.microsoft.com/office/drawing/2014/main" id="{44D224FD-374E-42D2-891C-57FBB41C76BD}"/>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id="{49A0DFDC-5723-495F-AA98-D401D5073485}"/>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145F0C79-BCEC-4EF8-B3AC-E3493EEB3520}"/>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E8DD1BC5-64F6-446C-8116-4C5AE413FD17}"/>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4" name="Đường nối Thẳng 3">
              <a:extLst>
                <a:ext uri="{FF2B5EF4-FFF2-40B4-BE49-F238E27FC236}">
                  <a16:creationId xmlns:a16="http://schemas.microsoft.com/office/drawing/2014/main" id="{640908A2-C86A-4F31-BD50-CFDEFA51E3BE}"/>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Hộp Văn bản 18">
            <a:extLst>
              <a:ext uri="{FF2B5EF4-FFF2-40B4-BE49-F238E27FC236}">
                <a16:creationId xmlns:a16="http://schemas.microsoft.com/office/drawing/2014/main" id="{2674DFF1-55D7-41EE-94E9-F9C5EFCF2EC0}"/>
              </a:ext>
            </a:extLst>
          </p:cNvPr>
          <p:cNvSpPr txBox="1"/>
          <p:nvPr/>
        </p:nvSpPr>
        <p:spPr>
          <a:xfrm>
            <a:off x="2426438" y="-148696"/>
            <a:ext cx="70281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9Slide03 Iciel Blooming Elegan" pitchFamily="2" charset="0"/>
                <a:ea typeface="+mn-ea"/>
                <a:cs typeface="+mn-cs"/>
              </a:rPr>
              <a:t>TÌM HIỂU TÌNH HÌNH PHÁT TRIỂN  KINH TẾ</a:t>
            </a:r>
          </a:p>
        </p:txBody>
      </p:sp>
      <p:cxnSp>
        <p:nvCxnSpPr>
          <p:cNvPr id="20" name="Đường nối Thẳng 19">
            <a:extLst>
              <a:ext uri="{FF2B5EF4-FFF2-40B4-BE49-F238E27FC236}">
                <a16:creationId xmlns:a16="http://schemas.microsoft.com/office/drawing/2014/main" id="{0A74E03F-9BD5-4D14-B359-FD266224ABBA}"/>
              </a:ext>
            </a:extLst>
          </p:cNvPr>
          <p:cNvCxnSpPr>
            <a:cxnSpLocks/>
          </p:cNvCxnSpPr>
          <p:nvPr/>
        </p:nvCxnSpPr>
        <p:spPr>
          <a:xfrm>
            <a:off x="3541728" y="692797"/>
            <a:ext cx="5108544" cy="0"/>
          </a:xfrm>
          <a:prstGeom prst="line">
            <a:avLst/>
          </a:prstGeom>
          <a:noFill/>
          <a:ln w="28575" cap="flat" cmpd="sng" algn="ctr">
            <a:solidFill>
              <a:srgbClr val="00B050"/>
            </a:solidFill>
            <a:prstDash val="sysDash"/>
            <a:miter lim="800000"/>
          </a:ln>
          <a:effectLst/>
        </p:spPr>
      </p:cxnSp>
      <p:pic>
        <p:nvPicPr>
          <p:cNvPr id="21" name="Picture 20">
            <a:extLst>
              <a:ext uri="{FF2B5EF4-FFF2-40B4-BE49-F238E27FC236}">
                <a16:creationId xmlns:a16="http://schemas.microsoft.com/office/drawing/2014/main" id="{88E56652-A0C8-BADD-1207-1480F24768D3}"/>
              </a:ext>
            </a:extLst>
          </p:cNvPr>
          <p:cNvPicPr>
            <a:picLocks noChangeAspect="1"/>
          </p:cNvPicPr>
          <p:nvPr/>
        </p:nvPicPr>
        <p:blipFill>
          <a:blip r:embed="rId2"/>
          <a:stretch>
            <a:fillRect/>
          </a:stretch>
        </p:blipFill>
        <p:spPr>
          <a:xfrm>
            <a:off x="0" y="2366575"/>
            <a:ext cx="3116304" cy="898894"/>
          </a:xfrm>
          <a:prstGeom prst="rect">
            <a:avLst/>
          </a:prstGeom>
        </p:spPr>
      </p:pic>
      <p:graphicFrame>
        <p:nvGraphicFramePr>
          <p:cNvPr id="23" name="Diagram 22">
            <a:extLst>
              <a:ext uri="{FF2B5EF4-FFF2-40B4-BE49-F238E27FC236}">
                <a16:creationId xmlns:a16="http://schemas.microsoft.com/office/drawing/2014/main" id="{3EA3D2F1-8BCD-B94B-1E21-071A9040B7B2}"/>
              </a:ext>
            </a:extLst>
          </p:cNvPr>
          <p:cNvGraphicFramePr/>
          <p:nvPr/>
        </p:nvGraphicFramePr>
        <p:xfrm>
          <a:off x="388815" y="3515667"/>
          <a:ext cx="2688986" cy="1563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a:extLst>
              <a:ext uri="{FF2B5EF4-FFF2-40B4-BE49-F238E27FC236}">
                <a16:creationId xmlns:a16="http://schemas.microsoft.com/office/drawing/2014/main" id="{10A1D5F1-91CE-87E2-C56B-EF732B42DEFA}"/>
              </a:ext>
            </a:extLst>
          </p:cNvPr>
          <p:cNvSpPr txBox="1"/>
          <p:nvPr/>
        </p:nvSpPr>
        <p:spPr>
          <a:xfrm>
            <a:off x="3346079" y="824505"/>
            <a:ext cx="8434679" cy="5940088"/>
          </a:xfrm>
          <a:custGeom>
            <a:avLst/>
            <a:gdLst>
              <a:gd name="connsiteX0" fmla="*/ 0 w 8434679"/>
              <a:gd name="connsiteY0" fmla="*/ 0 h 5940088"/>
              <a:gd name="connsiteX1" fmla="*/ 562312 w 8434679"/>
              <a:gd name="connsiteY1" fmla="*/ 0 h 5940088"/>
              <a:gd name="connsiteX2" fmla="*/ 1040277 w 8434679"/>
              <a:gd name="connsiteY2" fmla="*/ 0 h 5940088"/>
              <a:gd name="connsiteX3" fmla="*/ 1771283 w 8434679"/>
              <a:gd name="connsiteY3" fmla="*/ 0 h 5940088"/>
              <a:gd name="connsiteX4" fmla="*/ 2417941 w 8434679"/>
              <a:gd name="connsiteY4" fmla="*/ 0 h 5940088"/>
              <a:gd name="connsiteX5" fmla="*/ 2727213 w 8434679"/>
              <a:gd name="connsiteY5" fmla="*/ 0 h 5940088"/>
              <a:gd name="connsiteX6" fmla="*/ 3289525 w 8434679"/>
              <a:gd name="connsiteY6" fmla="*/ 0 h 5940088"/>
              <a:gd name="connsiteX7" fmla="*/ 3767490 w 8434679"/>
              <a:gd name="connsiteY7" fmla="*/ 0 h 5940088"/>
              <a:gd name="connsiteX8" fmla="*/ 4076762 w 8434679"/>
              <a:gd name="connsiteY8" fmla="*/ 0 h 5940088"/>
              <a:gd name="connsiteX9" fmla="*/ 4470380 w 8434679"/>
              <a:gd name="connsiteY9" fmla="*/ 0 h 5940088"/>
              <a:gd name="connsiteX10" fmla="*/ 4948345 w 8434679"/>
              <a:gd name="connsiteY10" fmla="*/ 0 h 5940088"/>
              <a:gd name="connsiteX11" fmla="*/ 5341963 w 8434679"/>
              <a:gd name="connsiteY11" fmla="*/ 0 h 5940088"/>
              <a:gd name="connsiteX12" fmla="*/ 5988622 w 8434679"/>
              <a:gd name="connsiteY12" fmla="*/ 0 h 5940088"/>
              <a:gd name="connsiteX13" fmla="*/ 6635281 w 8434679"/>
              <a:gd name="connsiteY13" fmla="*/ 0 h 5940088"/>
              <a:gd name="connsiteX14" fmla="*/ 7281940 w 8434679"/>
              <a:gd name="connsiteY14" fmla="*/ 0 h 5940088"/>
              <a:gd name="connsiteX15" fmla="*/ 7844251 w 8434679"/>
              <a:gd name="connsiteY15" fmla="*/ 0 h 5940088"/>
              <a:gd name="connsiteX16" fmla="*/ 8434679 w 8434679"/>
              <a:gd name="connsiteY16" fmla="*/ 0 h 5940088"/>
              <a:gd name="connsiteX17" fmla="*/ 8434679 w 8434679"/>
              <a:gd name="connsiteY17" fmla="*/ 415806 h 5940088"/>
              <a:gd name="connsiteX18" fmla="*/ 8434679 w 8434679"/>
              <a:gd name="connsiteY18" fmla="*/ 1128617 h 5940088"/>
              <a:gd name="connsiteX19" fmla="*/ 8434679 w 8434679"/>
              <a:gd name="connsiteY19" fmla="*/ 1544423 h 5940088"/>
              <a:gd name="connsiteX20" fmla="*/ 8434679 w 8434679"/>
              <a:gd name="connsiteY20" fmla="*/ 2138432 h 5940088"/>
              <a:gd name="connsiteX21" fmla="*/ 8434679 w 8434679"/>
              <a:gd name="connsiteY21" fmla="*/ 2673040 h 5940088"/>
              <a:gd name="connsiteX22" fmla="*/ 8434679 w 8434679"/>
              <a:gd name="connsiteY22" fmla="*/ 3326449 h 5940088"/>
              <a:gd name="connsiteX23" fmla="*/ 8434679 w 8434679"/>
              <a:gd name="connsiteY23" fmla="*/ 3801656 h 5940088"/>
              <a:gd name="connsiteX24" fmla="*/ 8434679 w 8434679"/>
              <a:gd name="connsiteY24" fmla="*/ 4276863 h 5940088"/>
              <a:gd name="connsiteX25" fmla="*/ 8434679 w 8434679"/>
              <a:gd name="connsiteY25" fmla="*/ 4752070 h 5940088"/>
              <a:gd name="connsiteX26" fmla="*/ 8434679 w 8434679"/>
              <a:gd name="connsiteY26" fmla="*/ 5346079 h 5940088"/>
              <a:gd name="connsiteX27" fmla="*/ 8434679 w 8434679"/>
              <a:gd name="connsiteY27" fmla="*/ 5940088 h 5940088"/>
              <a:gd name="connsiteX28" fmla="*/ 8041061 w 8434679"/>
              <a:gd name="connsiteY28" fmla="*/ 5940088 h 5940088"/>
              <a:gd name="connsiteX29" fmla="*/ 7310055 w 8434679"/>
              <a:gd name="connsiteY29" fmla="*/ 5940088 h 5940088"/>
              <a:gd name="connsiteX30" fmla="*/ 6832090 w 8434679"/>
              <a:gd name="connsiteY30" fmla="*/ 5940088 h 5940088"/>
              <a:gd name="connsiteX31" fmla="*/ 6185431 w 8434679"/>
              <a:gd name="connsiteY31" fmla="*/ 5940088 h 5940088"/>
              <a:gd name="connsiteX32" fmla="*/ 5538773 w 8434679"/>
              <a:gd name="connsiteY32" fmla="*/ 5940088 h 5940088"/>
              <a:gd name="connsiteX33" fmla="*/ 4892114 w 8434679"/>
              <a:gd name="connsiteY33" fmla="*/ 5940088 h 5940088"/>
              <a:gd name="connsiteX34" fmla="*/ 4161108 w 8434679"/>
              <a:gd name="connsiteY34" fmla="*/ 5940088 h 5940088"/>
              <a:gd name="connsiteX35" fmla="*/ 3767490 w 8434679"/>
              <a:gd name="connsiteY35" fmla="*/ 5940088 h 5940088"/>
              <a:gd name="connsiteX36" fmla="*/ 3120831 w 8434679"/>
              <a:gd name="connsiteY36" fmla="*/ 5940088 h 5940088"/>
              <a:gd name="connsiteX37" fmla="*/ 2811560 w 8434679"/>
              <a:gd name="connsiteY37" fmla="*/ 5940088 h 5940088"/>
              <a:gd name="connsiteX38" fmla="*/ 2417941 w 8434679"/>
              <a:gd name="connsiteY38" fmla="*/ 5940088 h 5940088"/>
              <a:gd name="connsiteX39" fmla="*/ 1686936 w 8434679"/>
              <a:gd name="connsiteY39" fmla="*/ 5940088 h 5940088"/>
              <a:gd name="connsiteX40" fmla="*/ 1040277 w 8434679"/>
              <a:gd name="connsiteY40" fmla="*/ 5940088 h 5940088"/>
              <a:gd name="connsiteX41" fmla="*/ 646659 w 8434679"/>
              <a:gd name="connsiteY41" fmla="*/ 5940088 h 5940088"/>
              <a:gd name="connsiteX42" fmla="*/ 0 w 8434679"/>
              <a:gd name="connsiteY42" fmla="*/ 5940088 h 5940088"/>
              <a:gd name="connsiteX43" fmla="*/ 0 w 8434679"/>
              <a:gd name="connsiteY43" fmla="*/ 5227277 h 5940088"/>
              <a:gd name="connsiteX44" fmla="*/ 0 w 8434679"/>
              <a:gd name="connsiteY44" fmla="*/ 4514467 h 5940088"/>
              <a:gd name="connsiteX45" fmla="*/ 0 w 8434679"/>
              <a:gd name="connsiteY45" fmla="*/ 3979859 h 5940088"/>
              <a:gd name="connsiteX46" fmla="*/ 0 w 8434679"/>
              <a:gd name="connsiteY46" fmla="*/ 3385850 h 5940088"/>
              <a:gd name="connsiteX47" fmla="*/ 0 w 8434679"/>
              <a:gd name="connsiteY47" fmla="*/ 2970044 h 5940088"/>
              <a:gd name="connsiteX48" fmla="*/ 0 w 8434679"/>
              <a:gd name="connsiteY48" fmla="*/ 2554238 h 5940088"/>
              <a:gd name="connsiteX49" fmla="*/ 0 w 8434679"/>
              <a:gd name="connsiteY49" fmla="*/ 1900828 h 5940088"/>
              <a:gd name="connsiteX50" fmla="*/ 0 w 8434679"/>
              <a:gd name="connsiteY50" fmla="*/ 1188018 h 5940088"/>
              <a:gd name="connsiteX51" fmla="*/ 0 w 8434679"/>
              <a:gd name="connsiteY51" fmla="*/ 772211 h 5940088"/>
              <a:gd name="connsiteX52" fmla="*/ 0 w 8434679"/>
              <a:gd name="connsiteY52" fmla="*/ 0 h 59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434679" h="5940088" fill="none" extrusionOk="0">
                <a:moveTo>
                  <a:pt x="0" y="0"/>
                </a:moveTo>
                <a:cubicBezTo>
                  <a:pt x="200432" y="-7674"/>
                  <a:pt x="340156" y="44982"/>
                  <a:pt x="562312" y="0"/>
                </a:cubicBezTo>
                <a:cubicBezTo>
                  <a:pt x="784468" y="-44982"/>
                  <a:pt x="857317" y="419"/>
                  <a:pt x="1040277" y="0"/>
                </a:cubicBezTo>
                <a:cubicBezTo>
                  <a:pt x="1223237" y="-419"/>
                  <a:pt x="1571061" y="51088"/>
                  <a:pt x="1771283" y="0"/>
                </a:cubicBezTo>
                <a:cubicBezTo>
                  <a:pt x="1971505" y="-51088"/>
                  <a:pt x="2116519" y="48569"/>
                  <a:pt x="2417941" y="0"/>
                </a:cubicBezTo>
                <a:cubicBezTo>
                  <a:pt x="2719363" y="-48569"/>
                  <a:pt x="2623319" y="24719"/>
                  <a:pt x="2727213" y="0"/>
                </a:cubicBezTo>
                <a:cubicBezTo>
                  <a:pt x="2831107" y="-24719"/>
                  <a:pt x="3128719" y="55588"/>
                  <a:pt x="3289525" y="0"/>
                </a:cubicBezTo>
                <a:cubicBezTo>
                  <a:pt x="3450331" y="-55588"/>
                  <a:pt x="3637979" y="30998"/>
                  <a:pt x="3767490" y="0"/>
                </a:cubicBezTo>
                <a:cubicBezTo>
                  <a:pt x="3897002" y="-30998"/>
                  <a:pt x="3989414" y="27395"/>
                  <a:pt x="4076762" y="0"/>
                </a:cubicBezTo>
                <a:cubicBezTo>
                  <a:pt x="4164110" y="-27395"/>
                  <a:pt x="4380527" y="38725"/>
                  <a:pt x="4470380" y="0"/>
                </a:cubicBezTo>
                <a:cubicBezTo>
                  <a:pt x="4560233" y="-38725"/>
                  <a:pt x="4791949" y="20455"/>
                  <a:pt x="4948345" y="0"/>
                </a:cubicBezTo>
                <a:cubicBezTo>
                  <a:pt x="5104742" y="-20455"/>
                  <a:pt x="5151550" y="20583"/>
                  <a:pt x="5341963" y="0"/>
                </a:cubicBezTo>
                <a:cubicBezTo>
                  <a:pt x="5532376" y="-20583"/>
                  <a:pt x="5821328" y="47968"/>
                  <a:pt x="5988622" y="0"/>
                </a:cubicBezTo>
                <a:cubicBezTo>
                  <a:pt x="6155916" y="-47968"/>
                  <a:pt x="6364679" y="6258"/>
                  <a:pt x="6635281" y="0"/>
                </a:cubicBezTo>
                <a:cubicBezTo>
                  <a:pt x="6905883" y="-6258"/>
                  <a:pt x="7143034" y="74036"/>
                  <a:pt x="7281940" y="0"/>
                </a:cubicBezTo>
                <a:cubicBezTo>
                  <a:pt x="7420846" y="-74036"/>
                  <a:pt x="7649166" y="32786"/>
                  <a:pt x="7844251" y="0"/>
                </a:cubicBezTo>
                <a:cubicBezTo>
                  <a:pt x="8039336" y="-32786"/>
                  <a:pt x="8280666" y="59948"/>
                  <a:pt x="8434679" y="0"/>
                </a:cubicBezTo>
                <a:cubicBezTo>
                  <a:pt x="8469792" y="124879"/>
                  <a:pt x="8429576" y="258811"/>
                  <a:pt x="8434679" y="415806"/>
                </a:cubicBezTo>
                <a:cubicBezTo>
                  <a:pt x="8439782" y="572801"/>
                  <a:pt x="8360419" y="970048"/>
                  <a:pt x="8434679" y="1128617"/>
                </a:cubicBezTo>
                <a:cubicBezTo>
                  <a:pt x="8508939" y="1287186"/>
                  <a:pt x="8406243" y="1338211"/>
                  <a:pt x="8434679" y="1544423"/>
                </a:cubicBezTo>
                <a:cubicBezTo>
                  <a:pt x="8463115" y="1750635"/>
                  <a:pt x="8370958" y="1846848"/>
                  <a:pt x="8434679" y="2138432"/>
                </a:cubicBezTo>
                <a:cubicBezTo>
                  <a:pt x="8498400" y="2430016"/>
                  <a:pt x="8424282" y="2491540"/>
                  <a:pt x="8434679" y="2673040"/>
                </a:cubicBezTo>
                <a:cubicBezTo>
                  <a:pt x="8445076" y="2854540"/>
                  <a:pt x="8390829" y="3181681"/>
                  <a:pt x="8434679" y="3326449"/>
                </a:cubicBezTo>
                <a:cubicBezTo>
                  <a:pt x="8478529" y="3471217"/>
                  <a:pt x="8403848" y="3649009"/>
                  <a:pt x="8434679" y="3801656"/>
                </a:cubicBezTo>
                <a:cubicBezTo>
                  <a:pt x="8465510" y="3954303"/>
                  <a:pt x="8413001" y="4175129"/>
                  <a:pt x="8434679" y="4276863"/>
                </a:cubicBezTo>
                <a:cubicBezTo>
                  <a:pt x="8456357" y="4378597"/>
                  <a:pt x="8389119" y="4568871"/>
                  <a:pt x="8434679" y="4752070"/>
                </a:cubicBezTo>
                <a:cubicBezTo>
                  <a:pt x="8480239" y="4935269"/>
                  <a:pt x="8429194" y="5099127"/>
                  <a:pt x="8434679" y="5346079"/>
                </a:cubicBezTo>
                <a:cubicBezTo>
                  <a:pt x="8440164" y="5593031"/>
                  <a:pt x="8404610" y="5660199"/>
                  <a:pt x="8434679" y="5940088"/>
                </a:cubicBezTo>
                <a:cubicBezTo>
                  <a:pt x="8269460" y="5950647"/>
                  <a:pt x="8211735" y="5923838"/>
                  <a:pt x="8041061" y="5940088"/>
                </a:cubicBezTo>
                <a:cubicBezTo>
                  <a:pt x="7870387" y="5956338"/>
                  <a:pt x="7581187" y="5922560"/>
                  <a:pt x="7310055" y="5940088"/>
                </a:cubicBezTo>
                <a:cubicBezTo>
                  <a:pt x="7038923" y="5957616"/>
                  <a:pt x="7039355" y="5925834"/>
                  <a:pt x="6832090" y="5940088"/>
                </a:cubicBezTo>
                <a:cubicBezTo>
                  <a:pt x="6624825" y="5954342"/>
                  <a:pt x="6403335" y="5914079"/>
                  <a:pt x="6185431" y="5940088"/>
                </a:cubicBezTo>
                <a:cubicBezTo>
                  <a:pt x="5967527" y="5966097"/>
                  <a:pt x="5820538" y="5936385"/>
                  <a:pt x="5538773" y="5940088"/>
                </a:cubicBezTo>
                <a:cubicBezTo>
                  <a:pt x="5257008" y="5943791"/>
                  <a:pt x="5215053" y="5904208"/>
                  <a:pt x="4892114" y="5940088"/>
                </a:cubicBezTo>
                <a:cubicBezTo>
                  <a:pt x="4569175" y="5975968"/>
                  <a:pt x="4442202" y="5915013"/>
                  <a:pt x="4161108" y="5940088"/>
                </a:cubicBezTo>
                <a:cubicBezTo>
                  <a:pt x="3880014" y="5965163"/>
                  <a:pt x="3895194" y="5934892"/>
                  <a:pt x="3767490" y="5940088"/>
                </a:cubicBezTo>
                <a:cubicBezTo>
                  <a:pt x="3639786" y="5945284"/>
                  <a:pt x="3420781" y="5865198"/>
                  <a:pt x="3120831" y="5940088"/>
                </a:cubicBezTo>
                <a:cubicBezTo>
                  <a:pt x="2820881" y="6014978"/>
                  <a:pt x="2925363" y="5926326"/>
                  <a:pt x="2811560" y="5940088"/>
                </a:cubicBezTo>
                <a:cubicBezTo>
                  <a:pt x="2697757" y="5953850"/>
                  <a:pt x="2567251" y="5899500"/>
                  <a:pt x="2417941" y="5940088"/>
                </a:cubicBezTo>
                <a:cubicBezTo>
                  <a:pt x="2268631" y="5980676"/>
                  <a:pt x="1869414" y="5913482"/>
                  <a:pt x="1686936" y="5940088"/>
                </a:cubicBezTo>
                <a:cubicBezTo>
                  <a:pt x="1504459" y="5966694"/>
                  <a:pt x="1326811" y="5873208"/>
                  <a:pt x="1040277" y="5940088"/>
                </a:cubicBezTo>
                <a:cubicBezTo>
                  <a:pt x="753743" y="6006968"/>
                  <a:pt x="797464" y="5913818"/>
                  <a:pt x="646659" y="5940088"/>
                </a:cubicBezTo>
                <a:cubicBezTo>
                  <a:pt x="495854" y="5966358"/>
                  <a:pt x="247058" y="5917365"/>
                  <a:pt x="0" y="5940088"/>
                </a:cubicBezTo>
                <a:cubicBezTo>
                  <a:pt x="-6869" y="5749445"/>
                  <a:pt x="15487" y="5374904"/>
                  <a:pt x="0" y="5227277"/>
                </a:cubicBezTo>
                <a:cubicBezTo>
                  <a:pt x="-15487" y="5079650"/>
                  <a:pt x="73728" y="4732228"/>
                  <a:pt x="0" y="4514467"/>
                </a:cubicBezTo>
                <a:cubicBezTo>
                  <a:pt x="-73728" y="4296706"/>
                  <a:pt x="30390" y="4125426"/>
                  <a:pt x="0" y="3979859"/>
                </a:cubicBezTo>
                <a:cubicBezTo>
                  <a:pt x="-30390" y="3834292"/>
                  <a:pt x="10401" y="3556950"/>
                  <a:pt x="0" y="3385850"/>
                </a:cubicBezTo>
                <a:cubicBezTo>
                  <a:pt x="-10401" y="3214750"/>
                  <a:pt x="26547" y="3089183"/>
                  <a:pt x="0" y="2970044"/>
                </a:cubicBezTo>
                <a:cubicBezTo>
                  <a:pt x="-26547" y="2850905"/>
                  <a:pt x="30629" y="2746720"/>
                  <a:pt x="0" y="2554238"/>
                </a:cubicBezTo>
                <a:cubicBezTo>
                  <a:pt x="-30629" y="2361756"/>
                  <a:pt x="657" y="2069772"/>
                  <a:pt x="0" y="1900828"/>
                </a:cubicBezTo>
                <a:cubicBezTo>
                  <a:pt x="-657" y="1731884"/>
                  <a:pt x="61414" y="1403301"/>
                  <a:pt x="0" y="1188018"/>
                </a:cubicBezTo>
                <a:cubicBezTo>
                  <a:pt x="-61414" y="972735"/>
                  <a:pt x="3149" y="860040"/>
                  <a:pt x="0" y="772211"/>
                </a:cubicBezTo>
                <a:cubicBezTo>
                  <a:pt x="-3149" y="684382"/>
                  <a:pt x="59440" y="187963"/>
                  <a:pt x="0" y="0"/>
                </a:cubicBezTo>
                <a:close/>
              </a:path>
              <a:path w="8434679" h="5940088" stroke="0" extrusionOk="0">
                <a:moveTo>
                  <a:pt x="0" y="0"/>
                </a:moveTo>
                <a:cubicBezTo>
                  <a:pt x="164566" y="-40305"/>
                  <a:pt x="372349" y="55309"/>
                  <a:pt x="477965" y="0"/>
                </a:cubicBezTo>
                <a:cubicBezTo>
                  <a:pt x="583581" y="-55309"/>
                  <a:pt x="694879" y="19790"/>
                  <a:pt x="787237" y="0"/>
                </a:cubicBezTo>
                <a:cubicBezTo>
                  <a:pt x="879595" y="-19790"/>
                  <a:pt x="1057175" y="35642"/>
                  <a:pt x="1265202" y="0"/>
                </a:cubicBezTo>
                <a:cubicBezTo>
                  <a:pt x="1473230" y="-35642"/>
                  <a:pt x="1433557" y="20756"/>
                  <a:pt x="1574473" y="0"/>
                </a:cubicBezTo>
                <a:cubicBezTo>
                  <a:pt x="1715389" y="-20756"/>
                  <a:pt x="1941898" y="14439"/>
                  <a:pt x="2305479" y="0"/>
                </a:cubicBezTo>
                <a:cubicBezTo>
                  <a:pt x="2669060" y="-14439"/>
                  <a:pt x="2527266" y="34237"/>
                  <a:pt x="2699097" y="0"/>
                </a:cubicBezTo>
                <a:cubicBezTo>
                  <a:pt x="2870928" y="-34237"/>
                  <a:pt x="2866550" y="17969"/>
                  <a:pt x="3008369" y="0"/>
                </a:cubicBezTo>
                <a:cubicBezTo>
                  <a:pt x="3150188" y="-17969"/>
                  <a:pt x="3554413" y="46654"/>
                  <a:pt x="3739374" y="0"/>
                </a:cubicBezTo>
                <a:cubicBezTo>
                  <a:pt x="3924336" y="-46654"/>
                  <a:pt x="4167438" y="2201"/>
                  <a:pt x="4470380" y="0"/>
                </a:cubicBezTo>
                <a:cubicBezTo>
                  <a:pt x="4773322" y="-2201"/>
                  <a:pt x="4830788" y="38656"/>
                  <a:pt x="5032692" y="0"/>
                </a:cubicBezTo>
                <a:cubicBezTo>
                  <a:pt x="5234596" y="-38656"/>
                  <a:pt x="5617367" y="14313"/>
                  <a:pt x="5763697" y="0"/>
                </a:cubicBezTo>
                <a:cubicBezTo>
                  <a:pt x="5910027" y="-14313"/>
                  <a:pt x="5999171" y="2575"/>
                  <a:pt x="6072969" y="0"/>
                </a:cubicBezTo>
                <a:cubicBezTo>
                  <a:pt x="6146767" y="-2575"/>
                  <a:pt x="6464451" y="23169"/>
                  <a:pt x="6635281" y="0"/>
                </a:cubicBezTo>
                <a:cubicBezTo>
                  <a:pt x="6806111" y="-23169"/>
                  <a:pt x="6884945" y="13172"/>
                  <a:pt x="7113246" y="0"/>
                </a:cubicBezTo>
                <a:cubicBezTo>
                  <a:pt x="7341547" y="-13172"/>
                  <a:pt x="7517244" y="34585"/>
                  <a:pt x="7844251" y="0"/>
                </a:cubicBezTo>
                <a:cubicBezTo>
                  <a:pt x="8171259" y="-34585"/>
                  <a:pt x="8232333" y="58598"/>
                  <a:pt x="8434679" y="0"/>
                </a:cubicBezTo>
                <a:cubicBezTo>
                  <a:pt x="8487480" y="199305"/>
                  <a:pt x="8383601" y="335538"/>
                  <a:pt x="8434679" y="475207"/>
                </a:cubicBezTo>
                <a:cubicBezTo>
                  <a:pt x="8485757" y="614876"/>
                  <a:pt x="8403311" y="844840"/>
                  <a:pt x="8434679" y="1069216"/>
                </a:cubicBezTo>
                <a:cubicBezTo>
                  <a:pt x="8466047" y="1293592"/>
                  <a:pt x="8408965" y="1314084"/>
                  <a:pt x="8434679" y="1544423"/>
                </a:cubicBezTo>
                <a:cubicBezTo>
                  <a:pt x="8460393" y="1774762"/>
                  <a:pt x="8356813" y="1959581"/>
                  <a:pt x="8434679" y="2197833"/>
                </a:cubicBezTo>
                <a:cubicBezTo>
                  <a:pt x="8512545" y="2436085"/>
                  <a:pt x="8352252" y="2699803"/>
                  <a:pt x="8434679" y="2910643"/>
                </a:cubicBezTo>
                <a:cubicBezTo>
                  <a:pt x="8517106" y="3121483"/>
                  <a:pt x="8422280" y="3138943"/>
                  <a:pt x="8434679" y="3326449"/>
                </a:cubicBezTo>
                <a:cubicBezTo>
                  <a:pt x="8447078" y="3513955"/>
                  <a:pt x="8377612" y="3668805"/>
                  <a:pt x="8434679" y="3979859"/>
                </a:cubicBezTo>
                <a:cubicBezTo>
                  <a:pt x="8491746" y="4290913"/>
                  <a:pt x="8409987" y="4407260"/>
                  <a:pt x="8434679" y="4573868"/>
                </a:cubicBezTo>
                <a:cubicBezTo>
                  <a:pt x="8459371" y="4740476"/>
                  <a:pt x="8414393" y="4941427"/>
                  <a:pt x="8434679" y="5108476"/>
                </a:cubicBezTo>
                <a:cubicBezTo>
                  <a:pt x="8454965" y="5275525"/>
                  <a:pt x="8390565" y="5673083"/>
                  <a:pt x="8434679" y="5940088"/>
                </a:cubicBezTo>
                <a:cubicBezTo>
                  <a:pt x="8286194" y="5985640"/>
                  <a:pt x="7968609" y="5900302"/>
                  <a:pt x="7788020" y="5940088"/>
                </a:cubicBezTo>
                <a:cubicBezTo>
                  <a:pt x="7607431" y="5979874"/>
                  <a:pt x="7478508" y="5926125"/>
                  <a:pt x="7310055" y="5940088"/>
                </a:cubicBezTo>
                <a:cubicBezTo>
                  <a:pt x="7141603" y="5954051"/>
                  <a:pt x="6968640" y="5914612"/>
                  <a:pt x="6832090" y="5940088"/>
                </a:cubicBezTo>
                <a:cubicBezTo>
                  <a:pt x="6695541" y="5965564"/>
                  <a:pt x="6532098" y="5882852"/>
                  <a:pt x="6269778" y="5940088"/>
                </a:cubicBezTo>
                <a:cubicBezTo>
                  <a:pt x="6007458" y="5997324"/>
                  <a:pt x="6038000" y="5924008"/>
                  <a:pt x="5960506" y="5940088"/>
                </a:cubicBezTo>
                <a:cubicBezTo>
                  <a:pt x="5883012" y="5956168"/>
                  <a:pt x="5711519" y="5928726"/>
                  <a:pt x="5566888" y="5940088"/>
                </a:cubicBezTo>
                <a:cubicBezTo>
                  <a:pt x="5422257" y="5951450"/>
                  <a:pt x="5367767" y="5906088"/>
                  <a:pt x="5257617" y="5940088"/>
                </a:cubicBezTo>
                <a:cubicBezTo>
                  <a:pt x="5147467" y="5974088"/>
                  <a:pt x="5044161" y="5933171"/>
                  <a:pt x="4863998" y="5940088"/>
                </a:cubicBezTo>
                <a:cubicBezTo>
                  <a:pt x="4683835" y="5947005"/>
                  <a:pt x="4490575" y="5937020"/>
                  <a:pt x="4386033" y="5940088"/>
                </a:cubicBezTo>
                <a:cubicBezTo>
                  <a:pt x="4281492" y="5943156"/>
                  <a:pt x="4120363" y="5937375"/>
                  <a:pt x="3908068" y="5940088"/>
                </a:cubicBezTo>
                <a:cubicBezTo>
                  <a:pt x="3695774" y="5942801"/>
                  <a:pt x="3424306" y="5922336"/>
                  <a:pt x="3177062" y="5940088"/>
                </a:cubicBezTo>
                <a:cubicBezTo>
                  <a:pt x="2929818" y="5957840"/>
                  <a:pt x="2994173" y="5905205"/>
                  <a:pt x="2867791" y="5940088"/>
                </a:cubicBezTo>
                <a:cubicBezTo>
                  <a:pt x="2741409" y="5974971"/>
                  <a:pt x="2629786" y="5922472"/>
                  <a:pt x="2474173" y="5940088"/>
                </a:cubicBezTo>
                <a:cubicBezTo>
                  <a:pt x="2318560" y="5957704"/>
                  <a:pt x="2118922" y="5883384"/>
                  <a:pt x="1996207" y="5940088"/>
                </a:cubicBezTo>
                <a:cubicBezTo>
                  <a:pt x="1873492" y="5996792"/>
                  <a:pt x="1734869" y="5889988"/>
                  <a:pt x="1518242" y="5940088"/>
                </a:cubicBezTo>
                <a:cubicBezTo>
                  <a:pt x="1301615" y="5990188"/>
                  <a:pt x="1078114" y="5872129"/>
                  <a:pt x="787237" y="5940088"/>
                </a:cubicBezTo>
                <a:cubicBezTo>
                  <a:pt x="496361" y="6008047"/>
                  <a:pt x="569192" y="5904556"/>
                  <a:pt x="477965" y="5940088"/>
                </a:cubicBezTo>
                <a:cubicBezTo>
                  <a:pt x="386738" y="5975620"/>
                  <a:pt x="182103" y="5911501"/>
                  <a:pt x="0" y="5940088"/>
                </a:cubicBezTo>
                <a:cubicBezTo>
                  <a:pt x="-44172" y="5704299"/>
                  <a:pt x="28999" y="5452647"/>
                  <a:pt x="0" y="5286678"/>
                </a:cubicBezTo>
                <a:cubicBezTo>
                  <a:pt x="-28999" y="5120709"/>
                  <a:pt x="32077" y="4920921"/>
                  <a:pt x="0" y="4573868"/>
                </a:cubicBezTo>
                <a:cubicBezTo>
                  <a:pt x="-32077" y="4226815"/>
                  <a:pt x="1313" y="4356235"/>
                  <a:pt x="0" y="4158062"/>
                </a:cubicBezTo>
                <a:cubicBezTo>
                  <a:pt x="-1313" y="3959889"/>
                  <a:pt x="70362" y="3694080"/>
                  <a:pt x="0" y="3504652"/>
                </a:cubicBezTo>
                <a:cubicBezTo>
                  <a:pt x="-70362" y="3315224"/>
                  <a:pt x="5864" y="3095734"/>
                  <a:pt x="0" y="2910643"/>
                </a:cubicBezTo>
                <a:cubicBezTo>
                  <a:pt x="-5864" y="2725552"/>
                  <a:pt x="26732" y="2589886"/>
                  <a:pt x="0" y="2494837"/>
                </a:cubicBezTo>
                <a:cubicBezTo>
                  <a:pt x="-26732" y="2399788"/>
                  <a:pt x="6315" y="2269141"/>
                  <a:pt x="0" y="2079031"/>
                </a:cubicBezTo>
                <a:cubicBezTo>
                  <a:pt x="-6315" y="1888921"/>
                  <a:pt x="57209" y="1728151"/>
                  <a:pt x="0" y="1425621"/>
                </a:cubicBezTo>
                <a:cubicBezTo>
                  <a:pt x="-57209" y="1123091"/>
                  <a:pt x="2513" y="1123317"/>
                  <a:pt x="0" y="950414"/>
                </a:cubicBezTo>
                <a:cubicBezTo>
                  <a:pt x="-2513" y="777511"/>
                  <a:pt x="38868" y="340711"/>
                  <a:pt x="0" y="0"/>
                </a:cubicBezTo>
                <a:close/>
              </a:path>
            </a:pathLst>
          </a:custGeom>
          <a:solidFill>
            <a:schemeClr val="accent3">
              <a:lumMod val="20000"/>
              <a:lumOff val="80000"/>
            </a:schemeClr>
          </a:solidFill>
          <a:ln>
            <a:solidFill>
              <a:srgbClr val="002060"/>
            </a:solidFill>
            <a:prstDash val="dash"/>
            <a:extLst>
              <a:ext uri="{C807C97D-BFC1-408E-A445-0C87EB9F89A2}">
                <ask:lineSketchStyleProps xmlns:ask="http://schemas.microsoft.com/office/drawing/2018/sketchyshapes" sd="1937250538">
                  <a:prstGeom prst="rect">
                    <a:avLst/>
                  </a:prstGeom>
                  <ask:type>
                    <ask:lineSketchScribble/>
                  </ask:type>
                </ask:lineSketchStyleProps>
              </a:ext>
            </a:extLst>
          </a:ln>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12373"/>
                </a:solidFill>
                <a:effectLst/>
                <a:uLnTx/>
                <a:uFillTx/>
                <a:latin typeface="#9Slide05 Israquella" pitchFamily="2" charset="0"/>
                <a:ea typeface="+mn-ea"/>
                <a:cs typeface="Arial"/>
                <a:sym typeface="Arial"/>
              </a:rPr>
              <a:t>    </a:t>
            </a:r>
            <a:r>
              <a:rPr kumimoji="0" lang="vi-VN" sz="6000" b="1" i="0" u="none" strike="noStrike" kern="1200" cap="none" spc="0" normalizeH="0" baseline="0" noProof="0">
                <a:ln>
                  <a:noFill/>
                </a:ln>
                <a:solidFill>
                  <a:srgbClr val="512373"/>
                </a:solidFill>
                <a:effectLst/>
                <a:uLnTx/>
                <a:uFillTx/>
                <a:latin typeface="#9Slide05 Israquella" pitchFamily="2" charset="0"/>
                <a:ea typeface="+mn-ea"/>
                <a:cs typeface="Arial"/>
                <a:sym typeface="Arial"/>
              </a:rPr>
              <a:t>Phiếu học tập </a:t>
            </a:r>
            <a:endParaRPr kumimoji="0" lang="en-US" sz="6000" b="1" i="0" u="none" strike="noStrike" kern="0" cap="none" spc="0" normalizeH="0" baseline="0" noProof="0">
              <a:ln>
                <a:noFill/>
              </a:ln>
              <a:solidFill>
                <a:srgbClr val="FF1111"/>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9Slide05 GeosansLight" panose="020B0604020202020204" charset="0"/>
              </a:rPr>
              <a:t>Đọc thông tin Mục IV.</a:t>
            </a:r>
            <a:r>
              <a:rPr kumimoji="0" lang="en-US" sz="3200" b="1" i="0" u="none" strike="noStrike" kern="0" cap="none" spc="0" normalizeH="0" baseline="0" noProof="0">
                <a:ln>
                  <a:noFill/>
                </a:ln>
                <a:solidFill>
                  <a:srgbClr val="0070C0"/>
                </a:solidFill>
                <a:effectLst/>
                <a:uLnTx/>
                <a:uFillTx/>
                <a:latin typeface="#9Slide05 GeosansLight" panose="020B0604020202020204" charset="0"/>
              </a:rPr>
              <a:t>4</a:t>
            </a:r>
            <a:r>
              <a:rPr kumimoji="0" lang="vi-VN" sz="3200" b="1" i="0" u="none" strike="noStrike" kern="0" cap="none" spc="0" normalizeH="0" baseline="0" noProof="0">
                <a:ln>
                  <a:noFill/>
                </a:ln>
                <a:solidFill>
                  <a:srgbClr val="0070C0"/>
                </a:solidFill>
                <a:effectLst/>
                <a:uLnTx/>
                <a:uFillTx/>
                <a:latin typeface="#9Slide05 GeosansLight" panose="020B0604020202020204" charset="0"/>
              </a:rPr>
              <a:t> tr8</a:t>
            </a:r>
            <a:r>
              <a:rPr kumimoji="0" lang="en-US" sz="3200" b="1" i="0" u="none" strike="noStrike" kern="0" cap="none" spc="0" normalizeH="0" baseline="0" noProof="0">
                <a:ln>
                  <a:noFill/>
                </a:ln>
                <a:solidFill>
                  <a:srgbClr val="0070C0"/>
                </a:solidFill>
                <a:effectLst/>
                <a:uLnTx/>
                <a:uFillTx/>
                <a:latin typeface="#9Slide05 GeosansLight" panose="020B0604020202020204" charset="0"/>
              </a:rPr>
              <a:t>2</a:t>
            </a:r>
            <a:r>
              <a:rPr kumimoji="0" lang="vi-VN" sz="3200" b="1" i="0" u="none" strike="noStrike" kern="0" cap="none" spc="0" normalizeH="0" baseline="0" noProof="0">
                <a:ln>
                  <a:noFill/>
                </a:ln>
                <a:solidFill>
                  <a:srgbClr val="0070C0"/>
                </a:solidFill>
                <a:effectLst/>
                <a:uLnTx/>
                <a:uFillTx/>
                <a:latin typeface="#9Slide05 GeosansLight" panose="020B0604020202020204" charset="0"/>
              </a:rPr>
              <a:t> SGK, dựa vào </a:t>
            </a:r>
            <a:r>
              <a:rPr kumimoji="0" lang="en-US" sz="3200" b="1" i="0" u="none" strike="noStrike" kern="0" cap="none" spc="0" normalizeH="0" baseline="0" noProof="0">
                <a:ln>
                  <a:noFill/>
                </a:ln>
                <a:solidFill>
                  <a:srgbClr val="0070C0"/>
                </a:solidFill>
                <a:effectLst/>
                <a:uLnTx/>
                <a:uFillTx/>
                <a:latin typeface="#9Slide05 GeosansLight" panose="020B0604020202020204" charset="0"/>
              </a:rPr>
              <a:t>hình</a:t>
            </a:r>
            <a:r>
              <a:rPr kumimoji="0" lang="vi-VN" sz="3200" b="1" i="0" u="none" strike="noStrike" kern="0" cap="none" spc="0" normalizeH="0" baseline="0" noProof="0">
                <a:ln>
                  <a:noFill/>
                </a:ln>
                <a:solidFill>
                  <a:srgbClr val="0070C0"/>
                </a:solidFill>
                <a:effectLst/>
                <a:uLnTx/>
                <a:uFillTx/>
                <a:latin typeface="#9Slide05 GeosansLight" panose="020B0604020202020204" charset="0"/>
              </a:rPr>
              <a:t> 15.</a:t>
            </a:r>
            <a:r>
              <a:rPr kumimoji="0" lang="en-US" sz="3200" b="1" i="0" u="none" strike="noStrike" kern="0" cap="none" spc="0" normalizeH="0" baseline="0" noProof="0">
                <a:ln>
                  <a:noFill/>
                </a:ln>
                <a:solidFill>
                  <a:srgbClr val="0070C0"/>
                </a:solidFill>
                <a:effectLst/>
                <a:uLnTx/>
                <a:uFillTx/>
                <a:latin typeface="#9Slide05 GeosansLight" panose="020B0604020202020204" charset="0"/>
              </a:rPr>
              <a:t>8, thảo luận nhóm hoàn thành phiếu học tập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9Slide05 GeosansLight" panose="020B060402020202020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9Slide05 GeosansLight" panose="020B060402020202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kern="0">
              <a:solidFill>
                <a:srgbClr val="0070C0"/>
              </a:solidFill>
              <a:latin typeface="#9Slide05 GeosansLight" panose="020B060402020202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9Slide05 GeosansLight" panose="020B060402020202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kern="0">
              <a:solidFill>
                <a:srgbClr val="0070C0"/>
              </a:solidFill>
              <a:latin typeface="#9Slide05 GeosansLight" panose="020B060402020202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kern="0">
              <a:solidFill>
                <a:srgbClr val="0070C0"/>
              </a:solidFill>
              <a:latin typeface="#9Slide05 GeosansLight" panose="020B060402020202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kern="0">
              <a:solidFill>
                <a:srgbClr val="0070C0"/>
              </a:solidFill>
              <a:latin typeface="#9Slide05 GeosansLight" panose="020B060402020202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9Slide05 GeosansLight" panose="020B0604020202020204" charset="0"/>
            </a:endParaRPr>
          </a:p>
        </p:txBody>
      </p:sp>
      <p:pic>
        <p:nvPicPr>
          <p:cNvPr id="12" name="Hình ảnh 11">
            <a:extLst>
              <a:ext uri="{FF2B5EF4-FFF2-40B4-BE49-F238E27FC236}">
                <a16:creationId xmlns:a16="http://schemas.microsoft.com/office/drawing/2014/main" id="{A9251708-D3DC-4F8D-B5C4-7DFC67DA88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5625" y1="53281" x2="45625" y2="53281"/>
                        <a14:foregroundMark x1="69375" y1="64688" x2="69375" y2="64688"/>
                        <a14:foregroundMark x1="69375" y1="52812" x2="69375" y2="52812"/>
                        <a14:foregroundMark x1="61719" y1="74688" x2="61719" y2="74688"/>
                        <a14:foregroundMark x1="57500" y1="68750" x2="57500" y2="68750"/>
                      </a14:backgroundRemoval>
                    </a14:imgEffect>
                  </a14:imgLayer>
                </a14:imgProps>
              </a:ext>
            </a:extLst>
          </a:blip>
          <a:stretch>
            <a:fillRect/>
          </a:stretch>
        </p:blipFill>
        <p:spPr>
          <a:xfrm>
            <a:off x="4214025" y="646981"/>
            <a:ext cx="1500325" cy="1500325"/>
          </a:xfrm>
          <a:prstGeom prst="rect">
            <a:avLst/>
          </a:prstGeom>
        </p:spPr>
      </p:pic>
      <p:pic>
        <p:nvPicPr>
          <p:cNvPr id="8" name="Picture 7">
            <a:extLst>
              <a:ext uri="{FF2B5EF4-FFF2-40B4-BE49-F238E27FC236}">
                <a16:creationId xmlns:a16="http://schemas.microsoft.com/office/drawing/2014/main" id="{D09E52AB-E971-B0A9-1826-4929E3022A85}"/>
              </a:ext>
            </a:extLst>
          </p:cNvPr>
          <p:cNvPicPr>
            <a:picLocks noChangeAspect="1"/>
          </p:cNvPicPr>
          <p:nvPr/>
        </p:nvPicPr>
        <p:blipFill>
          <a:blip r:embed="rId10"/>
          <a:stretch>
            <a:fillRect/>
          </a:stretch>
        </p:blipFill>
        <p:spPr>
          <a:xfrm>
            <a:off x="243844" y="685116"/>
            <a:ext cx="1579001" cy="1579001"/>
          </a:xfrm>
          <a:prstGeom prst="rect">
            <a:avLst/>
          </a:prstGeom>
        </p:spPr>
      </p:pic>
      <p:pic>
        <p:nvPicPr>
          <p:cNvPr id="13" name="Picture 12">
            <a:extLst>
              <a:ext uri="{FF2B5EF4-FFF2-40B4-BE49-F238E27FC236}">
                <a16:creationId xmlns:a16="http://schemas.microsoft.com/office/drawing/2014/main" id="{48DC8994-B086-2A71-A266-E919FA9C7B6A}"/>
              </a:ext>
            </a:extLst>
          </p:cNvPr>
          <p:cNvPicPr>
            <a:picLocks noChangeAspect="1"/>
          </p:cNvPicPr>
          <p:nvPr/>
        </p:nvPicPr>
        <p:blipFill>
          <a:blip r:embed="rId11"/>
          <a:stretch>
            <a:fillRect/>
          </a:stretch>
        </p:blipFill>
        <p:spPr>
          <a:xfrm>
            <a:off x="1910509" y="1129883"/>
            <a:ext cx="1334796" cy="1102734"/>
          </a:xfrm>
          <a:prstGeom prst="rect">
            <a:avLst/>
          </a:prstGeom>
        </p:spPr>
      </p:pic>
      <p:graphicFrame>
        <p:nvGraphicFramePr>
          <p:cNvPr id="10" name="Table 9">
            <a:extLst>
              <a:ext uri="{FF2B5EF4-FFF2-40B4-BE49-F238E27FC236}">
                <a16:creationId xmlns:a16="http://schemas.microsoft.com/office/drawing/2014/main" id="{F19E0B38-7C1D-8E90-D24F-E7CC91995B4E}"/>
              </a:ext>
            </a:extLst>
          </p:cNvPr>
          <p:cNvGraphicFramePr>
            <a:graphicFrameLocks noGrp="1"/>
          </p:cNvGraphicFramePr>
          <p:nvPr>
            <p:extLst>
              <p:ext uri="{D42A27DB-BD31-4B8C-83A1-F6EECF244321}">
                <p14:modId xmlns:p14="http://schemas.microsoft.com/office/powerpoint/2010/main" val="1719134991"/>
              </p:ext>
            </p:extLst>
          </p:nvPr>
        </p:nvGraphicFramePr>
        <p:xfrm>
          <a:off x="4214025" y="3068747"/>
          <a:ext cx="7124487" cy="3431912"/>
        </p:xfrm>
        <a:graphic>
          <a:graphicData uri="http://schemas.openxmlformats.org/drawingml/2006/table">
            <a:tbl>
              <a:tblPr firstRow="1" firstCol="1" bandRow="1">
                <a:tableStyleId>{5DA37D80-6434-44D0-A028-1B22A696006F}</a:tableStyleId>
              </a:tblPr>
              <a:tblGrid>
                <a:gridCol w="2781415">
                  <a:extLst>
                    <a:ext uri="{9D8B030D-6E8A-4147-A177-3AD203B41FA5}">
                      <a16:colId xmlns:a16="http://schemas.microsoft.com/office/drawing/2014/main" val="2299382779"/>
                    </a:ext>
                  </a:extLst>
                </a:gridCol>
                <a:gridCol w="1543177">
                  <a:extLst>
                    <a:ext uri="{9D8B030D-6E8A-4147-A177-3AD203B41FA5}">
                      <a16:colId xmlns:a16="http://schemas.microsoft.com/office/drawing/2014/main" val="3249183563"/>
                    </a:ext>
                  </a:extLst>
                </a:gridCol>
                <a:gridCol w="1321403">
                  <a:extLst>
                    <a:ext uri="{9D8B030D-6E8A-4147-A177-3AD203B41FA5}">
                      <a16:colId xmlns:a16="http://schemas.microsoft.com/office/drawing/2014/main" val="4065874343"/>
                    </a:ext>
                  </a:extLst>
                </a:gridCol>
                <a:gridCol w="1478492">
                  <a:extLst>
                    <a:ext uri="{9D8B030D-6E8A-4147-A177-3AD203B41FA5}">
                      <a16:colId xmlns:a16="http://schemas.microsoft.com/office/drawing/2014/main" val="595868303"/>
                    </a:ext>
                  </a:extLst>
                </a:gridCol>
              </a:tblGrid>
              <a:tr h="993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Ngành kinh tế</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Công nghiệp</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Nông nghiệp</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Dịch vụ</a:t>
                      </a:r>
                    </a:p>
                  </a:txBody>
                  <a:tcPr marL="68580" marR="68580" marT="0" marB="0"/>
                </a:tc>
                <a:extLst>
                  <a:ext uri="{0D108BD9-81ED-4DB2-BD59-A6C34878D82A}">
                    <a16:rowId xmlns:a16="http://schemas.microsoft.com/office/drawing/2014/main" val="3096280648"/>
                  </a:ext>
                </a:extLst>
              </a:tr>
              <a:tr h="900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Điều kiện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phát triển</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extLst>
                  <a:ext uri="{0D108BD9-81ED-4DB2-BD59-A6C34878D82A}">
                    <a16:rowId xmlns:a16="http://schemas.microsoft.com/office/drawing/2014/main" val="2416657693"/>
                  </a:ext>
                </a:extLst>
              </a:tr>
              <a:tr h="454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Tình hình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phát triển</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extLst>
                  <a:ext uri="{0D108BD9-81ED-4DB2-BD59-A6C34878D82A}">
                    <a16:rowId xmlns:a16="http://schemas.microsoft.com/office/drawing/2014/main" val="581255631"/>
                  </a:ext>
                </a:extLst>
              </a:tr>
              <a:tr h="222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Phân bố</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a:ln>
                            <a:noFill/>
                          </a:ln>
                          <a:solidFill>
                            <a:srgbClr val="0070C0"/>
                          </a:solidFill>
                          <a:effectLst/>
                          <a:uLnTx/>
                          <a:uFillTx/>
                          <a:latin typeface="#9Slide05 GeosansLight" panose="020B0604020202020204" charset="0"/>
                          <a:ea typeface="+mn-ea"/>
                          <a:cs typeface="+mn-cs"/>
                        </a:rPr>
                        <a:t> </a:t>
                      </a:r>
                    </a:p>
                  </a:txBody>
                  <a:tcPr marL="68580" marR="68580" marT="0" marB="0"/>
                </a:tc>
                <a:extLst>
                  <a:ext uri="{0D108BD9-81ED-4DB2-BD59-A6C34878D82A}">
                    <a16:rowId xmlns:a16="http://schemas.microsoft.com/office/drawing/2014/main" val="3977797703"/>
                  </a:ext>
                </a:extLst>
              </a:tr>
            </a:tbl>
          </a:graphicData>
        </a:graphic>
      </p:graphicFrame>
    </p:spTree>
    <p:extLst>
      <p:ext uri="{BB962C8B-B14F-4D97-AF65-F5344CB8AC3E}">
        <p14:creationId xmlns:p14="http://schemas.microsoft.com/office/powerpoint/2010/main" val="290864087"/>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CD629C20-5DAC-48A8-B561-125B64933EB5}"/>
              </a:ext>
            </a:extLst>
          </p:cNvPr>
          <p:cNvSpPr txBox="1"/>
          <p:nvPr/>
        </p:nvSpPr>
        <p:spPr>
          <a:xfrm>
            <a:off x="-104375" y="158125"/>
            <a:ext cx="1151613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FF0000"/>
                </a:solidFill>
                <a:latin typeface="#9Slide03 BoosterNextFYBlack" panose="02000A03000000020004" pitchFamily="2" charset="0"/>
              </a:rPr>
              <a:t>HOẠT ĐỘNG 1: TÌM HIỂU VỊ TRÍ ĐỊA LÍ TÂY NAM Á</a:t>
            </a:r>
            <a:endParaRPr kumimoji="0" lang="en-US" sz="2800" b="0" i="0" u="none" strike="noStrike" kern="0" cap="none" spc="0" normalizeH="0" baseline="0" noProof="0">
              <a:ln>
                <a:noFill/>
              </a:ln>
              <a:solidFill>
                <a:srgbClr val="FF0000"/>
              </a:solidFill>
              <a:effectLst/>
              <a:uLnTx/>
              <a:uFillTx/>
              <a:latin typeface="#9Slide03 BoosterNextFYBlack" panose="02000A03000000020004" pitchFamily="2" charset="0"/>
            </a:endParaRPr>
          </a:p>
        </p:txBody>
      </p:sp>
      <p:cxnSp>
        <p:nvCxnSpPr>
          <p:cNvPr id="20" name="Đường nối Thẳng 19">
            <a:extLst>
              <a:ext uri="{FF2B5EF4-FFF2-40B4-BE49-F238E27FC236}">
                <a16:creationId xmlns:a16="http://schemas.microsoft.com/office/drawing/2014/main" id="{585E7AC4-4709-4862-A725-E094B3A710A5}"/>
              </a:ext>
            </a:extLst>
          </p:cNvPr>
          <p:cNvCxnSpPr>
            <a:cxnSpLocks/>
          </p:cNvCxnSpPr>
          <p:nvPr/>
        </p:nvCxnSpPr>
        <p:spPr>
          <a:xfrm>
            <a:off x="2930391" y="690544"/>
            <a:ext cx="5908809" cy="0"/>
          </a:xfrm>
          <a:prstGeom prst="line">
            <a:avLst/>
          </a:prstGeom>
          <a:noFill/>
          <a:ln w="28575" cap="flat" cmpd="sng" algn="ctr">
            <a:solidFill>
              <a:srgbClr val="00B050"/>
            </a:solidFill>
            <a:prstDash val="sysDash"/>
            <a:miter lim="800000"/>
          </a:ln>
          <a:effectLst/>
        </p:spPr>
      </p:cxnSp>
      <p:pic>
        <p:nvPicPr>
          <p:cNvPr id="13" name="Picture 12">
            <a:extLst>
              <a:ext uri="{FF2B5EF4-FFF2-40B4-BE49-F238E27FC236}">
                <a16:creationId xmlns:a16="http://schemas.microsoft.com/office/drawing/2014/main" id="{A9B0CB47-ED2B-3337-3A42-600F5A2F16F2}"/>
              </a:ext>
            </a:extLst>
          </p:cNvPr>
          <p:cNvPicPr>
            <a:picLocks noChangeAspect="1"/>
          </p:cNvPicPr>
          <p:nvPr/>
        </p:nvPicPr>
        <p:blipFill>
          <a:blip r:embed="rId2"/>
          <a:stretch>
            <a:fillRect/>
          </a:stretch>
        </p:blipFill>
        <p:spPr>
          <a:xfrm>
            <a:off x="557990" y="1455193"/>
            <a:ext cx="4622641" cy="4622641"/>
          </a:xfrm>
          <a:prstGeom prst="rect">
            <a:avLst/>
          </a:prstGeom>
        </p:spPr>
      </p:pic>
      <p:grpSp>
        <p:nvGrpSpPr>
          <p:cNvPr id="18" name="Group 17">
            <a:extLst>
              <a:ext uri="{FF2B5EF4-FFF2-40B4-BE49-F238E27FC236}">
                <a16:creationId xmlns:a16="http://schemas.microsoft.com/office/drawing/2014/main" id="{6043EB54-00C5-5ADA-3602-86351446C1BE}"/>
              </a:ext>
            </a:extLst>
          </p:cNvPr>
          <p:cNvGrpSpPr/>
          <p:nvPr/>
        </p:nvGrpSpPr>
        <p:grpSpPr>
          <a:xfrm>
            <a:off x="5823154" y="1048465"/>
            <a:ext cx="5776887" cy="5747842"/>
            <a:chOff x="138327" y="1189634"/>
            <a:chExt cx="5776887" cy="5747842"/>
          </a:xfrm>
        </p:grpSpPr>
        <p:pic>
          <p:nvPicPr>
            <p:cNvPr id="9" name="Picture 8">
              <a:extLst>
                <a:ext uri="{FF2B5EF4-FFF2-40B4-BE49-F238E27FC236}">
                  <a16:creationId xmlns:a16="http://schemas.microsoft.com/office/drawing/2014/main" id="{23DE4E1F-F382-34E6-1F15-F7E773CD3448}"/>
                </a:ext>
              </a:extLst>
            </p:cNvPr>
            <p:cNvPicPr>
              <a:picLocks noChangeAspect="1"/>
            </p:cNvPicPr>
            <p:nvPr/>
          </p:nvPicPr>
          <p:blipFill>
            <a:blip r:embed="rId3"/>
            <a:stretch>
              <a:fillRect/>
            </a:stretch>
          </p:blipFill>
          <p:spPr>
            <a:xfrm>
              <a:off x="250997" y="1189634"/>
              <a:ext cx="5664217" cy="5747842"/>
            </a:xfrm>
            <a:prstGeom prst="rect">
              <a:avLst/>
            </a:prstGeom>
            <a:ln>
              <a:noFill/>
            </a:ln>
          </p:spPr>
        </p:pic>
        <p:sp>
          <p:nvSpPr>
            <p:cNvPr id="14" name="Freeform 10">
              <a:extLst>
                <a:ext uri="{FF2B5EF4-FFF2-40B4-BE49-F238E27FC236}">
                  <a16:creationId xmlns:a16="http://schemas.microsoft.com/office/drawing/2014/main" id="{56CF7D13-EBFC-DE54-BF89-8703FB7F3DA3}"/>
                </a:ext>
              </a:extLst>
            </p:cNvPr>
            <p:cNvSpPr>
              <a:spLocks/>
            </p:cNvSpPr>
            <p:nvPr/>
          </p:nvSpPr>
          <p:spPr bwMode="auto">
            <a:xfrm>
              <a:off x="138327" y="2843150"/>
              <a:ext cx="2089941" cy="1777456"/>
            </a:xfrm>
            <a:custGeom>
              <a:avLst/>
              <a:gdLst>
                <a:gd name="T0" fmla="*/ 2147483646 w 1238"/>
                <a:gd name="T1" fmla="*/ 2147483646 h 1233"/>
                <a:gd name="T2" fmla="*/ 2147483646 w 1238"/>
                <a:gd name="T3" fmla="*/ 2147483646 h 1233"/>
                <a:gd name="T4" fmla="*/ 2147483646 w 1238"/>
                <a:gd name="T5" fmla="*/ 2147483646 h 1233"/>
                <a:gd name="T6" fmla="*/ 2147483646 w 1238"/>
                <a:gd name="T7" fmla="*/ 2147483646 h 1233"/>
                <a:gd name="T8" fmla="*/ 2147483646 w 1238"/>
                <a:gd name="T9" fmla="*/ 2147483646 h 1233"/>
                <a:gd name="T10" fmla="*/ 2147483646 w 1238"/>
                <a:gd name="T11" fmla="*/ 2147483646 h 1233"/>
                <a:gd name="T12" fmla="*/ 2147483646 w 1238"/>
                <a:gd name="T13" fmla="*/ 2147483646 h 1233"/>
                <a:gd name="T14" fmla="*/ 2147483646 w 1238"/>
                <a:gd name="T15" fmla="*/ 2147483646 h 1233"/>
                <a:gd name="T16" fmla="*/ 2147483646 w 1238"/>
                <a:gd name="T17" fmla="*/ 2147483646 h 1233"/>
                <a:gd name="T18" fmla="*/ 2147483646 w 1238"/>
                <a:gd name="T19" fmla="*/ 2147483646 h 1233"/>
                <a:gd name="T20" fmla="*/ 2147483646 w 1238"/>
                <a:gd name="T21" fmla="*/ 2147483646 h 1233"/>
                <a:gd name="T22" fmla="*/ 2147483646 w 1238"/>
                <a:gd name="T23" fmla="*/ 2147483646 h 1233"/>
                <a:gd name="T24" fmla="*/ 2147483646 w 1238"/>
                <a:gd name="T25" fmla="*/ 2147483646 h 1233"/>
                <a:gd name="T26" fmla="*/ 2147483646 w 1238"/>
                <a:gd name="T27" fmla="*/ 2147483646 h 1233"/>
                <a:gd name="T28" fmla="*/ 2147483646 w 1238"/>
                <a:gd name="T29" fmla="*/ 2147483646 h 1233"/>
                <a:gd name="T30" fmla="*/ 2147483646 w 1238"/>
                <a:gd name="T31" fmla="*/ 2147483646 h 1233"/>
                <a:gd name="T32" fmla="*/ 2147483646 w 1238"/>
                <a:gd name="T33" fmla="*/ 2147483646 h 1233"/>
                <a:gd name="T34" fmla="*/ 2147483646 w 1238"/>
                <a:gd name="T35" fmla="*/ 2147483646 h 1233"/>
                <a:gd name="T36" fmla="*/ 2147483646 w 1238"/>
                <a:gd name="T37" fmla="*/ 2147483646 h 1233"/>
                <a:gd name="T38" fmla="*/ 2147483646 w 1238"/>
                <a:gd name="T39" fmla="*/ 2147483646 h 1233"/>
                <a:gd name="T40" fmla="*/ 2147483646 w 1238"/>
                <a:gd name="T41" fmla="*/ 2147483646 h 1233"/>
                <a:gd name="T42" fmla="*/ 2147483646 w 1238"/>
                <a:gd name="T43" fmla="*/ 2147483646 h 1233"/>
                <a:gd name="T44" fmla="*/ 2147483646 w 1238"/>
                <a:gd name="T45" fmla="*/ 2147483646 h 1233"/>
                <a:gd name="T46" fmla="*/ 2147483646 w 1238"/>
                <a:gd name="T47" fmla="*/ 2147483646 h 1233"/>
                <a:gd name="T48" fmla="*/ 2147483646 w 1238"/>
                <a:gd name="T49" fmla="*/ 2147483646 h 1233"/>
                <a:gd name="T50" fmla="*/ 2147483646 w 1238"/>
                <a:gd name="T51" fmla="*/ 2147483646 h 1233"/>
                <a:gd name="T52" fmla="*/ 2147483646 w 1238"/>
                <a:gd name="T53" fmla="*/ 2147483646 h 1233"/>
                <a:gd name="T54" fmla="*/ 2147483646 w 1238"/>
                <a:gd name="T55" fmla="*/ 2147483646 h 1233"/>
                <a:gd name="T56" fmla="*/ 2147483646 w 1238"/>
                <a:gd name="T57" fmla="*/ 2147483646 h 1233"/>
                <a:gd name="T58" fmla="*/ 2147483646 w 1238"/>
                <a:gd name="T59" fmla="*/ 2147483646 h 1233"/>
                <a:gd name="T60" fmla="*/ 2147483646 w 1238"/>
                <a:gd name="T61" fmla="*/ 2147483646 h 1233"/>
                <a:gd name="T62" fmla="*/ 2147483646 w 1238"/>
                <a:gd name="T63" fmla="*/ 2147483646 h 1233"/>
                <a:gd name="T64" fmla="*/ 2147483646 w 1238"/>
                <a:gd name="T65" fmla="*/ 2147483646 h 1233"/>
                <a:gd name="T66" fmla="*/ 2147483646 w 1238"/>
                <a:gd name="T67" fmla="*/ 2147483646 h 1233"/>
                <a:gd name="T68" fmla="*/ 2147483646 w 1238"/>
                <a:gd name="T69" fmla="*/ 2147483646 h 1233"/>
                <a:gd name="T70" fmla="*/ 2147483646 w 1238"/>
                <a:gd name="T71" fmla="*/ 2147483646 h 1233"/>
                <a:gd name="T72" fmla="*/ 2147483646 w 1238"/>
                <a:gd name="T73" fmla="*/ 2147483646 h 1233"/>
                <a:gd name="T74" fmla="*/ 2147483646 w 1238"/>
                <a:gd name="T75" fmla="*/ 2147483646 h 1233"/>
                <a:gd name="T76" fmla="*/ 2147483646 w 1238"/>
                <a:gd name="T77" fmla="*/ 2147483646 h 1233"/>
                <a:gd name="T78" fmla="*/ 2147483646 w 1238"/>
                <a:gd name="T79" fmla="*/ 2147483646 h 1233"/>
                <a:gd name="T80" fmla="*/ 2147483646 w 1238"/>
                <a:gd name="T81" fmla="*/ 2147483646 h 1233"/>
                <a:gd name="T82" fmla="*/ 2147483646 w 1238"/>
                <a:gd name="T83" fmla="*/ 2147483646 h 1233"/>
                <a:gd name="T84" fmla="*/ 2147483646 w 1238"/>
                <a:gd name="T85" fmla="*/ 2147483646 h 1233"/>
                <a:gd name="T86" fmla="*/ 2147483646 w 1238"/>
                <a:gd name="T87" fmla="*/ 2147483646 h 1233"/>
                <a:gd name="T88" fmla="*/ 2147483646 w 1238"/>
                <a:gd name="T89" fmla="*/ 2147483646 h 1233"/>
                <a:gd name="T90" fmla="*/ 2147483646 w 1238"/>
                <a:gd name="T91" fmla="*/ 2147483646 h 1233"/>
                <a:gd name="T92" fmla="*/ 2147483646 w 1238"/>
                <a:gd name="T93" fmla="*/ 2147483646 h 1233"/>
                <a:gd name="T94" fmla="*/ 2147483646 w 1238"/>
                <a:gd name="T95" fmla="*/ 2147483646 h 1233"/>
                <a:gd name="T96" fmla="*/ 2147483646 w 1238"/>
                <a:gd name="T97" fmla="*/ 2147483646 h 1233"/>
                <a:gd name="T98" fmla="*/ 2147483646 w 1238"/>
                <a:gd name="T99" fmla="*/ 2147483646 h 1233"/>
                <a:gd name="T100" fmla="*/ 2147483646 w 1238"/>
                <a:gd name="T101" fmla="*/ 2147483646 h 1233"/>
                <a:gd name="T102" fmla="*/ 2147483646 w 1238"/>
                <a:gd name="T103" fmla="*/ 2147483646 h 1233"/>
                <a:gd name="T104" fmla="*/ 2147483646 w 1238"/>
                <a:gd name="T105" fmla="*/ 2147483646 h 1233"/>
                <a:gd name="T106" fmla="*/ 2147483646 w 1238"/>
                <a:gd name="T107" fmla="*/ 2147483646 h 1233"/>
                <a:gd name="T108" fmla="*/ 2147483646 w 1238"/>
                <a:gd name="T109" fmla="*/ 2147483646 h 1233"/>
                <a:gd name="T110" fmla="*/ 2147483646 w 1238"/>
                <a:gd name="T111" fmla="*/ 2147483646 h 1233"/>
                <a:gd name="T112" fmla="*/ 2147483646 w 1238"/>
                <a:gd name="T113" fmla="*/ 2147483646 h 1233"/>
                <a:gd name="T114" fmla="*/ 2147483646 w 1238"/>
                <a:gd name="T115" fmla="*/ 2147483646 h 1233"/>
                <a:gd name="T116" fmla="*/ 2147483646 w 1238"/>
                <a:gd name="T117" fmla="*/ 2147483646 h 1233"/>
                <a:gd name="T118" fmla="*/ 2147483646 w 1238"/>
                <a:gd name="T119" fmla="*/ 0 h 1233"/>
                <a:gd name="T120" fmla="*/ 2147483646 w 1238"/>
                <a:gd name="T121" fmla="*/ 2147483646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8" h="1233">
                  <a:moveTo>
                    <a:pt x="149" y="10"/>
                  </a:moveTo>
                  <a:cubicBezTo>
                    <a:pt x="110" y="67"/>
                    <a:pt x="118" y="82"/>
                    <a:pt x="130" y="163"/>
                  </a:cubicBezTo>
                  <a:cubicBezTo>
                    <a:pt x="132" y="173"/>
                    <a:pt x="131" y="186"/>
                    <a:pt x="139" y="192"/>
                  </a:cubicBezTo>
                  <a:cubicBezTo>
                    <a:pt x="156" y="204"/>
                    <a:pt x="197" y="211"/>
                    <a:pt x="197" y="211"/>
                  </a:cubicBezTo>
                  <a:cubicBezTo>
                    <a:pt x="243" y="241"/>
                    <a:pt x="247" y="225"/>
                    <a:pt x="274" y="278"/>
                  </a:cubicBezTo>
                  <a:cubicBezTo>
                    <a:pt x="268" y="291"/>
                    <a:pt x="265" y="307"/>
                    <a:pt x="255" y="317"/>
                  </a:cubicBezTo>
                  <a:cubicBezTo>
                    <a:pt x="239" y="333"/>
                    <a:pt x="197" y="355"/>
                    <a:pt x="197" y="355"/>
                  </a:cubicBezTo>
                  <a:cubicBezTo>
                    <a:pt x="183" y="396"/>
                    <a:pt x="150" y="412"/>
                    <a:pt x="120" y="442"/>
                  </a:cubicBezTo>
                  <a:cubicBezTo>
                    <a:pt x="117" y="451"/>
                    <a:pt x="116" y="462"/>
                    <a:pt x="111" y="470"/>
                  </a:cubicBezTo>
                  <a:cubicBezTo>
                    <a:pt x="106" y="478"/>
                    <a:pt x="92" y="481"/>
                    <a:pt x="91" y="490"/>
                  </a:cubicBezTo>
                  <a:cubicBezTo>
                    <a:pt x="89" y="509"/>
                    <a:pt x="98" y="528"/>
                    <a:pt x="101" y="547"/>
                  </a:cubicBezTo>
                  <a:cubicBezTo>
                    <a:pt x="77" y="618"/>
                    <a:pt x="94" y="556"/>
                    <a:pt x="101" y="701"/>
                  </a:cubicBezTo>
                  <a:cubicBezTo>
                    <a:pt x="109" y="863"/>
                    <a:pt x="0" y="1187"/>
                    <a:pt x="226" y="1219"/>
                  </a:cubicBezTo>
                  <a:cubicBezTo>
                    <a:pt x="258" y="1223"/>
                    <a:pt x="290" y="1226"/>
                    <a:pt x="322" y="1229"/>
                  </a:cubicBezTo>
                  <a:cubicBezTo>
                    <a:pt x="364" y="1226"/>
                    <a:pt x="503" y="1233"/>
                    <a:pt x="562" y="1200"/>
                  </a:cubicBezTo>
                  <a:cubicBezTo>
                    <a:pt x="579" y="1190"/>
                    <a:pt x="626" y="1157"/>
                    <a:pt x="648" y="1142"/>
                  </a:cubicBezTo>
                  <a:cubicBezTo>
                    <a:pt x="658" y="1136"/>
                    <a:pt x="677" y="1123"/>
                    <a:pt x="677" y="1123"/>
                  </a:cubicBezTo>
                  <a:cubicBezTo>
                    <a:pt x="683" y="1113"/>
                    <a:pt x="688" y="1102"/>
                    <a:pt x="696" y="1094"/>
                  </a:cubicBezTo>
                  <a:cubicBezTo>
                    <a:pt x="704" y="1086"/>
                    <a:pt x="723" y="1086"/>
                    <a:pt x="725" y="1075"/>
                  </a:cubicBezTo>
                  <a:cubicBezTo>
                    <a:pt x="732" y="1019"/>
                    <a:pt x="710" y="1019"/>
                    <a:pt x="677" y="1008"/>
                  </a:cubicBezTo>
                  <a:cubicBezTo>
                    <a:pt x="663" y="942"/>
                    <a:pt x="662" y="963"/>
                    <a:pt x="619" y="922"/>
                  </a:cubicBezTo>
                  <a:cubicBezTo>
                    <a:pt x="600" y="925"/>
                    <a:pt x="581" y="931"/>
                    <a:pt x="562" y="931"/>
                  </a:cubicBezTo>
                  <a:cubicBezTo>
                    <a:pt x="514" y="931"/>
                    <a:pt x="504" y="863"/>
                    <a:pt x="475" y="835"/>
                  </a:cubicBezTo>
                  <a:cubicBezTo>
                    <a:pt x="472" y="822"/>
                    <a:pt x="471" y="809"/>
                    <a:pt x="466" y="797"/>
                  </a:cubicBezTo>
                  <a:cubicBezTo>
                    <a:pt x="462" y="786"/>
                    <a:pt x="445" y="779"/>
                    <a:pt x="447" y="768"/>
                  </a:cubicBezTo>
                  <a:cubicBezTo>
                    <a:pt x="449" y="755"/>
                    <a:pt x="466" y="749"/>
                    <a:pt x="475" y="739"/>
                  </a:cubicBezTo>
                  <a:cubicBezTo>
                    <a:pt x="456" y="729"/>
                    <a:pt x="427" y="729"/>
                    <a:pt x="418" y="710"/>
                  </a:cubicBezTo>
                  <a:cubicBezTo>
                    <a:pt x="409" y="691"/>
                    <a:pt x="468" y="675"/>
                    <a:pt x="475" y="672"/>
                  </a:cubicBezTo>
                  <a:cubicBezTo>
                    <a:pt x="531" y="728"/>
                    <a:pt x="510" y="701"/>
                    <a:pt x="543" y="749"/>
                  </a:cubicBezTo>
                  <a:cubicBezTo>
                    <a:pt x="546" y="768"/>
                    <a:pt x="547" y="788"/>
                    <a:pt x="552" y="806"/>
                  </a:cubicBezTo>
                  <a:cubicBezTo>
                    <a:pt x="570" y="868"/>
                    <a:pt x="620" y="857"/>
                    <a:pt x="677" y="864"/>
                  </a:cubicBezTo>
                  <a:cubicBezTo>
                    <a:pt x="704" y="899"/>
                    <a:pt x="712" y="918"/>
                    <a:pt x="754" y="931"/>
                  </a:cubicBezTo>
                  <a:cubicBezTo>
                    <a:pt x="785" y="951"/>
                    <a:pt x="815" y="958"/>
                    <a:pt x="850" y="970"/>
                  </a:cubicBezTo>
                  <a:cubicBezTo>
                    <a:pt x="862" y="967"/>
                    <a:pt x="919" y="959"/>
                    <a:pt x="917" y="931"/>
                  </a:cubicBezTo>
                  <a:cubicBezTo>
                    <a:pt x="915" y="902"/>
                    <a:pt x="879" y="854"/>
                    <a:pt x="879" y="854"/>
                  </a:cubicBezTo>
                  <a:cubicBezTo>
                    <a:pt x="892" y="851"/>
                    <a:pt x="904" y="847"/>
                    <a:pt x="917" y="845"/>
                  </a:cubicBezTo>
                  <a:cubicBezTo>
                    <a:pt x="968" y="838"/>
                    <a:pt x="1021" y="837"/>
                    <a:pt x="1071" y="826"/>
                  </a:cubicBezTo>
                  <a:cubicBezTo>
                    <a:pt x="1075" y="825"/>
                    <a:pt x="1126" y="767"/>
                    <a:pt x="1138" y="758"/>
                  </a:cubicBezTo>
                  <a:cubicBezTo>
                    <a:pt x="1185" y="687"/>
                    <a:pt x="1154" y="706"/>
                    <a:pt x="1224" y="691"/>
                  </a:cubicBezTo>
                  <a:cubicBezTo>
                    <a:pt x="1227" y="678"/>
                    <a:pt x="1238" y="665"/>
                    <a:pt x="1234" y="653"/>
                  </a:cubicBezTo>
                  <a:cubicBezTo>
                    <a:pt x="1230" y="642"/>
                    <a:pt x="1216" y="637"/>
                    <a:pt x="1205" y="634"/>
                  </a:cubicBezTo>
                  <a:cubicBezTo>
                    <a:pt x="1151" y="618"/>
                    <a:pt x="1112" y="621"/>
                    <a:pt x="1061" y="595"/>
                  </a:cubicBezTo>
                  <a:cubicBezTo>
                    <a:pt x="1029" y="598"/>
                    <a:pt x="996" y="596"/>
                    <a:pt x="965" y="605"/>
                  </a:cubicBezTo>
                  <a:cubicBezTo>
                    <a:pt x="950" y="609"/>
                    <a:pt x="943" y="632"/>
                    <a:pt x="927" y="634"/>
                  </a:cubicBezTo>
                  <a:cubicBezTo>
                    <a:pt x="919" y="635"/>
                    <a:pt x="888" y="587"/>
                    <a:pt x="888" y="586"/>
                  </a:cubicBezTo>
                  <a:cubicBezTo>
                    <a:pt x="864" y="543"/>
                    <a:pt x="851" y="524"/>
                    <a:pt x="802" y="509"/>
                  </a:cubicBezTo>
                  <a:cubicBezTo>
                    <a:pt x="748" y="455"/>
                    <a:pt x="798" y="490"/>
                    <a:pt x="696" y="490"/>
                  </a:cubicBezTo>
                  <a:cubicBezTo>
                    <a:pt x="677" y="490"/>
                    <a:pt x="658" y="483"/>
                    <a:pt x="639" y="480"/>
                  </a:cubicBezTo>
                  <a:cubicBezTo>
                    <a:pt x="620" y="467"/>
                    <a:pt x="600" y="455"/>
                    <a:pt x="581" y="442"/>
                  </a:cubicBezTo>
                  <a:cubicBezTo>
                    <a:pt x="572" y="436"/>
                    <a:pt x="584" y="420"/>
                    <a:pt x="591" y="413"/>
                  </a:cubicBezTo>
                  <a:cubicBezTo>
                    <a:pt x="593" y="410"/>
                    <a:pt x="645" y="395"/>
                    <a:pt x="648" y="394"/>
                  </a:cubicBezTo>
                  <a:cubicBezTo>
                    <a:pt x="674" y="367"/>
                    <a:pt x="678" y="344"/>
                    <a:pt x="687" y="307"/>
                  </a:cubicBezTo>
                  <a:cubicBezTo>
                    <a:pt x="656" y="276"/>
                    <a:pt x="646" y="245"/>
                    <a:pt x="610" y="221"/>
                  </a:cubicBezTo>
                  <a:cubicBezTo>
                    <a:pt x="579" y="174"/>
                    <a:pt x="598" y="198"/>
                    <a:pt x="543" y="144"/>
                  </a:cubicBezTo>
                  <a:cubicBezTo>
                    <a:pt x="536" y="138"/>
                    <a:pt x="523" y="125"/>
                    <a:pt x="523" y="125"/>
                  </a:cubicBezTo>
                  <a:cubicBezTo>
                    <a:pt x="520" y="138"/>
                    <a:pt x="522" y="153"/>
                    <a:pt x="514" y="163"/>
                  </a:cubicBezTo>
                  <a:cubicBezTo>
                    <a:pt x="469" y="216"/>
                    <a:pt x="452" y="142"/>
                    <a:pt x="399" y="125"/>
                  </a:cubicBezTo>
                  <a:cubicBezTo>
                    <a:pt x="394" y="121"/>
                    <a:pt x="363" y="92"/>
                    <a:pt x="360" y="86"/>
                  </a:cubicBezTo>
                  <a:cubicBezTo>
                    <a:pt x="338" y="48"/>
                    <a:pt x="352" y="45"/>
                    <a:pt x="303" y="29"/>
                  </a:cubicBezTo>
                  <a:cubicBezTo>
                    <a:pt x="280" y="14"/>
                    <a:pt x="266" y="0"/>
                    <a:pt x="235" y="0"/>
                  </a:cubicBezTo>
                  <a:cubicBezTo>
                    <a:pt x="210" y="0"/>
                    <a:pt x="169" y="28"/>
                    <a:pt x="149" y="10"/>
                  </a:cubicBezTo>
                  <a:close/>
                </a:path>
              </a:pathLst>
            </a:custGeom>
            <a:noFill/>
            <a:ln w="28575" cmpd="sng">
              <a:solidFill>
                <a:srgbClr val="FB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grpSp>
        <p:nvGrpSpPr>
          <p:cNvPr id="15" name="Nhóm 1">
            <a:extLst>
              <a:ext uri="{FF2B5EF4-FFF2-40B4-BE49-F238E27FC236}">
                <a16:creationId xmlns:a16="http://schemas.microsoft.com/office/drawing/2014/main" id="{36A57A1B-57F9-4836-E196-CFEA9BD362C5}"/>
              </a:ext>
            </a:extLst>
          </p:cNvPr>
          <p:cNvGrpSpPr/>
          <p:nvPr/>
        </p:nvGrpSpPr>
        <p:grpSpPr>
          <a:xfrm>
            <a:off x="0" y="-61693"/>
            <a:ext cx="12206068" cy="6858000"/>
            <a:chOff x="-14068" y="0"/>
            <a:chExt cx="12206068" cy="6858000"/>
          </a:xfrm>
        </p:grpSpPr>
        <p:grpSp>
          <p:nvGrpSpPr>
            <p:cNvPr id="16" name="Nhóm 2">
              <a:extLst>
                <a:ext uri="{FF2B5EF4-FFF2-40B4-BE49-F238E27FC236}">
                  <a16:creationId xmlns:a16="http://schemas.microsoft.com/office/drawing/2014/main" id="{F2FF13AB-CF39-D885-F93E-628ABB107C0D}"/>
                </a:ext>
              </a:extLst>
            </p:cNvPr>
            <p:cNvGrpSpPr/>
            <p:nvPr/>
          </p:nvGrpSpPr>
          <p:grpSpPr>
            <a:xfrm>
              <a:off x="-14068" y="0"/>
              <a:ext cx="12206068" cy="6858000"/>
              <a:chOff x="-14068" y="0"/>
              <a:chExt cx="12206068" cy="6858000"/>
            </a:xfrm>
          </p:grpSpPr>
          <p:cxnSp>
            <p:nvCxnSpPr>
              <p:cNvPr id="21" name="Đường nối Thẳng 4">
                <a:extLst>
                  <a:ext uri="{FF2B5EF4-FFF2-40B4-BE49-F238E27FC236}">
                    <a16:creationId xmlns:a16="http://schemas.microsoft.com/office/drawing/2014/main" id="{D1C10B47-A308-335E-14B3-EF19CE61F09B}"/>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Đường nối Thẳng 5">
                <a:extLst>
                  <a:ext uri="{FF2B5EF4-FFF2-40B4-BE49-F238E27FC236}">
                    <a16:creationId xmlns:a16="http://schemas.microsoft.com/office/drawing/2014/main" id="{87AD1EA8-F015-6841-A32A-128D1F075D59}"/>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Đường nối Thẳng 6">
                <a:extLst>
                  <a:ext uri="{FF2B5EF4-FFF2-40B4-BE49-F238E27FC236}">
                    <a16:creationId xmlns:a16="http://schemas.microsoft.com/office/drawing/2014/main" id="{A001D3FC-57BD-7B8F-DBBF-77C13CAF5261}"/>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 name="Đường nối Thẳng 3">
              <a:extLst>
                <a:ext uri="{FF2B5EF4-FFF2-40B4-BE49-F238E27FC236}">
                  <a16:creationId xmlns:a16="http://schemas.microsoft.com/office/drawing/2014/main" id="{FE76E89E-F042-72C3-75B0-6E9C594E80E1}"/>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3194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F8B6-C0D2-41A6-EADC-5420056467D9}"/>
              </a:ext>
            </a:extLst>
          </p:cNvPr>
          <p:cNvPicPr>
            <a:picLocks noChangeAspect="1"/>
          </p:cNvPicPr>
          <p:nvPr/>
        </p:nvPicPr>
        <p:blipFill>
          <a:blip r:embed="rId2"/>
          <a:stretch>
            <a:fillRect/>
          </a:stretch>
        </p:blipFill>
        <p:spPr>
          <a:xfrm>
            <a:off x="1779814" y="40228"/>
            <a:ext cx="8632371" cy="6777544"/>
          </a:xfrm>
          <a:prstGeom prst="rect">
            <a:avLst/>
          </a:prstGeom>
        </p:spPr>
      </p:pic>
    </p:spTree>
    <p:extLst>
      <p:ext uri="{BB962C8B-B14F-4D97-AF65-F5344CB8AC3E}">
        <p14:creationId xmlns:p14="http://schemas.microsoft.com/office/powerpoint/2010/main" val="2971049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48591-8543-DD3C-D0E5-B10E0EF06152}"/>
              </a:ext>
            </a:extLst>
          </p:cNvPr>
          <p:cNvPicPr>
            <a:picLocks noChangeAspect="1"/>
          </p:cNvPicPr>
          <p:nvPr/>
        </p:nvPicPr>
        <p:blipFill>
          <a:blip r:embed="rId3"/>
          <a:stretch>
            <a:fillRect/>
          </a:stretch>
        </p:blipFill>
        <p:spPr>
          <a:xfrm>
            <a:off x="180294" y="825273"/>
            <a:ext cx="5648325" cy="5686425"/>
          </a:xfrm>
          <a:prstGeom prst="rect">
            <a:avLst/>
          </a:prstGeom>
        </p:spPr>
      </p:pic>
      <p:sp>
        <p:nvSpPr>
          <p:cNvPr id="5" name="TextBox 4">
            <a:extLst>
              <a:ext uri="{FF2B5EF4-FFF2-40B4-BE49-F238E27FC236}">
                <a16:creationId xmlns:a16="http://schemas.microsoft.com/office/drawing/2014/main" id="{440043CC-628A-F899-3B91-89FEAE502F97}"/>
              </a:ext>
            </a:extLst>
          </p:cNvPr>
          <p:cNvSpPr txBox="1"/>
          <p:nvPr/>
        </p:nvSpPr>
        <p:spPr>
          <a:xfrm>
            <a:off x="3849676" y="0"/>
            <a:ext cx="5510767" cy="769441"/>
          </a:xfrm>
          <a:prstGeom prst="rect">
            <a:avLst/>
          </a:prstGeom>
          <a:noFill/>
        </p:spPr>
        <p:txBody>
          <a:bodyPr wrap="square">
            <a:spAutoFit/>
          </a:bodyPr>
          <a:lstStyle/>
          <a:p>
            <a:r>
              <a:rPr lang="en-US" sz="4400" b="1" spc="300">
                <a:solidFill>
                  <a:srgbClr val="FF0000"/>
                </a:solidFill>
                <a:latin typeface="#9Slide07 IcielStormtrooper" panose="020B0500000000000000" pitchFamily="34" charset="0"/>
              </a:rPr>
              <a:t>CÔNG NGHIỆP</a:t>
            </a:r>
            <a:endParaRPr lang="en-US" sz="4400" spc="300">
              <a:latin typeface="#9Slide07 IcielStormtrooper" panose="020B0500000000000000" pitchFamily="34" charset="0"/>
            </a:endParaRPr>
          </a:p>
        </p:txBody>
      </p:sp>
      <p:sp>
        <p:nvSpPr>
          <p:cNvPr id="6" name="TextBox 5">
            <a:extLst>
              <a:ext uri="{FF2B5EF4-FFF2-40B4-BE49-F238E27FC236}">
                <a16:creationId xmlns:a16="http://schemas.microsoft.com/office/drawing/2014/main" id="{AE911760-C3EF-659F-AC62-991EC25CE5C6}"/>
              </a:ext>
            </a:extLst>
          </p:cNvPr>
          <p:cNvSpPr txBox="1"/>
          <p:nvPr/>
        </p:nvSpPr>
        <p:spPr>
          <a:xfrm>
            <a:off x="6096000" y="1061867"/>
            <a:ext cx="5648325" cy="954107"/>
          </a:xfrm>
          <a:prstGeom prst="rect">
            <a:avLst/>
          </a:prstGeom>
          <a:noFill/>
        </p:spPr>
        <p:txBody>
          <a:bodyPr wrap="square">
            <a:spAutoFit/>
          </a:bodyPr>
          <a:lstStyle/>
          <a:p>
            <a:pPr marL="457189" indent="-457189" algn="just" defTabSz="914356">
              <a:buFont typeface="Wingdings" panose="05000000000000000000" pitchFamily="2" charset="2"/>
              <a:buChar char="v"/>
              <a:defRPr/>
            </a:pPr>
            <a:r>
              <a:rPr lang="en-US" sz="2800">
                <a:solidFill>
                  <a:srgbClr val="FF0066"/>
                </a:solidFill>
                <a:latin typeface="#9Slide03 SFU Futura_03" panose="00000400000000000000" pitchFamily="2" charset="0"/>
                <a:cs typeface="Tahoma" panose="020B0604030504040204" pitchFamily="34" charset="0"/>
                <a:sym typeface="Arial"/>
              </a:rPr>
              <a:t> </a:t>
            </a:r>
            <a:r>
              <a:rPr lang="vi-VN" sz="2800">
                <a:solidFill>
                  <a:srgbClr val="FF0000"/>
                </a:solidFill>
                <a:latin typeface="#9Slide03 SFU Futura_03" panose="00000400000000000000" pitchFamily="2" charset="0"/>
                <a:cs typeface="Tahoma" panose="020B0604030504040204" pitchFamily="34" charset="0"/>
                <a:sym typeface="Arial"/>
              </a:rPr>
              <a:t>Điều kiện </a:t>
            </a:r>
            <a:r>
              <a:rPr lang="en-US" sz="2800">
                <a:solidFill>
                  <a:srgbClr val="FF0000"/>
                </a:solidFill>
                <a:latin typeface="#9Slide03 SFU Futura_03" panose="00000400000000000000" pitchFamily="2" charset="0"/>
                <a:cs typeface="Tahoma" panose="020B0604030504040204" pitchFamily="34" charset="0"/>
                <a:sym typeface="Arial"/>
              </a:rPr>
              <a:t>phát triển</a:t>
            </a:r>
            <a:r>
              <a:rPr lang="vi-VN" sz="2800">
                <a:solidFill>
                  <a:srgbClr val="0070C0"/>
                </a:solidFill>
                <a:latin typeface="#9Slide03 SFU Futura_03" panose="00000400000000000000" pitchFamily="2" charset="0"/>
                <a:cs typeface="Tahoma" panose="020B0604030504040204" pitchFamily="34" charset="0"/>
                <a:sym typeface="Arial"/>
              </a:rPr>
              <a:t>: Giàu có về dầu mỏ và khí tự nhiên.</a:t>
            </a:r>
          </a:p>
        </p:txBody>
      </p:sp>
      <p:sp>
        <p:nvSpPr>
          <p:cNvPr id="7" name="TextBox 6">
            <a:extLst>
              <a:ext uri="{FF2B5EF4-FFF2-40B4-BE49-F238E27FC236}">
                <a16:creationId xmlns:a16="http://schemas.microsoft.com/office/drawing/2014/main" id="{DA5F0335-AAE6-2854-A322-9C4619AC3031}"/>
              </a:ext>
            </a:extLst>
          </p:cNvPr>
          <p:cNvSpPr txBox="1"/>
          <p:nvPr/>
        </p:nvSpPr>
        <p:spPr>
          <a:xfrm>
            <a:off x="6096000" y="2274292"/>
            <a:ext cx="5648325" cy="3108543"/>
          </a:xfrm>
          <a:prstGeom prst="rect">
            <a:avLst/>
          </a:prstGeom>
          <a:noFill/>
        </p:spPr>
        <p:txBody>
          <a:bodyPr wrap="square">
            <a:spAutoFit/>
          </a:bodyPr>
          <a:lstStyle/>
          <a:p>
            <a:pPr marL="457189" indent="-457189" algn="just" defTabSz="914356">
              <a:buFont typeface="Wingdings" panose="05000000000000000000" pitchFamily="2" charset="2"/>
              <a:buChar char="v"/>
              <a:defRPr/>
            </a:pPr>
            <a:r>
              <a:rPr lang="en-US" sz="2800">
                <a:solidFill>
                  <a:srgbClr val="FF0066"/>
                </a:solidFill>
                <a:latin typeface="#9Slide03 SFU Futura_03" panose="00000400000000000000" pitchFamily="2" charset="0"/>
                <a:cs typeface="Tahoma" panose="020B0604030504040204" pitchFamily="34" charset="0"/>
                <a:sym typeface="Arial"/>
              </a:rPr>
              <a:t> </a:t>
            </a:r>
            <a:r>
              <a:rPr lang="en-US" sz="2800">
                <a:solidFill>
                  <a:srgbClr val="FF0000"/>
                </a:solidFill>
                <a:latin typeface="#9Slide03 SFU Futura_03" panose="00000400000000000000" pitchFamily="2" charset="0"/>
                <a:cs typeface="Tahoma" panose="020B0604030504040204" pitchFamily="34" charset="0"/>
                <a:sym typeface="Arial"/>
              </a:rPr>
              <a:t>Tình hình</a:t>
            </a:r>
            <a:r>
              <a:rPr lang="vi-VN" sz="2800">
                <a:solidFill>
                  <a:srgbClr val="FF0000"/>
                </a:solidFill>
                <a:latin typeface="#9Slide03 SFU Futura_03" panose="00000400000000000000" pitchFamily="2" charset="0"/>
                <a:cs typeface="Tahoma" panose="020B0604030504040204" pitchFamily="34" charset="0"/>
                <a:sym typeface="Arial"/>
              </a:rPr>
              <a:t> </a:t>
            </a:r>
            <a:r>
              <a:rPr lang="en-US" sz="2800">
                <a:solidFill>
                  <a:srgbClr val="FF0000"/>
                </a:solidFill>
                <a:latin typeface="#9Slide03 SFU Futura_03" panose="00000400000000000000" pitchFamily="2" charset="0"/>
                <a:cs typeface="Tahoma" panose="020B0604030504040204" pitchFamily="34" charset="0"/>
                <a:sym typeface="Arial"/>
              </a:rPr>
              <a:t>phát triển</a:t>
            </a:r>
            <a:r>
              <a:rPr lang="vi-VN" sz="2800">
                <a:solidFill>
                  <a:srgbClr val="0070C0"/>
                </a:solidFill>
                <a:latin typeface="#9Slide03 SFU Futura_03" panose="00000400000000000000" pitchFamily="2" charset="0"/>
                <a:cs typeface="Tahoma" panose="020B0604030504040204" pitchFamily="34" charset="0"/>
                <a:sym typeface="Arial"/>
              </a:rPr>
              <a:t>:</a:t>
            </a:r>
            <a:endParaRPr lang="en-US" sz="2800">
              <a:solidFill>
                <a:srgbClr val="0070C0"/>
              </a:solidFill>
              <a:latin typeface="#9Slide03 SFU Futura_03" panose="00000400000000000000" pitchFamily="2" charset="0"/>
              <a:cs typeface="Tahoma" panose="020B0604030504040204" pitchFamily="34" charset="0"/>
              <a:sym typeface="Arial"/>
            </a:endParaRPr>
          </a:p>
          <a:p>
            <a:pPr algn="just" defTabSz="914356">
              <a:defRPr/>
            </a:pPr>
            <a:r>
              <a:rPr lang="vi-VN" sz="2800">
                <a:solidFill>
                  <a:srgbClr val="0070C0"/>
                </a:solidFill>
                <a:latin typeface="#9Slide03 SFU Futura_03" panose="00000400000000000000" pitchFamily="2" charset="0"/>
                <a:cs typeface="Tahoma" panose="020B0604030504040204" pitchFamily="34" charset="0"/>
                <a:sym typeface="Arial"/>
              </a:rPr>
              <a:t> - Phát triển ngành CN khai thác dầu mỏ, khai thác khí tự nhiên, hoá dầu…</a:t>
            </a:r>
          </a:p>
          <a:p>
            <a:pPr algn="just" defTabSz="914356">
              <a:defRPr/>
            </a:pPr>
            <a:r>
              <a:rPr lang="vi-VN" sz="2800">
                <a:solidFill>
                  <a:srgbClr val="0070C0"/>
                </a:solidFill>
                <a:latin typeface="#9Slide03 SFU Futura_03" panose="00000400000000000000" pitchFamily="2" charset="0"/>
                <a:cs typeface="Tahoma" panose="020B0604030504040204" pitchFamily="34" charset="0"/>
                <a:sym typeface="Arial"/>
              </a:rPr>
              <a:t>- Một số quốc gia phát triển ngành CN có hàm lượng tri thức cao.</a:t>
            </a:r>
          </a:p>
          <a:p>
            <a:pPr marL="457189" indent="-457189" algn="just" defTabSz="914356">
              <a:buFont typeface="Wingdings" panose="05000000000000000000" pitchFamily="2" charset="2"/>
              <a:buChar char="v"/>
              <a:defRPr/>
            </a:pPr>
            <a:endParaRPr lang="vi-VN" sz="2800">
              <a:solidFill>
                <a:srgbClr val="0070C0"/>
              </a:solidFill>
              <a:latin typeface="#9Slide03 SFU Futura_03" panose="00000400000000000000" pitchFamily="2" charset="0"/>
              <a:cs typeface="Tahoma" panose="020B0604030504040204" pitchFamily="34" charset="0"/>
              <a:sym typeface="Arial"/>
            </a:endParaRPr>
          </a:p>
        </p:txBody>
      </p:sp>
      <p:sp>
        <p:nvSpPr>
          <p:cNvPr id="8" name="TextBox 7">
            <a:extLst>
              <a:ext uri="{FF2B5EF4-FFF2-40B4-BE49-F238E27FC236}">
                <a16:creationId xmlns:a16="http://schemas.microsoft.com/office/drawing/2014/main" id="{445D42BA-4DDC-C4BA-9BAB-CFD65BE6C127}"/>
              </a:ext>
            </a:extLst>
          </p:cNvPr>
          <p:cNvSpPr txBox="1"/>
          <p:nvPr/>
        </p:nvSpPr>
        <p:spPr>
          <a:xfrm>
            <a:off x="6096000" y="4957426"/>
            <a:ext cx="5915706" cy="2246769"/>
          </a:xfrm>
          <a:prstGeom prst="rect">
            <a:avLst/>
          </a:prstGeom>
          <a:noFill/>
        </p:spPr>
        <p:txBody>
          <a:bodyPr wrap="square">
            <a:spAutoFit/>
          </a:bodyPr>
          <a:lstStyle/>
          <a:p>
            <a:pPr marL="457189" indent="-457189" algn="just" defTabSz="914356">
              <a:buFont typeface="Wingdings" panose="05000000000000000000" pitchFamily="2" charset="2"/>
              <a:buChar char="v"/>
              <a:defRPr/>
            </a:pPr>
            <a:r>
              <a:rPr lang="en-US" sz="2800">
                <a:solidFill>
                  <a:srgbClr val="FF0066"/>
                </a:solidFill>
                <a:latin typeface="#9Slide03 SFU Futura_03" panose="00000400000000000000" pitchFamily="2" charset="0"/>
                <a:cs typeface="Tahoma" panose="020B0604030504040204" pitchFamily="34" charset="0"/>
                <a:sym typeface="Arial"/>
              </a:rPr>
              <a:t> </a:t>
            </a:r>
            <a:r>
              <a:rPr lang="en-US" sz="2800">
                <a:solidFill>
                  <a:srgbClr val="FF0000"/>
                </a:solidFill>
                <a:latin typeface="#9Slide03 SFU Futura_03" panose="00000400000000000000" pitchFamily="2" charset="0"/>
                <a:cs typeface="Tahoma" panose="020B0604030504040204" pitchFamily="34" charset="0"/>
                <a:sym typeface="Arial"/>
              </a:rPr>
              <a:t>Phân bố</a:t>
            </a:r>
            <a:r>
              <a:rPr lang="vi-VN" sz="2800">
                <a:solidFill>
                  <a:srgbClr val="0070C0"/>
                </a:solidFill>
                <a:latin typeface="#9Slide03 SFU Futura_03" panose="00000400000000000000" pitchFamily="2" charset="0"/>
                <a:cs typeface="Tahoma" panose="020B0604030504040204" pitchFamily="34" charset="0"/>
                <a:sym typeface="Arial"/>
              </a:rPr>
              <a:t>:</a:t>
            </a:r>
            <a:endParaRPr lang="en-US" sz="2800">
              <a:solidFill>
                <a:srgbClr val="0070C0"/>
              </a:solidFill>
              <a:latin typeface="#9Slide03 SFU Futura_03" panose="00000400000000000000" pitchFamily="2" charset="0"/>
              <a:cs typeface="Tahoma" panose="020B0604030504040204" pitchFamily="34" charset="0"/>
              <a:sym typeface="Arial"/>
            </a:endParaRPr>
          </a:p>
          <a:p>
            <a:pPr algn="just" defTabSz="914356">
              <a:defRPr/>
            </a:pPr>
            <a:r>
              <a:rPr lang="vi-VN" sz="2800">
                <a:solidFill>
                  <a:srgbClr val="0070C0"/>
                </a:solidFill>
                <a:latin typeface="#9Slide03 SFU Futura_03" panose="00000400000000000000" pitchFamily="2" charset="0"/>
                <a:cs typeface="Tahoma" panose="020B0604030504040204" pitchFamily="34" charset="0"/>
                <a:sym typeface="Arial"/>
              </a:rPr>
              <a:t> - Khai thác dầu mỏ, khí đốt: Cô - oét, Ô – man, Ả - rập Xê –út…</a:t>
            </a:r>
          </a:p>
          <a:p>
            <a:pPr algn="just" defTabSz="914356">
              <a:defRPr/>
            </a:pPr>
            <a:r>
              <a:rPr lang="vi-VN" sz="2800">
                <a:solidFill>
                  <a:srgbClr val="0070C0"/>
                </a:solidFill>
                <a:latin typeface="#9Slide03 SFU Futura_03" panose="00000400000000000000" pitchFamily="2" charset="0"/>
                <a:cs typeface="Tahoma" panose="020B0604030504040204" pitchFamily="34" charset="0"/>
                <a:sym typeface="Arial"/>
              </a:rPr>
              <a:t>- CN điện tử: I-xra-en, Thổ Nhĩ Kỳ…</a:t>
            </a:r>
          </a:p>
          <a:p>
            <a:pPr marL="457189" indent="-457189" algn="just" defTabSz="914356">
              <a:buFont typeface="Wingdings" panose="05000000000000000000" pitchFamily="2" charset="2"/>
              <a:buChar char="v"/>
              <a:defRPr/>
            </a:pPr>
            <a:endParaRPr lang="vi-VN" sz="2800">
              <a:solidFill>
                <a:srgbClr val="0070C0"/>
              </a:solidFill>
              <a:latin typeface="#9Slide03 SFU Futura_03" panose="00000400000000000000" pitchFamily="2" charset="0"/>
              <a:cs typeface="Tahoma" panose="020B0604030504040204" pitchFamily="34" charset="0"/>
              <a:sym typeface="Arial"/>
            </a:endParaRPr>
          </a:p>
        </p:txBody>
      </p:sp>
    </p:spTree>
    <p:extLst>
      <p:ext uri="{BB962C8B-B14F-4D97-AF65-F5344CB8AC3E}">
        <p14:creationId xmlns:p14="http://schemas.microsoft.com/office/powerpoint/2010/main" val="29502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4" name="Rectangle: Rounded Corners 3">
            <a:extLst>
              <a:ext uri="{FF2B5EF4-FFF2-40B4-BE49-F238E27FC236}">
                <a16:creationId xmlns:a16="http://schemas.microsoft.com/office/drawing/2014/main" id="{5D88F601-2A5F-FE0C-D0CE-DDBF34842543}"/>
              </a:ext>
            </a:extLst>
          </p:cNvPr>
          <p:cNvSpPr/>
          <p:nvPr/>
        </p:nvSpPr>
        <p:spPr>
          <a:xfrm>
            <a:off x="247529" y="856181"/>
            <a:ext cx="5190754" cy="1128068"/>
          </a:xfrm>
          <a:prstGeom prst="roundRect">
            <a:avLst>
              <a:gd name="adj" fmla="val 44729"/>
            </a:avLst>
          </a:prstGeom>
        </p:spPr>
        <p:txBody>
          <a:bodyPr vert="horz" lIns="121920" tIns="60960" rIns="121920" bIns="60960" rtlCol="0" anchor="ctr">
            <a:noAutofit/>
          </a:bodyPr>
          <a:lstStyle/>
          <a:p>
            <a:pPr algn="ctr" defTabSz="1219170">
              <a:defRPr/>
            </a:pPr>
            <a:r>
              <a:rPr lang="en-US" sz="4800" b="1">
                <a:solidFill>
                  <a:srgbClr val="FF0066"/>
                </a:solidFill>
                <a:latin typeface="#9Slide07 SVNBango" panose="02000000000000000000" pitchFamily="2" charset="0"/>
                <a:ea typeface="Cambria" panose="02040503050406030204" pitchFamily="18" charset="0"/>
                <a:cs typeface="Arial"/>
                <a:sym typeface="Arial"/>
              </a:rPr>
              <a:t>Công nghiệp</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5"/>
            <a:ext cx="355195"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4" y="2090568"/>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7" name="TextBox 6">
            <a:extLst>
              <a:ext uri="{FF2B5EF4-FFF2-40B4-BE49-F238E27FC236}">
                <a16:creationId xmlns:a16="http://schemas.microsoft.com/office/drawing/2014/main" id="{27BACB02-E389-971B-255F-49D027ABBA30}"/>
              </a:ext>
            </a:extLst>
          </p:cNvPr>
          <p:cNvSpPr txBox="1"/>
          <p:nvPr/>
        </p:nvSpPr>
        <p:spPr>
          <a:xfrm>
            <a:off x="590719" y="2330505"/>
            <a:ext cx="4726632" cy="3979585"/>
          </a:xfrm>
          <a:custGeom>
            <a:avLst/>
            <a:gdLst>
              <a:gd name="connsiteX0" fmla="*/ 0 w 4726632"/>
              <a:gd name="connsiteY0" fmla="*/ 0 h 3979585"/>
              <a:gd name="connsiteX1" fmla="*/ 496296 w 4726632"/>
              <a:gd name="connsiteY1" fmla="*/ 0 h 3979585"/>
              <a:gd name="connsiteX2" fmla="*/ 1087125 w 4726632"/>
              <a:gd name="connsiteY2" fmla="*/ 0 h 3979585"/>
              <a:gd name="connsiteX3" fmla="*/ 1677954 w 4726632"/>
              <a:gd name="connsiteY3" fmla="*/ 0 h 3979585"/>
              <a:gd name="connsiteX4" fmla="*/ 2221517 w 4726632"/>
              <a:gd name="connsiteY4" fmla="*/ 0 h 3979585"/>
              <a:gd name="connsiteX5" fmla="*/ 2670547 w 4726632"/>
              <a:gd name="connsiteY5" fmla="*/ 0 h 3979585"/>
              <a:gd name="connsiteX6" fmla="*/ 3166843 w 4726632"/>
              <a:gd name="connsiteY6" fmla="*/ 0 h 3979585"/>
              <a:gd name="connsiteX7" fmla="*/ 3804939 w 4726632"/>
              <a:gd name="connsiteY7" fmla="*/ 0 h 3979585"/>
              <a:gd name="connsiteX8" fmla="*/ 4726632 w 4726632"/>
              <a:gd name="connsiteY8" fmla="*/ 0 h 3979585"/>
              <a:gd name="connsiteX9" fmla="*/ 4726632 w 4726632"/>
              <a:gd name="connsiteY9" fmla="*/ 488920 h 3979585"/>
              <a:gd name="connsiteX10" fmla="*/ 4726632 w 4726632"/>
              <a:gd name="connsiteY10" fmla="*/ 938045 h 3979585"/>
              <a:gd name="connsiteX11" fmla="*/ 4726632 w 4726632"/>
              <a:gd name="connsiteY11" fmla="*/ 1387170 h 3979585"/>
              <a:gd name="connsiteX12" fmla="*/ 4726632 w 4726632"/>
              <a:gd name="connsiteY12" fmla="*/ 1915886 h 3979585"/>
              <a:gd name="connsiteX13" fmla="*/ 4726632 w 4726632"/>
              <a:gd name="connsiteY13" fmla="*/ 2444602 h 3979585"/>
              <a:gd name="connsiteX14" fmla="*/ 4726632 w 4726632"/>
              <a:gd name="connsiteY14" fmla="*/ 2893727 h 3979585"/>
              <a:gd name="connsiteX15" fmla="*/ 4726632 w 4726632"/>
              <a:gd name="connsiteY15" fmla="*/ 3382647 h 3979585"/>
              <a:gd name="connsiteX16" fmla="*/ 4726632 w 4726632"/>
              <a:gd name="connsiteY16" fmla="*/ 3979585 h 3979585"/>
              <a:gd name="connsiteX17" fmla="*/ 4230336 w 4726632"/>
              <a:gd name="connsiteY17" fmla="*/ 3979585 h 3979585"/>
              <a:gd name="connsiteX18" fmla="*/ 3734039 w 4726632"/>
              <a:gd name="connsiteY18" fmla="*/ 3979585 h 3979585"/>
              <a:gd name="connsiteX19" fmla="*/ 3048678 w 4726632"/>
              <a:gd name="connsiteY19" fmla="*/ 3979585 h 3979585"/>
              <a:gd name="connsiteX20" fmla="*/ 2552381 w 4726632"/>
              <a:gd name="connsiteY20" fmla="*/ 3979585 h 3979585"/>
              <a:gd name="connsiteX21" fmla="*/ 1961552 w 4726632"/>
              <a:gd name="connsiteY21" fmla="*/ 3979585 h 3979585"/>
              <a:gd name="connsiteX22" fmla="*/ 1417990 w 4726632"/>
              <a:gd name="connsiteY22" fmla="*/ 3979585 h 3979585"/>
              <a:gd name="connsiteX23" fmla="*/ 874427 w 4726632"/>
              <a:gd name="connsiteY23" fmla="*/ 3979585 h 3979585"/>
              <a:gd name="connsiteX24" fmla="*/ 0 w 4726632"/>
              <a:gd name="connsiteY24" fmla="*/ 3979585 h 3979585"/>
              <a:gd name="connsiteX25" fmla="*/ 0 w 4726632"/>
              <a:gd name="connsiteY25" fmla="*/ 3331481 h 3979585"/>
              <a:gd name="connsiteX26" fmla="*/ 0 w 4726632"/>
              <a:gd name="connsiteY26" fmla="*/ 2683377 h 3979585"/>
              <a:gd name="connsiteX27" fmla="*/ 0 w 4726632"/>
              <a:gd name="connsiteY27" fmla="*/ 2154661 h 3979585"/>
              <a:gd name="connsiteX28" fmla="*/ 0 w 4726632"/>
              <a:gd name="connsiteY28" fmla="*/ 1506557 h 3979585"/>
              <a:gd name="connsiteX29" fmla="*/ 0 w 4726632"/>
              <a:gd name="connsiteY29" fmla="*/ 898249 h 3979585"/>
              <a:gd name="connsiteX30" fmla="*/ 0 w 4726632"/>
              <a:gd name="connsiteY30" fmla="*/ 0 h 39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26632" h="3979585" fill="none" extrusionOk="0">
                <a:moveTo>
                  <a:pt x="0" y="0"/>
                </a:moveTo>
                <a:cubicBezTo>
                  <a:pt x="171366" y="-57554"/>
                  <a:pt x="288020" y="59186"/>
                  <a:pt x="496296" y="0"/>
                </a:cubicBezTo>
                <a:cubicBezTo>
                  <a:pt x="704572" y="-59186"/>
                  <a:pt x="946253" y="18204"/>
                  <a:pt x="1087125" y="0"/>
                </a:cubicBezTo>
                <a:cubicBezTo>
                  <a:pt x="1227997" y="-18204"/>
                  <a:pt x="1451706" y="28326"/>
                  <a:pt x="1677954" y="0"/>
                </a:cubicBezTo>
                <a:cubicBezTo>
                  <a:pt x="1904202" y="-28326"/>
                  <a:pt x="2081262" y="18013"/>
                  <a:pt x="2221517" y="0"/>
                </a:cubicBezTo>
                <a:cubicBezTo>
                  <a:pt x="2361772" y="-18013"/>
                  <a:pt x="2496154" y="50931"/>
                  <a:pt x="2670547" y="0"/>
                </a:cubicBezTo>
                <a:cubicBezTo>
                  <a:pt x="2844940" y="-50931"/>
                  <a:pt x="2949625" y="35705"/>
                  <a:pt x="3166843" y="0"/>
                </a:cubicBezTo>
                <a:cubicBezTo>
                  <a:pt x="3384061" y="-35705"/>
                  <a:pt x="3597723" y="36281"/>
                  <a:pt x="3804939" y="0"/>
                </a:cubicBezTo>
                <a:cubicBezTo>
                  <a:pt x="4012155" y="-36281"/>
                  <a:pt x="4301700" y="108534"/>
                  <a:pt x="4726632" y="0"/>
                </a:cubicBezTo>
                <a:cubicBezTo>
                  <a:pt x="4781897" y="150338"/>
                  <a:pt x="4718707" y="292275"/>
                  <a:pt x="4726632" y="488920"/>
                </a:cubicBezTo>
                <a:cubicBezTo>
                  <a:pt x="4734557" y="685565"/>
                  <a:pt x="4704848" y="771973"/>
                  <a:pt x="4726632" y="938045"/>
                </a:cubicBezTo>
                <a:cubicBezTo>
                  <a:pt x="4748416" y="1104118"/>
                  <a:pt x="4676281" y="1271787"/>
                  <a:pt x="4726632" y="1387170"/>
                </a:cubicBezTo>
                <a:cubicBezTo>
                  <a:pt x="4776983" y="1502554"/>
                  <a:pt x="4701376" y="1803514"/>
                  <a:pt x="4726632" y="1915886"/>
                </a:cubicBezTo>
                <a:cubicBezTo>
                  <a:pt x="4751888" y="2028258"/>
                  <a:pt x="4714015" y="2261565"/>
                  <a:pt x="4726632" y="2444602"/>
                </a:cubicBezTo>
                <a:cubicBezTo>
                  <a:pt x="4739249" y="2627639"/>
                  <a:pt x="4719827" y="2683778"/>
                  <a:pt x="4726632" y="2893727"/>
                </a:cubicBezTo>
                <a:cubicBezTo>
                  <a:pt x="4733437" y="3103676"/>
                  <a:pt x="4671006" y="3180210"/>
                  <a:pt x="4726632" y="3382647"/>
                </a:cubicBezTo>
                <a:cubicBezTo>
                  <a:pt x="4782258" y="3585084"/>
                  <a:pt x="4666887" y="3836678"/>
                  <a:pt x="4726632" y="3979585"/>
                </a:cubicBezTo>
                <a:cubicBezTo>
                  <a:pt x="4578857" y="4037128"/>
                  <a:pt x="4365884" y="3950705"/>
                  <a:pt x="4230336" y="3979585"/>
                </a:cubicBezTo>
                <a:cubicBezTo>
                  <a:pt x="4094788" y="4008465"/>
                  <a:pt x="3876903" y="3950570"/>
                  <a:pt x="3734039" y="3979585"/>
                </a:cubicBezTo>
                <a:cubicBezTo>
                  <a:pt x="3591175" y="4008600"/>
                  <a:pt x="3373567" y="3971459"/>
                  <a:pt x="3048678" y="3979585"/>
                </a:cubicBezTo>
                <a:cubicBezTo>
                  <a:pt x="2723789" y="3987711"/>
                  <a:pt x="2654259" y="3977691"/>
                  <a:pt x="2552381" y="3979585"/>
                </a:cubicBezTo>
                <a:cubicBezTo>
                  <a:pt x="2450503" y="3981479"/>
                  <a:pt x="2174954" y="3955420"/>
                  <a:pt x="1961552" y="3979585"/>
                </a:cubicBezTo>
                <a:cubicBezTo>
                  <a:pt x="1748150" y="4003750"/>
                  <a:pt x="1643144" y="3914951"/>
                  <a:pt x="1417990" y="3979585"/>
                </a:cubicBezTo>
                <a:cubicBezTo>
                  <a:pt x="1192836" y="4044219"/>
                  <a:pt x="1102136" y="3951193"/>
                  <a:pt x="874427" y="3979585"/>
                </a:cubicBezTo>
                <a:cubicBezTo>
                  <a:pt x="646718" y="4007977"/>
                  <a:pt x="200671" y="3889992"/>
                  <a:pt x="0" y="3979585"/>
                </a:cubicBezTo>
                <a:cubicBezTo>
                  <a:pt x="-2793" y="3838144"/>
                  <a:pt x="63539" y="3496472"/>
                  <a:pt x="0" y="3331481"/>
                </a:cubicBezTo>
                <a:cubicBezTo>
                  <a:pt x="-63539" y="3166490"/>
                  <a:pt x="46007" y="2908340"/>
                  <a:pt x="0" y="2683377"/>
                </a:cubicBezTo>
                <a:cubicBezTo>
                  <a:pt x="-46007" y="2458414"/>
                  <a:pt x="7658" y="2372351"/>
                  <a:pt x="0" y="2154661"/>
                </a:cubicBezTo>
                <a:cubicBezTo>
                  <a:pt x="-7658" y="1936971"/>
                  <a:pt x="26723" y="1738103"/>
                  <a:pt x="0" y="1506557"/>
                </a:cubicBezTo>
                <a:cubicBezTo>
                  <a:pt x="-26723" y="1275011"/>
                  <a:pt x="25800" y="1068310"/>
                  <a:pt x="0" y="898249"/>
                </a:cubicBezTo>
                <a:cubicBezTo>
                  <a:pt x="-25800" y="728188"/>
                  <a:pt x="86988" y="298659"/>
                  <a:pt x="0" y="0"/>
                </a:cubicBezTo>
                <a:close/>
              </a:path>
              <a:path w="4726632" h="3979585" stroke="0" extrusionOk="0">
                <a:moveTo>
                  <a:pt x="0" y="0"/>
                </a:moveTo>
                <a:cubicBezTo>
                  <a:pt x="328488" y="-72305"/>
                  <a:pt x="365042" y="68905"/>
                  <a:pt x="685362" y="0"/>
                </a:cubicBezTo>
                <a:cubicBezTo>
                  <a:pt x="1005682" y="-68905"/>
                  <a:pt x="1005952" y="3423"/>
                  <a:pt x="1228924" y="0"/>
                </a:cubicBezTo>
                <a:cubicBezTo>
                  <a:pt x="1451896" y="-3423"/>
                  <a:pt x="1717028" y="9987"/>
                  <a:pt x="1867020" y="0"/>
                </a:cubicBezTo>
                <a:cubicBezTo>
                  <a:pt x="2017012" y="-9987"/>
                  <a:pt x="2355049" y="31291"/>
                  <a:pt x="2505115" y="0"/>
                </a:cubicBezTo>
                <a:cubicBezTo>
                  <a:pt x="2655182" y="-31291"/>
                  <a:pt x="2972217" y="48349"/>
                  <a:pt x="3095944" y="0"/>
                </a:cubicBezTo>
                <a:cubicBezTo>
                  <a:pt x="3219671" y="-48349"/>
                  <a:pt x="3387276" y="32283"/>
                  <a:pt x="3592240" y="0"/>
                </a:cubicBezTo>
                <a:cubicBezTo>
                  <a:pt x="3797204" y="-32283"/>
                  <a:pt x="3824444" y="47504"/>
                  <a:pt x="4041270" y="0"/>
                </a:cubicBezTo>
                <a:cubicBezTo>
                  <a:pt x="4258096" y="-47504"/>
                  <a:pt x="4493313" y="10371"/>
                  <a:pt x="4726632" y="0"/>
                </a:cubicBezTo>
                <a:cubicBezTo>
                  <a:pt x="4764243" y="212031"/>
                  <a:pt x="4673352" y="336570"/>
                  <a:pt x="4726632" y="449125"/>
                </a:cubicBezTo>
                <a:cubicBezTo>
                  <a:pt x="4779912" y="561680"/>
                  <a:pt x="4687964" y="817266"/>
                  <a:pt x="4726632" y="1017637"/>
                </a:cubicBezTo>
                <a:cubicBezTo>
                  <a:pt x="4765300" y="1218008"/>
                  <a:pt x="4719254" y="1452393"/>
                  <a:pt x="4726632" y="1625945"/>
                </a:cubicBezTo>
                <a:cubicBezTo>
                  <a:pt x="4734010" y="1799497"/>
                  <a:pt x="4711270" y="1983232"/>
                  <a:pt x="4726632" y="2114865"/>
                </a:cubicBezTo>
                <a:cubicBezTo>
                  <a:pt x="4741994" y="2246498"/>
                  <a:pt x="4663606" y="2458278"/>
                  <a:pt x="4726632" y="2683377"/>
                </a:cubicBezTo>
                <a:cubicBezTo>
                  <a:pt x="4789658" y="2908476"/>
                  <a:pt x="4675133" y="2943156"/>
                  <a:pt x="4726632" y="3172298"/>
                </a:cubicBezTo>
                <a:cubicBezTo>
                  <a:pt x="4778131" y="3401440"/>
                  <a:pt x="4653910" y="3796552"/>
                  <a:pt x="4726632" y="3979585"/>
                </a:cubicBezTo>
                <a:cubicBezTo>
                  <a:pt x="4549573" y="4021834"/>
                  <a:pt x="4331998" y="3951131"/>
                  <a:pt x="4230336" y="3979585"/>
                </a:cubicBezTo>
                <a:cubicBezTo>
                  <a:pt x="4128674" y="4008039"/>
                  <a:pt x="3912606" y="3909223"/>
                  <a:pt x="3639507" y="3979585"/>
                </a:cubicBezTo>
                <a:cubicBezTo>
                  <a:pt x="3366408" y="4049947"/>
                  <a:pt x="3149356" y="3897561"/>
                  <a:pt x="2954145" y="3979585"/>
                </a:cubicBezTo>
                <a:cubicBezTo>
                  <a:pt x="2758934" y="4061609"/>
                  <a:pt x="2519300" y="3959279"/>
                  <a:pt x="2316050" y="3979585"/>
                </a:cubicBezTo>
                <a:cubicBezTo>
                  <a:pt x="2112800" y="3999891"/>
                  <a:pt x="2046762" y="3966760"/>
                  <a:pt x="1867020" y="3979585"/>
                </a:cubicBezTo>
                <a:cubicBezTo>
                  <a:pt x="1687278" y="3992410"/>
                  <a:pt x="1465620" y="3966098"/>
                  <a:pt x="1323457" y="3979585"/>
                </a:cubicBezTo>
                <a:cubicBezTo>
                  <a:pt x="1181294" y="3993072"/>
                  <a:pt x="932769" y="3921323"/>
                  <a:pt x="732628" y="3979585"/>
                </a:cubicBezTo>
                <a:cubicBezTo>
                  <a:pt x="532487" y="4037847"/>
                  <a:pt x="299076" y="3895072"/>
                  <a:pt x="0" y="3979585"/>
                </a:cubicBezTo>
                <a:cubicBezTo>
                  <a:pt x="-33070" y="3862333"/>
                  <a:pt x="30868" y="3669115"/>
                  <a:pt x="0" y="3450869"/>
                </a:cubicBezTo>
                <a:cubicBezTo>
                  <a:pt x="-30868" y="3232623"/>
                  <a:pt x="10147" y="3130715"/>
                  <a:pt x="0" y="2922152"/>
                </a:cubicBezTo>
                <a:cubicBezTo>
                  <a:pt x="-10147" y="2713589"/>
                  <a:pt x="7735" y="2595692"/>
                  <a:pt x="0" y="2393436"/>
                </a:cubicBezTo>
                <a:cubicBezTo>
                  <a:pt x="-7735" y="2191180"/>
                  <a:pt x="23443" y="2019407"/>
                  <a:pt x="0" y="1824924"/>
                </a:cubicBezTo>
                <a:cubicBezTo>
                  <a:pt x="-23443" y="1630441"/>
                  <a:pt x="47637" y="1563319"/>
                  <a:pt x="0" y="1336004"/>
                </a:cubicBezTo>
                <a:cubicBezTo>
                  <a:pt x="-47637" y="1108689"/>
                  <a:pt x="17201" y="956377"/>
                  <a:pt x="0" y="727696"/>
                </a:cubicBezTo>
                <a:cubicBezTo>
                  <a:pt x="-17201" y="499015"/>
                  <a:pt x="51592" y="334250"/>
                  <a:pt x="0" y="0"/>
                </a:cubicBezTo>
                <a:close/>
              </a:path>
            </a:pathLst>
          </a:custGeom>
          <a:ln>
            <a:solidFill>
              <a:srgbClr val="00B050"/>
            </a:solidFill>
            <a:prstDash val="lgDashDotDot"/>
            <a:extLst>
              <a:ext uri="{C807C97D-BFC1-408E-A445-0C87EB9F89A2}">
                <ask:lineSketchStyleProps xmlns:ask="http://schemas.microsoft.com/office/drawing/2018/sketchyshapes" sd="2937297951">
                  <a:prstGeom prst="rect">
                    <a:avLst/>
                  </a:prstGeom>
                  <ask:type>
                    <ask:lineSketchScribble/>
                  </ask:type>
                </ask:lineSketchStyleProps>
              </a:ext>
            </a:extLst>
          </a:ln>
        </p:spPr>
        <p:txBody>
          <a:bodyPr vert="horz" lIns="121920" tIns="60960" rIns="121920" bIns="60960" rtlCol="0" anchor="ctr">
            <a:normAutofit fontScale="92500"/>
          </a:bodyPr>
          <a:lstStyle/>
          <a:p>
            <a:pPr algn="just" defTabSz="1219170">
              <a:lnSpc>
                <a:spcPct val="90000"/>
              </a:lnSpc>
              <a:spcAft>
                <a:spcPts val="1067"/>
              </a:spcAft>
              <a:buClr>
                <a:srgbClr val="000000"/>
              </a:buClr>
            </a:pPr>
            <a:r>
              <a:rPr lang="vi-VN" sz="3200">
                <a:solidFill>
                  <a:srgbClr val="7030A0"/>
                </a:solidFill>
                <a:latin typeface="#9Slide03 SFU Futura_03" panose="00000400000000000000" pitchFamily="2" charset="0"/>
                <a:cs typeface="Tahoma" panose="020B0604030504040204" pitchFamily="34" charset="0"/>
                <a:sym typeface="Arial"/>
              </a:rPr>
              <a:t>Từ giữa thế kỉ XX đến nay, </a:t>
            </a:r>
            <a:r>
              <a:rPr lang="vi-VN" sz="3200">
                <a:solidFill>
                  <a:srgbClr val="FF0000"/>
                </a:solidFill>
                <a:latin typeface="#9Slide03 SFU Futura_03" panose="00000400000000000000" pitchFamily="2" charset="0"/>
                <a:cs typeface="Tahoma" panose="020B0604030504040204" pitchFamily="34" charset="0"/>
                <a:sym typeface="Arial"/>
              </a:rPr>
              <a:t>công nghiệp khai thác, chế biến và xuất khẩu dầu mỏ là động lực chính </a:t>
            </a:r>
            <a:r>
              <a:rPr lang="vi-VN" sz="3200">
                <a:solidFill>
                  <a:srgbClr val="7030A0"/>
                </a:solidFill>
                <a:latin typeface="#9Slide03 SFU Futura_03" panose="00000400000000000000" pitchFamily="2" charset="0"/>
                <a:cs typeface="Tahoma" panose="020B0604030504040204" pitchFamily="34" charset="0"/>
                <a:sym typeface="Arial"/>
              </a:rPr>
              <a:t>cho sự phát triển kinh tế. Năm 2020, GDP của khu vực đạt khoảng hơn </a:t>
            </a:r>
            <a:r>
              <a:rPr lang="vi-VN" sz="3200">
                <a:solidFill>
                  <a:srgbClr val="FF0000"/>
                </a:solidFill>
                <a:latin typeface="#9Slide03 SFU Futura_03" panose="00000400000000000000" pitchFamily="2" charset="0"/>
                <a:cs typeface="Tahoma" panose="020B0604030504040204" pitchFamily="34" charset="0"/>
                <a:sym typeface="Arial"/>
              </a:rPr>
              <a:t>3000 tỉ USD </a:t>
            </a:r>
            <a:r>
              <a:rPr lang="vi-VN" sz="3200">
                <a:solidFill>
                  <a:srgbClr val="7030A0"/>
                </a:solidFill>
                <a:latin typeface="#9Slide03 SFU Futura_03" panose="00000400000000000000" pitchFamily="2" charset="0"/>
                <a:cs typeface="Tahoma" panose="020B0604030504040204" pitchFamily="34" charset="0"/>
                <a:sym typeface="Arial"/>
              </a:rPr>
              <a:t>và có sự chênh lệch lớn giữa các quốc gia.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7"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pic>
        <p:nvPicPr>
          <p:cNvPr id="2" name="Picture 1">
            <a:extLst>
              <a:ext uri="{FF2B5EF4-FFF2-40B4-BE49-F238E27FC236}">
                <a16:creationId xmlns:a16="http://schemas.microsoft.com/office/drawing/2014/main" id="{4F06E963-17B8-7F57-D977-38B794DEC1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948575" y="795748"/>
            <a:ext cx="5578341" cy="5265870"/>
          </a:xfrm>
          <a:prstGeom prst="rect">
            <a:avLst/>
          </a:prstGeom>
        </p:spPr>
      </p:pic>
    </p:spTree>
    <p:extLst>
      <p:ext uri="{BB962C8B-B14F-4D97-AF65-F5344CB8AC3E}">
        <p14:creationId xmlns:p14="http://schemas.microsoft.com/office/powerpoint/2010/main" val="623657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48591-8543-DD3C-D0E5-B10E0EF06152}"/>
              </a:ext>
            </a:extLst>
          </p:cNvPr>
          <p:cNvPicPr>
            <a:picLocks noChangeAspect="1"/>
          </p:cNvPicPr>
          <p:nvPr/>
        </p:nvPicPr>
        <p:blipFill>
          <a:blip r:embed="rId3"/>
          <a:stretch>
            <a:fillRect/>
          </a:stretch>
        </p:blipFill>
        <p:spPr>
          <a:xfrm>
            <a:off x="180294" y="825273"/>
            <a:ext cx="5648325" cy="5686425"/>
          </a:xfrm>
          <a:prstGeom prst="rect">
            <a:avLst/>
          </a:prstGeom>
        </p:spPr>
      </p:pic>
      <p:sp>
        <p:nvSpPr>
          <p:cNvPr id="5" name="TextBox 4">
            <a:extLst>
              <a:ext uri="{FF2B5EF4-FFF2-40B4-BE49-F238E27FC236}">
                <a16:creationId xmlns:a16="http://schemas.microsoft.com/office/drawing/2014/main" id="{440043CC-628A-F899-3B91-89FEAE502F97}"/>
              </a:ext>
            </a:extLst>
          </p:cNvPr>
          <p:cNvSpPr txBox="1"/>
          <p:nvPr/>
        </p:nvSpPr>
        <p:spPr>
          <a:xfrm>
            <a:off x="3849676" y="0"/>
            <a:ext cx="551076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FF0000"/>
                </a:solidFill>
                <a:effectLst/>
                <a:uLnTx/>
                <a:uFillTx/>
                <a:latin typeface="#9Slide07 IcielStormtrooper" panose="020B0500000000000000" pitchFamily="34" charset="0"/>
                <a:ea typeface="+mn-ea"/>
                <a:cs typeface="+mn-cs"/>
              </a:rPr>
              <a:t>NÔNG NGHIỆP</a:t>
            </a:r>
            <a:endParaRPr kumimoji="0" lang="en-US" sz="4400" b="0" i="0" u="none" strike="noStrike" kern="1200" cap="none" spc="300" normalizeH="0" baseline="0" noProof="0">
              <a:ln>
                <a:noFill/>
              </a:ln>
              <a:solidFill>
                <a:prstClr val="black"/>
              </a:solidFill>
              <a:effectLst/>
              <a:uLnTx/>
              <a:uFillTx/>
              <a:latin typeface="#9Slide07 IcielStormtrooper" panose="020B0500000000000000" pitchFamily="34" charset="0"/>
              <a:ea typeface="+mn-ea"/>
              <a:cs typeface="+mn-cs"/>
            </a:endParaRPr>
          </a:p>
        </p:txBody>
      </p:sp>
      <p:sp>
        <p:nvSpPr>
          <p:cNvPr id="6" name="TextBox 5">
            <a:extLst>
              <a:ext uri="{FF2B5EF4-FFF2-40B4-BE49-F238E27FC236}">
                <a16:creationId xmlns:a16="http://schemas.microsoft.com/office/drawing/2014/main" id="{AE911760-C3EF-659F-AC62-991EC25CE5C6}"/>
              </a:ext>
            </a:extLst>
          </p:cNvPr>
          <p:cNvSpPr txBox="1"/>
          <p:nvPr/>
        </p:nvSpPr>
        <p:spPr>
          <a:xfrm>
            <a:off x="5593529" y="995713"/>
            <a:ext cx="6418177" cy="1200329"/>
          </a:xfrm>
          <a:prstGeom prst="rect">
            <a:avLst/>
          </a:prstGeom>
          <a:noFill/>
        </p:spPr>
        <p:txBody>
          <a:bodyPr wrap="square">
            <a:spAutoFit/>
          </a:bodyPr>
          <a:lstStyle/>
          <a:p>
            <a:pPr marL="457189" lvl="0" indent="-457189" algn="just" defTabSz="914356">
              <a:buFont typeface="Wingdings" panose="05000000000000000000" pitchFamily="2" charset="2"/>
              <a:buChar char="v"/>
              <a:defRPr/>
            </a:pPr>
            <a:r>
              <a:rPr kumimoji="0" lang="en-US" sz="2400" b="0" i="0" u="none" strike="noStrike" kern="1200" cap="none" spc="0" normalizeH="0" baseline="0" noProof="0">
                <a:ln>
                  <a:noFill/>
                </a:ln>
                <a:solidFill>
                  <a:srgbClr val="FF0066"/>
                </a:solidFill>
                <a:effectLst/>
                <a:uLnTx/>
                <a:uFillTx/>
                <a:latin typeface="#9Slide03 SFU Futura_03" panose="00000400000000000000" pitchFamily="2" charset="0"/>
                <a:ea typeface="+mn-ea"/>
                <a:cs typeface="Tahoma" panose="020B0604030504040204" pitchFamily="34" charset="0"/>
                <a:sym typeface="Arial"/>
              </a:rPr>
              <a:t>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Điều kiện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phát triển</a:t>
            </a:r>
            <a:r>
              <a:rPr lang="vi-VN" sz="2400">
                <a:solidFill>
                  <a:srgbClr val="0070C0"/>
                </a:solidFill>
                <a:latin typeface="#9Slide03 SFU Futura_03" panose="00000400000000000000" pitchFamily="2" charset="0"/>
                <a:cs typeface="Tahoma" panose="020B0604030504040204" pitchFamily="34" charset="0"/>
                <a:sym typeface="Arial"/>
              </a:rPr>
              <a:t>:  Khí hậu khô hạn, đất đai khô cằn, ít sông hồ…ĐB có đất phù sa màu mỡ. KHKT công nghệ hiện đại</a:t>
            </a:r>
          </a:p>
        </p:txBody>
      </p:sp>
      <p:sp>
        <p:nvSpPr>
          <p:cNvPr id="7" name="TextBox 6">
            <a:extLst>
              <a:ext uri="{FF2B5EF4-FFF2-40B4-BE49-F238E27FC236}">
                <a16:creationId xmlns:a16="http://schemas.microsoft.com/office/drawing/2014/main" id="{DA5F0335-AAE6-2854-A322-9C4619AC3031}"/>
              </a:ext>
            </a:extLst>
          </p:cNvPr>
          <p:cNvSpPr txBox="1"/>
          <p:nvPr/>
        </p:nvSpPr>
        <p:spPr>
          <a:xfrm>
            <a:off x="5828619" y="2239213"/>
            <a:ext cx="6028722" cy="3046988"/>
          </a:xfrm>
          <a:prstGeom prst="rect">
            <a:avLst/>
          </a:prstGeom>
          <a:noFill/>
        </p:spPr>
        <p:txBody>
          <a:bodyPr wrap="square">
            <a:spAutoFit/>
          </a:bodyPr>
          <a:lstStyle/>
          <a:p>
            <a:pPr marL="457189" marR="0" lvl="0" indent="-457189" algn="just" defTabSz="91435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a:ln>
                  <a:noFill/>
                </a:ln>
                <a:solidFill>
                  <a:srgbClr val="FF0066"/>
                </a:solidFill>
                <a:effectLst/>
                <a:uLnTx/>
                <a:uFillTx/>
                <a:latin typeface="#9Slide03 SFU Futura_03" panose="00000400000000000000" pitchFamily="2" charset="0"/>
                <a:ea typeface="+mn-ea"/>
                <a:cs typeface="Tahoma" panose="020B0604030504040204" pitchFamily="34" charset="0"/>
                <a:sym typeface="Arial"/>
              </a:rPr>
              <a:t>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Tình hình</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phát triển</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a:t>
            </a:r>
            <a:endParaRPr kumimoji="0" lang="en-US"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marL="0" marR="0" lvl="0" indent="0" algn="just" defTabSz="914356" rtl="0" eaLnBrk="1" fontAlgn="auto" latinLnBrk="0" hangingPunct="1">
              <a:lnSpc>
                <a:spcPct val="100000"/>
              </a:lnSpc>
              <a:spcBef>
                <a:spcPts val="0"/>
              </a:spcBef>
              <a:spcAft>
                <a:spcPts val="0"/>
              </a:spcAft>
              <a:buClrTx/>
              <a:buSzTx/>
              <a:buFontTx/>
              <a:buNone/>
              <a:tabLst/>
              <a:defRPr/>
            </a:pPr>
            <a:r>
              <a:rPr lang="en-US" sz="2400" noProof="0">
                <a:solidFill>
                  <a:srgbClr val="0070C0"/>
                </a:solidFill>
                <a:latin typeface="#9Slide03 SFU Futura_03" panose="00000400000000000000" pitchFamily="2" charset="0"/>
                <a:cs typeface="Tahoma" panose="020B0604030504040204" pitchFamily="34" charset="0"/>
                <a:sym typeface="Arial"/>
              </a:rPr>
              <a:t>- </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Cây trồng phổ biến là cây bông. Vật nuôi chủ yếu là cừu, bò.</a:t>
            </a:r>
          </a:p>
          <a:p>
            <a:pPr marL="0" marR="0" lvl="0" indent="0" algn="just" defTabSz="914356"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a:t>
            </a:r>
            <a:r>
              <a:rPr lang="en-US" sz="2400">
                <a:solidFill>
                  <a:srgbClr val="0070C0"/>
                </a:solidFill>
                <a:latin typeface="#9Slide03 SFU Futura_03" panose="00000400000000000000" pitchFamily="2" charset="0"/>
                <a:cs typeface="Tahoma" panose="020B0604030504040204" pitchFamily="34" charset="0"/>
                <a:sym typeface="Arial"/>
              </a:rPr>
              <a:t> </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Lúa mì được trồng ở các đồng bằng đất phù sa.</a:t>
            </a:r>
          </a:p>
          <a:p>
            <a:pPr marL="0" marR="0" lvl="0" indent="0" algn="just" defTabSz="914356"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Hình thức chăn nuôi: Trang trại áp dụng các thành tựu KH-CN tiên tiến.</a:t>
            </a:r>
          </a:p>
          <a:p>
            <a:pPr marL="0" marR="0" lvl="0" indent="0" algn="just" defTabSz="914356"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Nuôi trồng và đánh bắt hải sản phát triển.</a:t>
            </a:r>
          </a:p>
        </p:txBody>
      </p:sp>
      <p:sp>
        <p:nvSpPr>
          <p:cNvPr id="8" name="TextBox 7">
            <a:extLst>
              <a:ext uri="{FF2B5EF4-FFF2-40B4-BE49-F238E27FC236}">
                <a16:creationId xmlns:a16="http://schemas.microsoft.com/office/drawing/2014/main" id="{445D42BA-4DDC-C4BA-9BAB-CFD65BE6C127}"/>
              </a:ext>
            </a:extLst>
          </p:cNvPr>
          <p:cNvSpPr txBox="1"/>
          <p:nvPr/>
        </p:nvSpPr>
        <p:spPr>
          <a:xfrm>
            <a:off x="5962308" y="5316894"/>
            <a:ext cx="6183087" cy="1938992"/>
          </a:xfrm>
          <a:prstGeom prst="rect">
            <a:avLst/>
          </a:prstGeom>
          <a:noFill/>
        </p:spPr>
        <p:txBody>
          <a:bodyPr wrap="square">
            <a:spAutoFit/>
          </a:bodyPr>
          <a:lstStyle/>
          <a:p>
            <a:pPr marL="457189" marR="0" lvl="0" indent="-457189" algn="just" defTabSz="91435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a:ln>
                  <a:noFill/>
                </a:ln>
                <a:solidFill>
                  <a:srgbClr val="FF0066"/>
                </a:solidFill>
                <a:effectLst/>
                <a:uLnTx/>
                <a:uFillTx/>
                <a:latin typeface="#9Slide03 SFU Futura_03" panose="00000400000000000000" pitchFamily="2" charset="0"/>
                <a:ea typeface="+mn-ea"/>
                <a:cs typeface="Tahoma" panose="020B0604030504040204" pitchFamily="34" charset="0"/>
                <a:sym typeface="Arial"/>
              </a:rPr>
              <a:t>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Phân bố</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a:t>
            </a:r>
            <a:endParaRPr kumimoji="0" lang="en-US"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marL="0" marR="0" lvl="0" indent="0" algn="just" defTabSz="914356"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Chăn nuôi: I-xra-en, Thổ Nhỉ Kỳ…</a:t>
            </a:r>
          </a:p>
          <a:p>
            <a:pPr marL="0" marR="0" lvl="0" indent="0" algn="just" defTabSz="914356"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 Thuỷ sản: ven Địa Trung Hải, vịnh Péc-xích, biển Đỏ</a:t>
            </a:r>
          </a:p>
          <a:p>
            <a:pPr marL="0" marR="0" lvl="0" indent="0" algn="just" defTabSz="914356"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p:txBody>
      </p:sp>
    </p:spTree>
    <p:extLst>
      <p:ext uri="{BB962C8B-B14F-4D97-AF65-F5344CB8AC3E}">
        <p14:creationId xmlns:p14="http://schemas.microsoft.com/office/powerpoint/2010/main" val="30694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48591-8543-DD3C-D0E5-B10E0EF06152}"/>
              </a:ext>
            </a:extLst>
          </p:cNvPr>
          <p:cNvPicPr>
            <a:picLocks noChangeAspect="1"/>
          </p:cNvPicPr>
          <p:nvPr/>
        </p:nvPicPr>
        <p:blipFill>
          <a:blip r:embed="rId3"/>
          <a:stretch>
            <a:fillRect/>
          </a:stretch>
        </p:blipFill>
        <p:spPr>
          <a:xfrm>
            <a:off x="180294" y="825273"/>
            <a:ext cx="5648325" cy="5686425"/>
          </a:xfrm>
          <a:prstGeom prst="rect">
            <a:avLst/>
          </a:prstGeom>
        </p:spPr>
      </p:pic>
      <p:sp>
        <p:nvSpPr>
          <p:cNvPr id="5" name="TextBox 4">
            <a:extLst>
              <a:ext uri="{FF2B5EF4-FFF2-40B4-BE49-F238E27FC236}">
                <a16:creationId xmlns:a16="http://schemas.microsoft.com/office/drawing/2014/main" id="{440043CC-628A-F899-3B91-89FEAE502F97}"/>
              </a:ext>
            </a:extLst>
          </p:cNvPr>
          <p:cNvSpPr txBox="1"/>
          <p:nvPr/>
        </p:nvSpPr>
        <p:spPr>
          <a:xfrm>
            <a:off x="3849676" y="0"/>
            <a:ext cx="313675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FF0000"/>
                </a:solidFill>
                <a:effectLst/>
                <a:uLnTx/>
                <a:uFillTx/>
                <a:latin typeface="#9Slide07 IcielStormtrooper" panose="020B0500000000000000" pitchFamily="34" charset="0"/>
                <a:ea typeface="+mn-ea"/>
                <a:cs typeface="+mn-cs"/>
              </a:rPr>
              <a:t>DỊCH VỤ</a:t>
            </a:r>
            <a:endParaRPr kumimoji="0" lang="en-US" sz="4400" b="0" i="0" u="none" strike="noStrike" kern="1200" cap="none" spc="300" normalizeH="0" baseline="0" noProof="0">
              <a:ln>
                <a:noFill/>
              </a:ln>
              <a:solidFill>
                <a:prstClr val="black"/>
              </a:solidFill>
              <a:effectLst/>
              <a:uLnTx/>
              <a:uFillTx/>
              <a:latin typeface="#9Slide07 IcielStormtrooper" panose="020B0500000000000000" pitchFamily="34" charset="0"/>
              <a:ea typeface="+mn-ea"/>
              <a:cs typeface="+mn-cs"/>
            </a:endParaRPr>
          </a:p>
        </p:txBody>
      </p:sp>
      <p:sp>
        <p:nvSpPr>
          <p:cNvPr id="6" name="TextBox 5">
            <a:extLst>
              <a:ext uri="{FF2B5EF4-FFF2-40B4-BE49-F238E27FC236}">
                <a16:creationId xmlns:a16="http://schemas.microsoft.com/office/drawing/2014/main" id="{AE911760-C3EF-659F-AC62-991EC25CE5C6}"/>
              </a:ext>
            </a:extLst>
          </p:cNvPr>
          <p:cNvSpPr txBox="1"/>
          <p:nvPr/>
        </p:nvSpPr>
        <p:spPr>
          <a:xfrm>
            <a:off x="5593529" y="995713"/>
            <a:ext cx="6418177" cy="1200329"/>
          </a:xfrm>
          <a:prstGeom prst="rect">
            <a:avLst/>
          </a:prstGeom>
          <a:noFill/>
        </p:spPr>
        <p:txBody>
          <a:bodyPr wrap="square">
            <a:spAutoFit/>
          </a:bodyPr>
          <a:lstStyle/>
          <a:p>
            <a:pPr marL="457189" lvl="0" indent="-457189" algn="just" defTabSz="914356">
              <a:buFont typeface="Wingdings" panose="05000000000000000000" pitchFamily="2" charset="2"/>
              <a:buChar char="v"/>
              <a:defRPr/>
            </a:pPr>
            <a:r>
              <a:rPr kumimoji="0" lang="en-US" sz="2400" b="0" i="0" u="none" strike="noStrike" kern="1200" cap="none" spc="0" normalizeH="0" baseline="0" noProof="0">
                <a:ln>
                  <a:noFill/>
                </a:ln>
                <a:solidFill>
                  <a:srgbClr val="FF0066"/>
                </a:solidFill>
                <a:effectLst/>
                <a:uLnTx/>
                <a:uFillTx/>
                <a:latin typeface="#9Slide03 SFU Futura_03" panose="00000400000000000000" pitchFamily="2" charset="0"/>
                <a:ea typeface="+mn-ea"/>
                <a:cs typeface="Tahoma" panose="020B0604030504040204" pitchFamily="34" charset="0"/>
                <a:sym typeface="Arial"/>
              </a:rPr>
              <a:t>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Điều kiện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phát triển</a:t>
            </a:r>
            <a:r>
              <a:rPr lang="vi-VN" sz="2400">
                <a:solidFill>
                  <a:srgbClr val="0070C0"/>
                </a:solidFill>
                <a:latin typeface="#9Slide03 SFU Futura_03" panose="00000400000000000000" pitchFamily="2" charset="0"/>
                <a:cs typeface="Tahoma" panose="020B0604030504040204" pitchFamily="34" charset="0"/>
                <a:sym typeface="Arial"/>
              </a:rPr>
              <a:t>:  Nằm trên đường hàng hải quan trọng của thế giới.Tiếp giáp với nhiều biển và đại dương</a:t>
            </a:r>
          </a:p>
        </p:txBody>
      </p:sp>
      <p:sp>
        <p:nvSpPr>
          <p:cNvPr id="7" name="TextBox 6">
            <a:extLst>
              <a:ext uri="{FF2B5EF4-FFF2-40B4-BE49-F238E27FC236}">
                <a16:creationId xmlns:a16="http://schemas.microsoft.com/office/drawing/2014/main" id="{DA5F0335-AAE6-2854-A322-9C4619AC3031}"/>
              </a:ext>
            </a:extLst>
          </p:cNvPr>
          <p:cNvSpPr txBox="1"/>
          <p:nvPr/>
        </p:nvSpPr>
        <p:spPr>
          <a:xfrm>
            <a:off x="5828619" y="2239213"/>
            <a:ext cx="6028722" cy="3046988"/>
          </a:xfrm>
          <a:prstGeom prst="rect">
            <a:avLst/>
          </a:prstGeom>
          <a:noFill/>
        </p:spPr>
        <p:txBody>
          <a:bodyPr wrap="square">
            <a:spAutoFit/>
          </a:bodyPr>
          <a:lstStyle/>
          <a:p>
            <a:pPr marL="457189" marR="0" lvl="0" indent="-457189" algn="just" defTabSz="91435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a:ln>
                  <a:noFill/>
                </a:ln>
                <a:solidFill>
                  <a:srgbClr val="FF0066"/>
                </a:solidFill>
                <a:effectLst/>
                <a:uLnTx/>
                <a:uFillTx/>
                <a:latin typeface="#9Slide03 SFU Futura_03" panose="00000400000000000000" pitchFamily="2" charset="0"/>
                <a:ea typeface="+mn-ea"/>
                <a:cs typeface="Tahoma" panose="020B0604030504040204" pitchFamily="34" charset="0"/>
                <a:sym typeface="Arial"/>
              </a:rPr>
              <a:t>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Tình hình</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phát triển</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a:t>
            </a:r>
            <a:endParaRPr kumimoji="0" lang="en-US"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lvl="0" algn="just" defTabSz="914356">
              <a:defRPr/>
            </a:pPr>
            <a:r>
              <a:rPr lang="en-US" sz="2400" noProof="0">
                <a:solidFill>
                  <a:srgbClr val="0070C0"/>
                </a:solidFill>
                <a:latin typeface="#9Slide03 SFU Futura_03" panose="00000400000000000000" pitchFamily="2" charset="0"/>
                <a:cs typeface="Tahoma" panose="020B0604030504040204" pitchFamily="34" charset="0"/>
                <a:sym typeface="Arial"/>
              </a:rPr>
              <a:t>- </a:t>
            </a:r>
            <a:r>
              <a:rPr lang="vi-VN" sz="2400">
                <a:solidFill>
                  <a:srgbClr val="0070C0"/>
                </a:solidFill>
                <a:latin typeface="#9Slide03 SFU Futura_03" panose="00000400000000000000" pitchFamily="2" charset="0"/>
                <a:cs typeface="Tahoma" panose="020B0604030504040204" pitchFamily="34" charset="0"/>
                <a:sym typeface="Arial"/>
              </a:rPr>
              <a:t>Ngành dịch vụ phát triển đa dạng: GTVT, du lịch, thương mại…</a:t>
            </a:r>
          </a:p>
          <a:p>
            <a:pPr lvl="0" algn="just" defTabSz="914356">
              <a:defRPr/>
            </a:pPr>
            <a:r>
              <a:rPr lang="vi-VN" sz="2400">
                <a:solidFill>
                  <a:srgbClr val="0070C0"/>
                </a:solidFill>
                <a:latin typeface="#9Slide03 SFU Futura_03" panose="00000400000000000000" pitchFamily="2" charset="0"/>
                <a:cs typeface="Tahoma" panose="020B0604030504040204" pitchFamily="34" charset="0"/>
                <a:sym typeface="Arial"/>
              </a:rPr>
              <a:t>- GTVT đường biển nhộn nhịp và phát triển.</a:t>
            </a:r>
          </a:p>
          <a:p>
            <a:pPr lvl="0" algn="just" defTabSz="914356">
              <a:defRPr/>
            </a:pPr>
            <a:r>
              <a:rPr lang="vi-VN" sz="2400">
                <a:solidFill>
                  <a:srgbClr val="0070C0"/>
                </a:solidFill>
                <a:latin typeface="#9Slide03 SFU Futura_03" panose="00000400000000000000" pitchFamily="2" charset="0"/>
                <a:cs typeface="Tahoma" panose="020B0604030504040204" pitchFamily="34" charset="0"/>
                <a:sym typeface="Arial"/>
              </a:rPr>
              <a:t>- GTVT đường ống: đầu tư phát triển nhằm phục vụ khai thác dầu mổ và khí tự nhiên.</a:t>
            </a:r>
          </a:p>
          <a:p>
            <a:pPr lvl="0" algn="just" defTabSz="914356">
              <a:defRPr/>
            </a:pPr>
            <a:r>
              <a:rPr lang="vi-VN" sz="2400">
                <a:solidFill>
                  <a:srgbClr val="0070C0"/>
                </a:solidFill>
                <a:latin typeface="#9Slide03 SFU Futura_03" panose="00000400000000000000" pitchFamily="2" charset="0"/>
                <a:cs typeface="Tahoma" panose="020B0604030504040204" pitchFamily="34" charset="0"/>
                <a:sym typeface="Arial"/>
              </a:rPr>
              <a:t>- Ngoại thương giữ vị trí quan trọng.</a:t>
            </a:r>
          </a:p>
          <a:p>
            <a:pPr lvl="0" algn="just" defTabSz="914356">
              <a:defRPr/>
            </a:pPr>
            <a:r>
              <a:rPr lang="vi-VN" sz="2400">
                <a:solidFill>
                  <a:srgbClr val="0070C0"/>
                </a:solidFill>
                <a:latin typeface="#9Slide03 SFU Futura_03" panose="00000400000000000000" pitchFamily="2" charset="0"/>
                <a:cs typeface="Tahoma" panose="020B0604030504040204" pitchFamily="34" charset="0"/>
                <a:sym typeface="Arial"/>
              </a:rPr>
              <a:t>- Du lịch: phát triển</a:t>
            </a:r>
            <a:r>
              <a:rPr lang="en-US" sz="2400">
                <a:solidFill>
                  <a:srgbClr val="0070C0"/>
                </a:solidFill>
                <a:latin typeface="#9Slide03 SFU Futura_03" panose="00000400000000000000" pitchFamily="2" charset="0"/>
                <a:cs typeface="Tahoma" panose="020B0604030504040204" pitchFamily="34" charset="0"/>
                <a:sym typeface="Arial"/>
              </a:rPr>
              <a:t>.</a:t>
            </a:r>
            <a:endPar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p:txBody>
      </p:sp>
      <p:sp>
        <p:nvSpPr>
          <p:cNvPr id="8" name="TextBox 7">
            <a:extLst>
              <a:ext uri="{FF2B5EF4-FFF2-40B4-BE49-F238E27FC236}">
                <a16:creationId xmlns:a16="http://schemas.microsoft.com/office/drawing/2014/main" id="{445D42BA-4DDC-C4BA-9BAB-CFD65BE6C127}"/>
              </a:ext>
            </a:extLst>
          </p:cNvPr>
          <p:cNvSpPr txBox="1"/>
          <p:nvPr/>
        </p:nvSpPr>
        <p:spPr>
          <a:xfrm>
            <a:off x="5962308" y="5316894"/>
            <a:ext cx="6183087" cy="1569660"/>
          </a:xfrm>
          <a:prstGeom prst="rect">
            <a:avLst/>
          </a:prstGeom>
          <a:noFill/>
        </p:spPr>
        <p:txBody>
          <a:bodyPr wrap="square">
            <a:spAutoFit/>
          </a:bodyPr>
          <a:lstStyle/>
          <a:p>
            <a:pPr marL="457189" marR="0" lvl="0" indent="-457189" algn="just" defTabSz="91435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a:ln>
                  <a:noFill/>
                </a:ln>
                <a:solidFill>
                  <a:srgbClr val="FF0066"/>
                </a:solidFill>
                <a:effectLst/>
                <a:uLnTx/>
                <a:uFillTx/>
                <a:latin typeface="#9Slide03 SFU Futura_03" panose="00000400000000000000" pitchFamily="2" charset="0"/>
                <a:ea typeface="+mn-ea"/>
                <a:cs typeface="Tahoma" panose="020B0604030504040204" pitchFamily="34" charset="0"/>
                <a:sym typeface="Arial"/>
              </a:rPr>
              <a:t> </a:t>
            </a:r>
            <a:r>
              <a:rPr kumimoji="0" lang="en-US"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Phân bố</a:t>
            </a: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rPr>
              <a:t>:</a:t>
            </a:r>
            <a:endParaRPr kumimoji="0" lang="en-US"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Tahoma" panose="020B0604030504040204" pitchFamily="34" charset="0"/>
              <a:sym typeface="Arial"/>
            </a:endParaRPr>
          </a:p>
          <a:p>
            <a:pPr marL="342900" lvl="0" indent="-342900" algn="just" defTabSz="914356">
              <a:buFontTx/>
              <a:buChar char="-"/>
              <a:defRPr/>
            </a:pPr>
            <a:r>
              <a:rPr lang="vi-VN" sz="2400">
                <a:solidFill>
                  <a:srgbClr val="0070C0"/>
                </a:solidFill>
                <a:latin typeface="#9Slide03 SFU Futura_03" panose="00000400000000000000" pitchFamily="2" charset="0"/>
                <a:cs typeface="Tahoma" panose="020B0604030504040204" pitchFamily="34" charset="0"/>
                <a:sym typeface="Arial"/>
              </a:rPr>
              <a:t>Các cảng biển lớn: Re-bi A-li, Mi-na al</a:t>
            </a:r>
            <a:r>
              <a:rPr lang="en-US" sz="2400">
                <a:solidFill>
                  <a:srgbClr val="0070C0"/>
                </a:solidFill>
                <a:latin typeface="#9Slide03 SFU Futura_03" panose="00000400000000000000" pitchFamily="2" charset="0"/>
                <a:cs typeface="Tahoma" panose="020B0604030504040204" pitchFamily="34" charset="0"/>
                <a:sym typeface="Arial"/>
              </a:rPr>
              <a:t> </a:t>
            </a:r>
          </a:p>
          <a:p>
            <a:pPr lvl="0" algn="just" defTabSz="914356">
              <a:defRPr/>
            </a:pPr>
            <a:r>
              <a:rPr lang="vi-VN" sz="2400">
                <a:solidFill>
                  <a:srgbClr val="0070C0"/>
                </a:solidFill>
                <a:latin typeface="#9Slide03 SFU Futura_03" panose="00000400000000000000" pitchFamily="2" charset="0"/>
                <a:cs typeface="Tahoma" panose="020B0604030504040204" pitchFamily="34" charset="0"/>
                <a:sym typeface="Arial"/>
              </a:rPr>
              <a:t>A-hma-đi, Rét-đa…</a:t>
            </a:r>
          </a:p>
          <a:p>
            <a:pPr lvl="0" algn="just" defTabSz="914356">
              <a:defRPr/>
            </a:pPr>
            <a:r>
              <a:rPr lang="vi-VN" sz="2400">
                <a:solidFill>
                  <a:srgbClr val="0070C0"/>
                </a:solidFill>
                <a:latin typeface="#9Slide03 SFU Futura_03" panose="00000400000000000000" pitchFamily="2" charset="0"/>
                <a:cs typeface="Tahoma" panose="020B0604030504040204" pitchFamily="34" charset="0"/>
                <a:sym typeface="Arial"/>
              </a:rPr>
              <a:t>- Du lịch: Đu-bai…</a:t>
            </a:r>
          </a:p>
        </p:txBody>
      </p:sp>
    </p:spTree>
    <p:extLst>
      <p:ext uri="{BB962C8B-B14F-4D97-AF65-F5344CB8AC3E}">
        <p14:creationId xmlns:p14="http://schemas.microsoft.com/office/powerpoint/2010/main" val="26912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4000"/>
          </a:schemeClr>
        </a:solidFill>
        <a:effectLst/>
      </p:bgPr>
    </p:bg>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CD629C20-5DAC-48A8-B561-125B64933EB5}"/>
              </a:ext>
            </a:extLst>
          </p:cNvPr>
          <p:cNvSpPr txBox="1"/>
          <p:nvPr/>
        </p:nvSpPr>
        <p:spPr>
          <a:xfrm>
            <a:off x="1900719" y="93015"/>
            <a:ext cx="9643555"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FF0000"/>
                </a:solidFill>
                <a:latin typeface="#9Slide03 BoosterNextFYBlack" panose="02000A03000000020004" pitchFamily="2" charset="0"/>
              </a:rPr>
              <a:t>TÌM HIỂU VỊ TRÍ ĐỊA LÍ TÂY NAM Á</a:t>
            </a:r>
            <a:endParaRPr kumimoji="0" lang="en-US" sz="2800" b="0" i="0" u="none" strike="noStrike" kern="0" cap="none" spc="0" normalizeH="0" baseline="0" noProof="0">
              <a:ln>
                <a:noFill/>
              </a:ln>
              <a:solidFill>
                <a:srgbClr val="FF0000"/>
              </a:solidFill>
              <a:effectLst/>
              <a:uLnTx/>
              <a:uFillTx/>
              <a:latin typeface="#9Slide03 BoosterNextFYBlack" panose="02000A03000000020004" pitchFamily="2" charset="0"/>
            </a:endParaRPr>
          </a:p>
        </p:txBody>
      </p:sp>
      <p:cxnSp>
        <p:nvCxnSpPr>
          <p:cNvPr id="20" name="Đường nối Thẳng 19">
            <a:extLst>
              <a:ext uri="{FF2B5EF4-FFF2-40B4-BE49-F238E27FC236}">
                <a16:creationId xmlns:a16="http://schemas.microsoft.com/office/drawing/2014/main" id="{585E7AC4-4709-4862-A725-E094B3A710A5}"/>
              </a:ext>
            </a:extLst>
          </p:cNvPr>
          <p:cNvCxnSpPr>
            <a:cxnSpLocks/>
          </p:cNvCxnSpPr>
          <p:nvPr/>
        </p:nvCxnSpPr>
        <p:spPr>
          <a:xfrm>
            <a:off x="3916710" y="711092"/>
            <a:ext cx="5908809" cy="0"/>
          </a:xfrm>
          <a:prstGeom prst="line">
            <a:avLst/>
          </a:prstGeom>
          <a:noFill/>
          <a:ln w="28575" cap="flat" cmpd="sng" algn="ctr">
            <a:solidFill>
              <a:srgbClr val="00B050"/>
            </a:solidFill>
            <a:prstDash val="sysDash"/>
            <a:miter lim="800000"/>
          </a:ln>
          <a:effectLst/>
        </p:spPr>
      </p:cxnSp>
      <p:sp>
        <p:nvSpPr>
          <p:cNvPr id="22" name="Hình chữ nhật 21">
            <a:extLst>
              <a:ext uri="{FF2B5EF4-FFF2-40B4-BE49-F238E27FC236}">
                <a16:creationId xmlns:a16="http://schemas.microsoft.com/office/drawing/2014/main" id="{BE6A742D-F40C-4B85-9255-6AF0772069E1}"/>
              </a:ext>
            </a:extLst>
          </p:cNvPr>
          <p:cNvSpPr/>
          <p:nvPr/>
        </p:nvSpPr>
        <p:spPr>
          <a:xfrm>
            <a:off x="6492071" y="1093698"/>
            <a:ext cx="5671793" cy="584775"/>
          </a:xfrm>
          <a:prstGeom prst="rect">
            <a:avLst/>
          </a:prstGeom>
        </p:spPr>
        <p:txBody>
          <a:bodyPr wrap="square">
            <a:spAutoFit/>
          </a:bodyPr>
          <a:lstStyle/>
          <a:p>
            <a:pPr lvl="0">
              <a:defRPr/>
            </a:pPr>
            <a:r>
              <a:rPr lang="en-US" sz="3200" b="1">
                <a:solidFill>
                  <a:srgbClr val="FB0202"/>
                </a:solidFill>
                <a:latin typeface="Times New Roman" panose="02020603050405020304" pitchFamily="18" charset="0"/>
                <a:cs typeface="Times New Roman" panose="02020603050405020304" pitchFamily="18" charset="0"/>
              </a:rPr>
              <a:t>♦</a:t>
            </a:r>
            <a:r>
              <a:rPr lang="en-US"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9Slide05 GeosansLight" panose="02000603020000020003" pitchFamily="2" charset="0"/>
              </a:rPr>
              <a:t>Diện tích: </a:t>
            </a:r>
            <a:r>
              <a:rPr lang="vi-VN" sz="3200" b="1">
                <a:solidFill>
                  <a:srgbClr val="0070C0"/>
                </a:solidFill>
                <a:latin typeface="#9Slide05 GeosansLight" panose="02000603020000020003" pitchFamily="2" charset="0"/>
              </a:rPr>
              <a:t> 7 triệu</a:t>
            </a:r>
            <a:r>
              <a:rPr lang="en-US" sz="3200" b="1">
                <a:solidFill>
                  <a:srgbClr val="0070C0"/>
                </a:solidFill>
                <a:latin typeface="#9Slide05 GeosansLight" panose="02000603020000020003" pitchFamily="2" charset="0"/>
              </a:rPr>
              <a:t> km², 20 nước </a:t>
            </a:r>
          </a:p>
        </p:txBody>
      </p:sp>
      <p:grpSp>
        <p:nvGrpSpPr>
          <p:cNvPr id="4" name="Group 3">
            <a:extLst>
              <a:ext uri="{FF2B5EF4-FFF2-40B4-BE49-F238E27FC236}">
                <a16:creationId xmlns:a16="http://schemas.microsoft.com/office/drawing/2014/main" id="{0C7F71C8-6CE4-9531-1A15-E3D36874F5CF}"/>
              </a:ext>
            </a:extLst>
          </p:cNvPr>
          <p:cNvGrpSpPr/>
          <p:nvPr/>
        </p:nvGrpSpPr>
        <p:grpSpPr>
          <a:xfrm>
            <a:off x="280263" y="1027285"/>
            <a:ext cx="5776887" cy="5747842"/>
            <a:chOff x="280263" y="1027285"/>
            <a:chExt cx="5776887" cy="5747842"/>
          </a:xfrm>
        </p:grpSpPr>
        <p:pic>
          <p:nvPicPr>
            <p:cNvPr id="9" name="Picture 8">
              <a:extLst>
                <a:ext uri="{FF2B5EF4-FFF2-40B4-BE49-F238E27FC236}">
                  <a16:creationId xmlns:a16="http://schemas.microsoft.com/office/drawing/2014/main" id="{23DE4E1F-F382-34E6-1F15-F7E773CD3448}"/>
                </a:ext>
              </a:extLst>
            </p:cNvPr>
            <p:cNvPicPr>
              <a:picLocks noChangeAspect="1"/>
            </p:cNvPicPr>
            <p:nvPr/>
          </p:nvPicPr>
          <p:blipFill>
            <a:blip r:embed="rId2"/>
            <a:stretch>
              <a:fillRect/>
            </a:stretch>
          </p:blipFill>
          <p:spPr>
            <a:xfrm>
              <a:off x="392933" y="1027285"/>
              <a:ext cx="5664217" cy="5747842"/>
            </a:xfrm>
            <a:prstGeom prst="rect">
              <a:avLst/>
            </a:prstGeom>
            <a:ln>
              <a:noFill/>
            </a:ln>
          </p:spPr>
        </p:pic>
        <p:sp>
          <p:nvSpPr>
            <p:cNvPr id="14" name="Freeform 10">
              <a:extLst>
                <a:ext uri="{FF2B5EF4-FFF2-40B4-BE49-F238E27FC236}">
                  <a16:creationId xmlns:a16="http://schemas.microsoft.com/office/drawing/2014/main" id="{56CF7D13-EBFC-DE54-BF89-8703FB7F3DA3}"/>
                </a:ext>
              </a:extLst>
            </p:cNvPr>
            <p:cNvSpPr>
              <a:spLocks/>
            </p:cNvSpPr>
            <p:nvPr/>
          </p:nvSpPr>
          <p:spPr bwMode="auto">
            <a:xfrm>
              <a:off x="280263" y="2680801"/>
              <a:ext cx="2089941" cy="1777456"/>
            </a:xfrm>
            <a:custGeom>
              <a:avLst/>
              <a:gdLst>
                <a:gd name="T0" fmla="*/ 2147483646 w 1238"/>
                <a:gd name="T1" fmla="*/ 2147483646 h 1233"/>
                <a:gd name="T2" fmla="*/ 2147483646 w 1238"/>
                <a:gd name="T3" fmla="*/ 2147483646 h 1233"/>
                <a:gd name="T4" fmla="*/ 2147483646 w 1238"/>
                <a:gd name="T5" fmla="*/ 2147483646 h 1233"/>
                <a:gd name="T6" fmla="*/ 2147483646 w 1238"/>
                <a:gd name="T7" fmla="*/ 2147483646 h 1233"/>
                <a:gd name="T8" fmla="*/ 2147483646 w 1238"/>
                <a:gd name="T9" fmla="*/ 2147483646 h 1233"/>
                <a:gd name="T10" fmla="*/ 2147483646 w 1238"/>
                <a:gd name="T11" fmla="*/ 2147483646 h 1233"/>
                <a:gd name="T12" fmla="*/ 2147483646 w 1238"/>
                <a:gd name="T13" fmla="*/ 2147483646 h 1233"/>
                <a:gd name="T14" fmla="*/ 2147483646 w 1238"/>
                <a:gd name="T15" fmla="*/ 2147483646 h 1233"/>
                <a:gd name="T16" fmla="*/ 2147483646 w 1238"/>
                <a:gd name="T17" fmla="*/ 2147483646 h 1233"/>
                <a:gd name="T18" fmla="*/ 2147483646 w 1238"/>
                <a:gd name="T19" fmla="*/ 2147483646 h 1233"/>
                <a:gd name="T20" fmla="*/ 2147483646 w 1238"/>
                <a:gd name="T21" fmla="*/ 2147483646 h 1233"/>
                <a:gd name="T22" fmla="*/ 2147483646 w 1238"/>
                <a:gd name="T23" fmla="*/ 2147483646 h 1233"/>
                <a:gd name="T24" fmla="*/ 2147483646 w 1238"/>
                <a:gd name="T25" fmla="*/ 2147483646 h 1233"/>
                <a:gd name="T26" fmla="*/ 2147483646 w 1238"/>
                <a:gd name="T27" fmla="*/ 2147483646 h 1233"/>
                <a:gd name="T28" fmla="*/ 2147483646 w 1238"/>
                <a:gd name="T29" fmla="*/ 2147483646 h 1233"/>
                <a:gd name="T30" fmla="*/ 2147483646 w 1238"/>
                <a:gd name="T31" fmla="*/ 2147483646 h 1233"/>
                <a:gd name="T32" fmla="*/ 2147483646 w 1238"/>
                <a:gd name="T33" fmla="*/ 2147483646 h 1233"/>
                <a:gd name="T34" fmla="*/ 2147483646 w 1238"/>
                <a:gd name="T35" fmla="*/ 2147483646 h 1233"/>
                <a:gd name="T36" fmla="*/ 2147483646 w 1238"/>
                <a:gd name="T37" fmla="*/ 2147483646 h 1233"/>
                <a:gd name="T38" fmla="*/ 2147483646 w 1238"/>
                <a:gd name="T39" fmla="*/ 2147483646 h 1233"/>
                <a:gd name="T40" fmla="*/ 2147483646 w 1238"/>
                <a:gd name="T41" fmla="*/ 2147483646 h 1233"/>
                <a:gd name="T42" fmla="*/ 2147483646 w 1238"/>
                <a:gd name="T43" fmla="*/ 2147483646 h 1233"/>
                <a:gd name="T44" fmla="*/ 2147483646 w 1238"/>
                <a:gd name="T45" fmla="*/ 2147483646 h 1233"/>
                <a:gd name="T46" fmla="*/ 2147483646 w 1238"/>
                <a:gd name="T47" fmla="*/ 2147483646 h 1233"/>
                <a:gd name="T48" fmla="*/ 2147483646 w 1238"/>
                <a:gd name="T49" fmla="*/ 2147483646 h 1233"/>
                <a:gd name="T50" fmla="*/ 2147483646 w 1238"/>
                <a:gd name="T51" fmla="*/ 2147483646 h 1233"/>
                <a:gd name="T52" fmla="*/ 2147483646 w 1238"/>
                <a:gd name="T53" fmla="*/ 2147483646 h 1233"/>
                <a:gd name="T54" fmla="*/ 2147483646 w 1238"/>
                <a:gd name="T55" fmla="*/ 2147483646 h 1233"/>
                <a:gd name="T56" fmla="*/ 2147483646 w 1238"/>
                <a:gd name="T57" fmla="*/ 2147483646 h 1233"/>
                <a:gd name="T58" fmla="*/ 2147483646 w 1238"/>
                <a:gd name="T59" fmla="*/ 2147483646 h 1233"/>
                <a:gd name="T60" fmla="*/ 2147483646 w 1238"/>
                <a:gd name="T61" fmla="*/ 2147483646 h 1233"/>
                <a:gd name="T62" fmla="*/ 2147483646 w 1238"/>
                <a:gd name="T63" fmla="*/ 2147483646 h 1233"/>
                <a:gd name="T64" fmla="*/ 2147483646 w 1238"/>
                <a:gd name="T65" fmla="*/ 2147483646 h 1233"/>
                <a:gd name="T66" fmla="*/ 2147483646 w 1238"/>
                <a:gd name="T67" fmla="*/ 2147483646 h 1233"/>
                <a:gd name="T68" fmla="*/ 2147483646 w 1238"/>
                <a:gd name="T69" fmla="*/ 2147483646 h 1233"/>
                <a:gd name="T70" fmla="*/ 2147483646 w 1238"/>
                <a:gd name="T71" fmla="*/ 2147483646 h 1233"/>
                <a:gd name="T72" fmla="*/ 2147483646 w 1238"/>
                <a:gd name="T73" fmla="*/ 2147483646 h 1233"/>
                <a:gd name="T74" fmla="*/ 2147483646 w 1238"/>
                <a:gd name="T75" fmla="*/ 2147483646 h 1233"/>
                <a:gd name="T76" fmla="*/ 2147483646 w 1238"/>
                <a:gd name="T77" fmla="*/ 2147483646 h 1233"/>
                <a:gd name="T78" fmla="*/ 2147483646 w 1238"/>
                <a:gd name="T79" fmla="*/ 2147483646 h 1233"/>
                <a:gd name="T80" fmla="*/ 2147483646 w 1238"/>
                <a:gd name="T81" fmla="*/ 2147483646 h 1233"/>
                <a:gd name="T82" fmla="*/ 2147483646 w 1238"/>
                <a:gd name="T83" fmla="*/ 2147483646 h 1233"/>
                <a:gd name="T84" fmla="*/ 2147483646 w 1238"/>
                <a:gd name="T85" fmla="*/ 2147483646 h 1233"/>
                <a:gd name="T86" fmla="*/ 2147483646 w 1238"/>
                <a:gd name="T87" fmla="*/ 2147483646 h 1233"/>
                <a:gd name="T88" fmla="*/ 2147483646 w 1238"/>
                <a:gd name="T89" fmla="*/ 2147483646 h 1233"/>
                <a:gd name="T90" fmla="*/ 2147483646 w 1238"/>
                <a:gd name="T91" fmla="*/ 2147483646 h 1233"/>
                <a:gd name="T92" fmla="*/ 2147483646 w 1238"/>
                <a:gd name="T93" fmla="*/ 2147483646 h 1233"/>
                <a:gd name="T94" fmla="*/ 2147483646 w 1238"/>
                <a:gd name="T95" fmla="*/ 2147483646 h 1233"/>
                <a:gd name="T96" fmla="*/ 2147483646 w 1238"/>
                <a:gd name="T97" fmla="*/ 2147483646 h 1233"/>
                <a:gd name="T98" fmla="*/ 2147483646 w 1238"/>
                <a:gd name="T99" fmla="*/ 2147483646 h 1233"/>
                <a:gd name="T100" fmla="*/ 2147483646 w 1238"/>
                <a:gd name="T101" fmla="*/ 2147483646 h 1233"/>
                <a:gd name="T102" fmla="*/ 2147483646 w 1238"/>
                <a:gd name="T103" fmla="*/ 2147483646 h 1233"/>
                <a:gd name="T104" fmla="*/ 2147483646 w 1238"/>
                <a:gd name="T105" fmla="*/ 2147483646 h 1233"/>
                <a:gd name="T106" fmla="*/ 2147483646 w 1238"/>
                <a:gd name="T107" fmla="*/ 2147483646 h 1233"/>
                <a:gd name="T108" fmla="*/ 2147483646 w 1238"/>
                <a:gd name="T109" fmla="*/ 2147483646 h 1233"/>
                <a:gd name="T110" fmla="*/ 2147483646 w 1238"/>
                <a:gd name="T111" fmla="*/ 2147483646 h 1233"/>
                <a:gd name="T112" fmla="*/ 2147483646 w 1238"/>
                <a:gd name="T113" fmla="*/ 2147483646 h 1233"/>
                <a:gd name="T114" fmla="*/ 2147483646 w 1238"/>
                <a:gd name="T115" fmla="*/ 2147483646 h 1233"/>
                <a:gd name="T116" fmla="*/ 2147483646 w 1238"/>
                <a:gd name="T117" fmla="*/ 2147483646 h 1233"/>
                <a:gd name="T118" fmla="*/ 2147483646 w 1238"/>
                <a:gd name="T119" fmla="*/ 0 h 1233"/>
                <a:gd name="T120" fmla="*/ 2147483646 w 1238"/>
                <a:gd name="T121" fmla="*/ 2147483646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8" h="1233">
                  <a:moveTo>
                    <a:pt x="149" y="10"/>
                  </a:moveTo>
                  <a:cubicBezTo>
                    <a:pt x="110" y="67"/>
                    <a:pt x="118" y="82"/>
                    <a:pt x="130" y="163"/>
                  </a:cubicBezTo>
                  <a:cubicBezTo>
                    <a:pt x="132" y="173"/>
                    <a:pt x="131" y="186"/>
                    <a:pt x="139" y="192"/>
                  </a:cubicBezTo>
                  <a:cubicBezTo>
                    <a:pt x="156" y="204"/>
                    <a:pt x="197" y="211"/>
                    <a:pt x="197" y="211"/>
                  </a:cubicBezTo>
                  <a:cubicBezTo>
                    <a:pt x="243" y="241"/>
                    <a:pt x="247" y="225"/>
                    <a:pt x="274" y="278"/>
                  </a:cubicBezTo>
                  <a:cubicBezTo>
                    <a:pt x="268" y="291"/>
                    <a:pt x="265" y="307"/>
                    <a:pt x="255" y="317"/>
                  </a:cubicBezTo>
                  <a:cubicBezTo>
                    <a:pt x="239" y="333"/>
                    <a:pt x="197" y="355"/>
                    <a:pt x="197" y="355"/>
                  </a:cubicBezTo>
                  <a:cubicBezTo>
                    <a:pt x="183" y="396"/>
                    <a:pt x="150" y="412"/>
                    <a:pt x="120" y="442"/>
                  </a:cubicBezTo>
                  <a:cubicBezTo>
                    <a:pt x="117" y="451"/>
                    <a:pt x="116" y="462"/>
                    <a:pt x="111" y="470"/>
                  </a:cubicBezTo>
                  <a:cubicBezTo>
                    <a:pt x="106" y="478"/>
                    <a:pt x="92" y="481"/>
                    <a:pt x="91" y="490"/>
                  </a:cubicBezTo>
                  <a:cubicBezTo>
                    <a:pt x="89" y="509"/>
                    <a:pt x="98" y="528"/>
                    <a:pt x="101" y="547"/>
                  </a:cubicBezTo>
                  <a:cubicBezTo>
                    <a:pt x="77" y="618"/>
                    <a:pt x="94" y="556"/>
                    <a:pt x="101" y="701"/>
                  </a:cubicBezTo>
                  <a:cubicBezTo>
                    <a:pt x="109" y="863"/>
                    <a:pt x="0" y="1187"/>
                    <a:pt x="226" y="1219"/>
                  </a:cubicBezTo>
                  <a:cubicBezTo>
                    <a:pt x="258" y="1223"/>
                    <a:pt x="290" y="1226"/>
                    <a:pt x="322" y="1229"/>
                  </a:cubicBezTo>
                  <a:cubicBezTo>
                    <a:pt x="364" y="1226"/>
                    <a:pt x="503" y="1233"/>
                    <a:pt x="562" y="1200"/>
                  </a:cubicBezTo>
                  <a:cubicBezTo>
                    <a:pt x="579" y="1190"/>
                    <a:pt x="626" y="1157"/>
                    <a:pt x="648" y="1142"/>
                  </a:cubicBezTo>
                  <a:cubicBezTo>
                    <a:pt x="658" y="1136"/>
                    <a:pt x="677" y="1123"/>
                    <a:pt x="677" y="1123"/>
                  </a:cubicBezTo>
                  <a:cubicBezTo>
                    <a:pt x="683" y="1113"/>
                    <a:pt x="688" y="1102"/>
                    <a:pt x="696" y="1094"/>
                  </a:cubicBezTo>
                  <a:cubicBezTo>
                    <a:pt x="704" y="1086"/>
                    <a:pt x="723" y="1086"/>
                    <a:pt x="725" y="1075"/>
                  </a:cubicBezTo>
                  <a:cubicBezTo>
                    <a:pt x="732" y="1019"/>
                    <a:pt x="710" y="1019"/>
                    <a:pt x="677" y="1008"/>
                  </a:cubicBezTo>
                  <a:cubicBezTo>
                    <a:pt x="663" y="942"/>
                    <a:pt x="662" y="963"/>
                    <a:pt x="619" y="922"/>
                  </a:cubicBezTo>
                  <a:cubicBezTo>
                    <a:pt x="600" y="925"/>
                    <a:pt x="581" y="931"/>
                    <a:pt x="562" y="931"/>
                  </a:cubicBezTo>
                  <a:cubicBezTo>
                    <a:pt x="514" y="931"/>
                    <a:pt x="504" y="863"/>
                    <a:pt x="475" y="835"/>
                  </a:cubicBezTo>
                  <a:cubicBezTo>
                    <a:pt x="472" y="822"/>
                    <a:pt x="471" y="809"/>
                    <a:pt x="466" y="797"/>
                  </a:cubicBezTo>
                  <a:cubicBezTo>
                    <a:pt x="462" y="786"/>
                    <a:pt x="445" y="779"/>
                    <a:pt x="447" y="768"/>
                  </a:cubicBezTo>
                  <a:cubicBezTo>
                    <a:pt x="449" y="755"/>
                    <a:pt x="466" y="749"/>
                    <a:pt x="475" y="739"/>
                  </a:cubicBezTo>
                  <a:cubicBezTo>
                    <a:pt x="456" y="729"/>
                    <a:pt x="427" y="729"/>
                    <a:pt x="418" y="710"/>
                  </a:cubicBezTo>
                  <a:cubicBezTo>
                    <a:pt x="409" y="691"/>
                    <a:pt x="468" y="675"/>
                    <a:pt x="475" y="672"/>
                  </a:cubicBezTo>
                  <a:cubicBezTo>
                    <a:pt x="531" y="728"/>
                    <a:pt x="510" y="701"/>
                    <a:pt x="543" y="749"/>
                  </a:cubicBezTo>
                  <a:cubicBezTo>
                    <a:pt x="546" y="768"/>
                    <a:pt x="547" y="788"/>
                    <a:pt x="552" y="806"/>
                  </a:cubicBezTo>
                  <a:cubicBezTo>
                    <a:pt x="570" y="868"/>
                    <a:pt x="620" y="857"/>
                    <a:pt x="677" y="864"/>
                  </a:cubicBezTo>
                  <a:cubicBezTo>
                    <a:pt x="704" y="899"/>
                    <a:pt x="712" y="918"/>
                    <a:pt x="754" y="931"/>
                  </a:cubicBezTo>
                  <a:cubicBezTo>
                    <a:pt x="785" y="951"/>
                    <a:pt x="815" y="958"/>
                    <a:pt x="850" y="970"/>
                  </a:cubicBezTo>
                  <a:cubicBezTo>
                    <a:pt x="862" y="967"/>
                    <a:pt x="919" y="959"/>
                    <a:pt x="917" y="931"/>
                  </a:cubicBezTo>
                  <a:cubicBezTo>
                    <a:pt x="915" y="902"/>
                    <a:pt x="879" y="854"/>
                    <a:pt x="879" y="854"/>
                  </a:cubicBezTo>
                  <a:cubicBezTo>
                    <a:pt x="892" y="851"/>
                    <a:pt x="904" y="847"/>
                    <a:pt x="917" y="845"/>
                  </a:cubicBezTo>
                  <a:cubicBezTo>
                    <a:pt x="968" y="838"/>
                    <a:pt x="1021" y="837"/>
                    <a:pt x="1071" y="826"/>
                  </a:cubicBezTo>
                  <a:cubicBezTo>
                    <a:pt x="1075" y="825"/>
                    <a:pt x="1126" y="767"/>
                    <a:pt x="1138" y="758"/>
                  </a:cubicBezTo>
                  <a:cubicBezTo>
                    <a:pt x="1185" y="687"/>
                    <a:pt x="1154" y="706"/>
                    <a:pt x="1224" y="691"/>
                  </a:cubicBezTo>
                  <a:cubicBezTo>
                    <a:pt x="1227" y="678"/>
                    <a:pt x="1238" y="665"/>
                    <a:pt x="1234" y="653"/>
                  </a:cubicBezTo>
                  <a:cubicBezTo>
                    <a:pt x="1230" y="642"/>
                    <a:pt x="1216" y="637"/>
                    <a:pt x="1205" y="634"/>
                  </a:cubicBezTo>
                  <a:cubicBezTo>
                    <a:pt x="1151" y="618"/>
                    <a:pt x="1112" y="621"/>
                    <a:pt x="1061" y="595"/>
                  </a:cubicBezTo>
                  <a:cubicBezTo>
                    <a:pt x="1029" y="598"/>
                    <a:pt x="996" y="596"/>
                    <a:pt x="965" y="605"/>
                  </a:cubicBezTo>
                  <a:cubicBezTo>
                    <a:pt x="950" y="609"/>
                    <a:pt x="943" y="632"/>
                    <a:pt x="927" y="634"/>
                  </a:cubicBezTo>
                  <a:cubicBezTo>
                    <a:pt x="919" y="635"/>
                    <a:pt x="888" y="587"/>
                    <a:pt x="888" y="586"/>
                  </a:cubicBezTo>
                  <a:cubicBezTo>
                    <a:pt x="864" y="543"/>
                    <a:pt x="851" y="524"/>
                    <a:pt x="802" y="509"/>
                  </a:cubicBezTo>
                  <a:cubicBezTo>
                    <a:pt x="748" y="455"/>
                    <a:pt x="798" y="490"/>
                    <a:pt x="696" y="490"/>
                  </a:cubicBezTo>
                  <a:cubicBezTo>
                    <a:pt x="677" y="490"/>
                    <a:pt x="658" y="483"/>
                    <a:pt x="639" y="480"/>
                  </a:cubicBezTo>
                  <a:cubicBezTo>
                    <a:pt x="620" y="467"/>
                    <a:pt x="600" y="455"/>
                    <a:pt x="581" y="442"/>
                  </a:cubicBezTo>
                  <a:cubicBezTo>
                    <a:pt x="572" y="436"/>
                    <a:pt x="584" y="420"/>
                    <a:pt x="591" y="413"/>
                  </a:cubicBezTo>
                  <a:cubicBezTo>
                    <a:pt x="593" y="410"/>
                    <a:pt x="645" y="395"/>
                    <a:pt x="648" y="394"/>
                  </a:cubicBezTo>
                  <a:cubicBezTo>
                    <a:pt x="674" y="367"/>
                    <a:pt x="678" y="344"/>
                    <a:pt x="687" y="307"/>
                  </a:cubicBezTo>
                  <a:cubicBezTo>
                    <a:pt x="656" y="276"/>
                    <a:pt x="646" y="245"/>
                    <a:pt x="610" y="221"/>
                  </a:cubicBezTo>
                  <a:cubicBezTo>
                    <a:pt x="579" y="174"/>
                    <a:pt x="598" y="198"/>
                    <a:pt x="543" y="144"/>
                  </a:cubicBezTo>
                  <a:cubicBezTo>
                    <a:pt x="536" y="138"/>
                    <a:pt x="523" y="125"/>
                    <a:pt x="523" y="125"/>
                  </a:cubicBezTo>
                  <a:cubicBezTo>
                    <a:pt x="520" y="138"/>
                    <a:pt x="522" y="153"/>
                    <a:pt x="514" y="163"/>
                  </a:cubicBezTo>
                  <a:cubicBezTo>
                    <a:pt x="469" y="216"/>
                    <a:pt x="452" y="142"/>
                    <a:pt x="399" y="125"/>
                  </a:cubicBezTo>
                  <a:cubicBezTo>
                    <a:pt x="394" y="121"/>
                    <a:pt x="363" y="92"/>
                    <a:pt x="360" y="86"/>
                  </a:cubicBezTo>
                  <a:cubicBezTo>
                    <a:pt x="338" y="48"/>
                    <a:pt x="352" y="45"/>
                    <a:pt x="303" y="29"/>
                  </a:cubicBezTo>
                  <a:cubicBezTo>
                    <a:pt x="280" y="14"/>
                    <a:pt x="266" y="0"/>
                    <a:pt x="235" y="0"/>
                  </a:cubicBezTo>
                  <a:cubicBezTo>
                    <a:pt x="210" y="0"/>
                    <a:pt x="169" y="28"/>
                    <a:pt x="149" y="10"/>
                  </a:cubicBezTo>
                  <a:close/>
                </a:path>
              </a:pathLst>
            </a:custGeom>
            <a:noFill/>
            <a:ln w="57150" cmpd="sng">
              <a:solidFill>
                <a:srgbClr val="FB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grpSp>
        <p:nvGrpSpPr>
          <p:cNvPr id="15" name="Nhóm 1">
            <a:extLst>
              <a:ext uri="{FF2B5EF4-FFF2-40B4-BE49-F238E27FC236}">
                <a16:creationId xmlns:a16="http://schemas.microsoft.com/office/drawing/2014/main" id="{36A57A1B-57F9-4836-E196-CFEA9BD362C5}"/>
              </a:ext>
            </a:extLst>
          </p:cNvPr>
          <p:cNvGrpSpPr/>
          <p:nvPr/>
        </p:nvGrpSpPr>
        <p:grpSpPr>
          <a:xfrm>
            <a:off x="0" y="-41145"/>
            <a:ext cx="12206068" cy="6858000"/>
            <a:chOff x="-14068" y="0"/>
            <a:chExt cx="12206068" cy="6858000"/>
          </a:xfrm>
        </p:grpSpPr>
        <p:grpSp>
          <p:nvGrpSpPr>
            <p:cNvPr id="16" name="Nhóm 2">
              <a:extLst>
                <a:ext uri="{FF2B5EF4-FFF2-40B4-BE49-F238E27FC236}">
                  <a16:creationId xmlns:a16="http://schemas.microsoft.com/office/drawing/2014/main" id="{F2FF13AB-CF39-D885-F93E-628ABB107C0D}"/>
                </a:ext>
              </a:extLst>
            </p:cNvPr>
            <p:cNvGrpSpPr/>
            <p:nvPr/>
          </p:nvGrpSpPr>
          <p:grpSpPr>
            <a:xfrm>
              <a:off x="-14068" y="0"/>
              <a:ext cx="12206068" cy="6858000"/>
              <a:chOff x="-14068" y="0"/>
              <a:chExt cx="12206068" cy="6858000"/>
            </a:xfrm>
          </p:grpSpPr>
          <p:cxnSp>
            <p:nvCxnSpPr>
              <p:cNvPr id="21" name="Đường nối Thẳng 4">
                <a:extLst>
                  <a:ext uri="{FF2B5EF4-FFF2-40B4-BE49-F238E27FC236}">
                    <a16:creationId xmlns:a16="http://schemas.microsoft.com/office/drawing/2014/main" id="{D1C10B47-A308-335E-14B3-EF19CE61F09B}"/>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Đường nối Thẳng 5">
                <a:extLst>
                  <a:ext uri="{FF2B5EF4-FFF2-40B4-BE49-F238E27FC236}">
                    <a16:creationId xmlns:a16="http://schemas.microsoft.com/office/drawing/2014/main" id="{87AD1EA8-F015-6841-A32A-128D1F075D59}"/>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Đường nối Thẳng 6">
                <a:extLst>
                  <a:ext uri="{FF2B5EF4-FFF2-40B4-BE49-F238E27FC236}">
                    <a16:creationId xmlns:a16="http://schemas.microsoft.com/office/drawing/2014/main" id="{A001D3FC-57BD-7B8F-DBBF-77C13CAF5261}"/>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 name="Đường nối Thẳng 3">
              <a:extLst>
                <a:ext uri="{FF2B5EF4-FFF2-40B4-BE49-F238E27FC236}">
                  <a16:creationId xmlns:a16="http://schemas.microsoft.com/office/drawing/2014/main" id="{FE76E89E-F042-72C3-75B0-6E9C594E80E1}"/>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 name="Hình chữ nhật 21">
            <a:extLst>
              <a:ext uri="{FF2B5EF4-FFF2-40B4-BE49-F238E27FC236}">
                <a16:creationId xmlns:a16="http://schemas.microsoft.com/office/drawing/2014/main" id="{ED6928DC-94BA-5084-F48E-83477FC23152}"/>
              </a:ext>
            </a:extLst>
          </p:cNvPr>
          <p:cNvSpPr/>
          <p:nvPr/>
        </p:nvSpPr>
        <p:spPr>
          <a:xfrm>
            <a:off x="6476442" y="1725209"/>
            <a:ext cx="5671793" cy="1077218"/>
          </a:xfrm>
          <a:prstGeom prst="rect">
            <a:avLst/>
          </a:prstGeom>
        </p:spPr>
        <p:txBody>
          <a:bodyPr wrap="square">
            <a:spAutoFit/>
          </a:bodyPr>
          <a:lstStyle/>
          <a:p>
            <a:pPr lvl="0">
              <a:defRPr/>
            </a:pPr>
            <a:r>
              <a:rPr lang="en-US" sz="3200" b="1">
                <a:solidFill>
                  <a:srgbClr val="FB0202"/>
                </a:solidFill>
                <a:latin typeface="Times New Roman" panose="02020603050405020304" pitchFamily="18" charset="0"/>
                <a:cs typeface="Times New Roman" panose="02020603050405020304" pitchFamily="18" charset="0"/>
              </a:rPr>
              <a:t>♦</a:t>
            </a:r>
            <a:r>
              <a:rPr lang="en-US"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9Slide05 GeosansLight" panose="02000603020000020003" pitchFamily="2" charset="0"/>
              </a:rPr>
              <a:t>Tây Nam Á nằm ở phía </a:t>
            </a:r>
            <a:r>
              <a:rPr lang="en-US" sz="3200" b="1">
                <a:solidFill>
                  <a:srgbClr val="FF0000"/>
                </a:solidFill>
                <a:latin typeface="#9Slide05 GeosansLight" panose="02000603020000020003" pitchFamily="2" charset="0"/>
              </a:rPr>
              <a:t>tây nam </a:t>
            </a:r>
            <a:r>
              <a:rPr lang="en-US" sz="3200" b="1">
                <a:solidFill>
                  <a:srgbClr val="0070C0"/>
                </a:solidFill>
                <a:latin typeface="#9Slide05 GeosansLight" panose="02000603020000020003" pitchFamily="2" charset="0"/>
              </a:rPr>
              <a:t>của châu Á</a:t>
            </a:r>
            <a:endParaRPr lang="en-US" sz="3200" b="1">
              <a:solidFill>
                <a:srgbClr val="FF0000"/>
              </a:solidFill>
              <a:latin typeface="#9Slide05 GeosansLight" panose="02000603020000020003" pitchFamily="2" charset="0"/>
            </a:endParaRPr>
          </a:p>
        </p:txBody>
      </p:sp>
      <p:sp>
        <p:nvSpPr>
          <p:cNvPr id="3" name="Hình chữ nhật 21">
            <a:extLst>
              <a:ext uri="{FF2B5EF4-FFF2-40B4-BE49-F238E27FC236}">
                <a16:creationId xmlns:a16="http://schemas.microsoft.com/office/drawing/2014/main" id="{B35F601C-0A55-D67A-66F6-30C04B6B36B3}"/>
              </a:ext>
            </a:extLst>
          </p:cNvPr>
          <p:cNvSpPr/>
          <p:nvPr/>
        </p:nvSpPr>
        <p:spPr>
          <a:xfrm>
            <a:off x="6492070" y="2728179"/>
            <a:ext cx="5671793" cy="2062103"/>
          </a:xfrm>
          <a:prstGeom prst="rect">
            <a:avLst/>
          </a:prstGeom>
        </p:spPr>
        <p:txBody>
          <a:bodyPr wrap="square">
            <a:spAutoFit/>
          </a:bodyPr>
          <a:lstStyle/>
          <a:p>
            <a:pPr lvl="0">
              <a:defRPr/>
            </a:pPr>
            <a:r>
              <a:rPr lang="en-US" sz="3200" b="1">
                <a:solidFill>
                  <a:srgbClr val="FB0202"/>
                </a:solidFill>
                <a:latin typeface="Times New Roman" panose="02020603050405020304" pitchFamily="18" charset="0"/>
                <a:cs typeface="Times New Roman" panose="02020603050405020304" pitchFamily="18" charset="0"/>
              </a:rPr>
              <a:t>♦</a:t>
            </a:r>
            <a:r>
              <a:rPr lang="en-US"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9Slide05 GeosansLight" panose="02000603020000020003" pitchFamily="2" charset="0"/>
              </a:rPr>
              <a:t>Hệ tọa độ: </a:t>
            </a:r>
          </a:p>
          <a:p>
            <a:pPr lvl="0">
              <a:defRPr/>
            </a:pPr>
            <a:r>
              <a:rPr lang="en-US" sz="3200" b="1">
                <a:solidFill>
                  <a:srgbClr val="0070C0"/>
                </a:solidFill>
                <a:latin typeface="#9Slide05 GeosansLight" panose="02000603020000020003" pitchFamily="2" charset="0"/>
              </a:rPr>
              <a:t>+ Vĩ độ 12°B đến vĩ độ 42°B</a:t>
            </a:r>
          </a:p>
          <a:p>
            <a:r>
              <a:rPr lang="en-US" sz="3200" b="1">
                <a:solidFill>
                  <a:srgbClr val="0070C0"/>
                </a:solidFill>
                <a:latin typeface="#9Slide05 GeosansLight" panose="02000603020000020003" pitchFamily="2" charset="0"/>
              </a:rPr>
              <a:t>+ Kinh độ: 27</a:t>
            </a:r>
            <a:r>
              <a:rPr lang="vi-VN" sz="3200" b="1">
                <a:solidFill>
                  <a:srgbClr val="0070C0"/>
                </a:solidFill>
                <a:latin typeface="#9Slide05 GeosansLight" panose="02000603020000020003" pitchFamily="2" charset="0"/>
              </a:rPr>
              <a:t>°</a:t>
            </a:r>
            <a:r>
              <a:rPr lang="en-US" sz="3200" b="1">
                <a:solidFill>
                  <a:srgbClr val="0070C0"/>
                </a:solidFill>
                <a:latin typeface="#9Slide05 GeosansLight" panose="02000603020000020003" pitchFamily="2" charset="0"/>
              </a:rPr>
              <a:t>Đ</a:t>
            </a:r>
            <a:r>
              <a:rPr lang="vi-VN" sz="3200" b="1">
                <a:solidFill>
                  <a:srgbClr val="0070C0"/>
                </a:solidFill>
                <a:latin typeface="#9Slide05 GeosansLight" panose="02000603020000020003" pitchFamily="2" charset="0"/>
              </a:rPr>
              <a:t> đến </a:t>
            </a:r>
            <a:r>
              <a:rPr lang="en-US" sz="3200" b="1">
                <a:solidFill>
                  <a:srgbClr val="0070C0"/>
                </a:solidFill>
                <a:latin typeface="#9Slide05 GeosansLight" panose="02000603020000020003" pitchFamily="2" charset="0"/>
              </a:rPr>
              <a:t>kinh</a:t>
            </a:r>
            <a:r>
              <a:rPr lang="vi-VN" sz="3200" b="1">
                <a:solidFill>
                  <a:srgbClr val="0070C0"/>
                </a:solidFill>
                <a:latin typeface="#9Slide05 GeosansLight" panose="02000603020000020003" pitchFamily="2" charset="0"/>
              </a:rPr>
              <a:t> độ </a:t>
            </a:r>
            <a:r>
              <a:rPr lang="en-US" sz="3200" b="1">
                <a:solidFill>
                  <a:srgbClr val="0070C0"/>
                </a:solidFill>
                <a:latin typeface="#9Slide05 GeosansLight" panose="02000603020000020003" pitchFamily="2" charset="0"/>
              </a:rPr>
              <a:t>73</a:t>
            </a:r>
            <a:r>
              <a:rPr lang="vi-VN" sz="3200" b="1">
                <a:solidFill>
                  <a:srgbClr val="0070C0"/>
                </a:solidFill>
                <a:latin typeface="#9Slide05 GeosansLight" panose="02000603020000020003" pitchFamily="2" charset="0"/>
              </a:rPr>
              <a:t>°</a:t>
            </a:r>
            <a:r>
              <a:rPr lang="en-US" sz="3200" b="1">
                <a:solidFill>
                  <a:srgbClr val="0070C0"/>
                </a:solidFill>
                <a:latin typeface="#9Slide05 GeosansLight" panose="02000603020000020003" pitchFamily="2" charset="0"/>
              </a:rPr>
              <a:t>Đ.</a:t>
            </a:r>
          </a:p>
          <a:p>
            <a:pPr lvl="0">
              <a:defRPr/>
            </a:pPr>
            <a:endParaRPr lang="en-US" sz="3200" b="1">
              <a:solidFill>
                <a:srgbClr val="0070C0"/>
              </a:solidFill>
              <a:latin typeface="#9Slide05 GeosansLight" panose="02000603020000020003" pitchFamily="2" charset="0"/>
            </a:endParaRPr>
          </a:p>
        </p:txBody>
      </p:sp>
      <p:pic>
        <p:nvPicPr>
          <p:cNvPr id="6" name="Picture 5">
            <a:extLst>
              <a:ext uri="{FF2B5EF4-FFF2-40B4-BE49-F238E27FC236}">
                <a16:creationId xmlns:a16="http://schemas.microsoft.com/office/drawing/2014/main" id="{6FF30556-9219-863C-E9D0-E52E19485CA8}"/>
              </a:ext>
            </a:extLst>
          </p:cNvPr>
          <p:cNvPicPr>
            <a:picLocks noChangeAspect="1"/>
          </p:cNvPicPr>
          <p:nvPr/>
        </p:nvPicPr>
        <p:blipFill>
          <a:blip r:embed="rId3"/>
          <a:stretch>
            <a:fillRect/>
          </a:stretch>
        </p:blipFill>
        <p:spPr>
          <a:xfrm>
            <a:off x="383069" y="1020093"/>
            <a:ext cx="5815737" cy="5644686"/>
          </a:xfrm>
          <a:prstGeom prst="rect">
            <a:avLst/>
          </a:prstGeom>
          <a:ln>
            <a:solidFill>
              <a:srgbClr val="0070C0"/>
            </a:solidFill>
          </a:ln>
        </p:spPr>
      </p:pic>
      <p:cxnSp>
        <p:nvCxnSpPr>
          <p:cNvPr id="10" name="Straight Connector 9">
            <a:extLst>
              <a:ext uri="{FF2B5EF4-FFF2-40B4-BE49-F238E27FC236}">
                <a16:creationId xmlns:a16="http://schemas.microsoft.com/office/drawing/2014/main" id="{86F2E513-E09D-0128-2CEE-C0BEE67B7B16}"/>
              </a:ext>
            </a:extLst>
          </p:cNvPr>
          <p:cNvCxnSpPr>
            <a:cxnSpLocks/>
          </p:cNvCxnSpPr>
          <p:nvPr/>
        </p:nvCxnSpPr>
        <p:spPr>
          <a:xfrm flipH="1">
            <a:off x="2650733" y="1093698"/>
            <a:ext cx="84267" cy="4084477"/>
          </a:xfrm>
          <a:prstGeom prst="line">
            <a:avLst/>
          </a:prstGeom>
          <a:ln w="57150">
            <a:solidFill>
              <a:srgbClr val="FB020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6FE1A6D-5500-2E2D-4A00-A17F288A390F}"/>
              </a:ext>
            </a:extLst>
          </p:cNvPr>
          <p:cNvCxnSpPr>
            <a:cxnSpLocks/>
          </p:cNvCxnSpPr>
          <p:nvPr/>
        </p:nvCxnSpPr>
        <p:spPr>
          <a:xfrm flipV="1">
            <a:off x="887009" y="1490236"/>
            <a:ext cx="4807859" cy="132777"/>
          </a:xfrm>
          <a:prstGeom prst="line">
            <a:avLst/>
          </a:prstGeom>
          <a:ln w="57150">
            <a:solidFill>
              <a:srgbClr val="FB0202"/>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B3F52429-DAFD-3C63-324C-9F35A2C4CD18}"/>
              </a:ext>
            </a:extLst>
          </p:cNvPr>
          <p:cNvSpPr txBox="1"/>
          <p:nvPr/>
        </p:nvSpPr>
        <p:spPr>
          <a:xfrm>
            <a:off x="2088274" y="5128156"/>
            <a:ext cx="1682888" cy="584775"/>
          </a:xfrm>
          <a:prstGeom prst="rect">
            <a:avLst/>
          </a:prstGeom>
          <a:noFill/>
        </p:spPr>
        <p:txBody>
          <a:bodyPr wrap="square">
            <a:spAutoFit/>
          </a:bodyPr>
          <a:lstStyle/>
          <a:p>
            <a:r>
              <a:rPr lang="en-US" sz="3200" b="1">
                <a:solidFill>
                  <a:srgbClr val="FF0000"/>
                </a:solidFill>
                <a:latin typeface="#9Slide03 SFU Futura_01" panose="00000700000000000000" pitchFamily="2" charset="0"/>
              </a:rPr>
              <a:t>12°B</a:t>
            </a:r>
            <a:endParaRPr lang="en-US" sz="3200">
              <a:solidFill>
                <a:srgbClr val="FF0000"/>
              </a:solidFill>
              <a:latin typeface="#9Slide03 SFU Futura_01" panose="00000700000000000000" pitchFamily="2" charset="0"/>
            </a:endParaRPr>
          </a:p>
        </p:txBody>
      </p:sp>
      <p:sp>
        <p:nvSpPr>
          <p:cNvPr id="28" name="TextBox 27">
            <a:extLst>
              <a:ext uri="{FF2B5EF4-FFF2-40B4-BE49-F238E27FC236}">
                <a16:creationId xmlns:a16="http://schemas.microsoft.com/office/drawing/2014/main" id="{B280F10F-B3C5-B83D-B554-66B57E98F326}"/>
              </a:ext>
            </a:extLst>
          </p:cNvPr>
          <p:cNvSpPr txBox="1"/>
          <p:nvPr/>
        </p:nvSpPr>
        <p:spPr>
          <a:xfrm>
            <a:off x="1984107" y="298042"/>
            <a:ext cx="1682888" cy="584775"/>
          </a:xfrm>
          <a:prstGeom prst="rect">
            <a:avLst/>
          </a:prstGeom>
          <a:noFill/>
        </p:spPr>
        <p:txBody>
          <a:bodyPr wrap="square">
            <a:spAutoFit/>
          </a:bodyPr>
          <a:lstStyle/>
          <a:p>
            <a:r>
              <a:rPr lang="en-US" sz="3200" b="1">
                <a:solidFill>
                  <a:srgbClr val="FF0000"/>
                </a:solidFill>
                <a:latin typeface="#9Slide03 SFU Futura_01" panose="00000700000000000000" pitchFamily="2" charset="0"/>
              </a:rPr>
              <a:t>42°B</a:t>
            </a:r>
            <a:endParaRPr lang="en-US" sz="3200">
              <a:solidFill>
                <a:srgbClr val="FF0000"/>
              </a:solidFill>
              <a:latin typeface="#9Slide03 SFU Futura_01" panose="00000700000000000000" pitchFamily="2" charset="0"/>
            </a:endParaRPr>
          </a:p>
        </p:txBody>
      </p:sp>
      <p:sp>
        <p:nvSpPr>
          <p:cNvPr id="29" name="TextBox 28">
            <a:extLst>
              <a:ext uri="{FF2B5EF4-FFF2-40B4-BE49-F238E27FC236}">
                <a16:creationId xmlns:a16="http://schemas.microsoft.com/office/drawing/2014/main" id="{B75DCE39-8098-A3A1-43AC-886243B84EBB}"/>
              </a:ext>
            </a:extLst>
          </p:cNvPr>
          <p:cNvSpPr txBox="1"/>
          <p:nvPr/>
        </p:nvSpPr>
        <p:spPr>
          <a:xfrm>
            <a:off x="167433" y="1093698"/>
            <a:ext cx="1241819" cy="584775"/>
          </a:xfrm>
          <a:prstGeom prst="rect">
            <a:avLst/>
          </a:prstGeom>
          <a:noFill/>
        </p:spPr>
        <p:txBody>
          <a:bodyPr wrap="square">
            <a:spAutoFit/>
          </a:bodyPr>
          <a:lstStyle/>
          <a:p>
            <a:r>
              <a:rPr lang="en-US" sz="3200" b="1">
                <a:solidFill>
                  <a:srgbClr val="FF0000"/>
                </a:solidFill>
                <a:latin typeface="#9Slide03 SFU Futura_01" panose="00000700000000000000" pitchFamily="2" charset="0"/>
              </a:rPr>
              <a:t>27°Đ</a:t>
            </a:r>
            <a:endParaRPr lang="en-US" sz="3200">
              <a:solidFill>
                <a:srgbClr val="FF0000"/>
              </a:solidFill>
              <a:latin typeface="#9Slide03 SFU Futura_01" panose="00000700000000000000" pitchFamily="2" charset="0"/>
            </a:endParaRPr>
          </a:p>
        </p:txBody>
      </p:sp>
      <p:sp>
        <p:nvSpPr>
          <p:cNvPr id="30" name="TextBox 29">
            <a:extLst>
              <a:ext uri="{FF2B5EF4-FFF2-40B4-BE49-F238E27FC236}">
                <a16:creationId xmlns:a16="http://schemas.microsoft.com/office/drawing/2014/main" id="{83D0D527-6EF1-A2BA-1DB3-1CDFF95A6EB4}"/>
              </a:ext>
            </a:extLst>
          </p:cNvPr>
          <p:cNvSpPr txBox="1"/>
          <p:nvPr/>
        </p:nvSpPr>
        <p:spPr>
          <a:xfrm>
            <a:off x="4820002" y="941622"/>
            <a:ext cx="1682888" cy="584775"/>
          </a:xfrm>
          <a:prstGeom prst="rect">
            <a:avLst/>
          </a:prstGeom>
          <a:noFill/>
        </p:spPr>
        <p:txBody>
          <a:bodyPr wrap="square">
            <a:spAutoFit/>
          </a:bodyPr>
          <a:lstStyle/>
          <a:p>
            <a:r>
              <a:rPr lang="en-US" sz="3200" b="1">
                <a:solidFill>
                  <a:srgbClr val="FF0000"/>
                </a:solidFill>
                <a:latin typeface="#9Slide03 SFU Futura_01" panose="00000700000000000000" pitchFamily="2" charset="0"/>
              </a:rPr>
              <a:t>73°Đ</a:t>
            </a:r>
            <a:endParaRPr lang="en-US" sz="3200">
              <a:solidFill>
                <a:srgbClr val="FF0000"/>
              </a:solidFill>
              <a:latin typeface="#9Slide03 SFU Futura_01" panose="00000700000000000000" pitchFamily="2" charset="0"/>
            </a:endParaRPr>
          </a:p>
        </p:txBody>
      </p:sp>
      <p:sp>
        <p:nvSpPr>
          <p:cNvPr id="32" name="TextBox 31">
            <a:extLst>
              <a:ext uri="{FF2B5EF4-FFF2-40B4-BE49-F238E27FC236}">
                <a16:creationId xmlns:a16="http://schemas.microsoft.com/office/drawing/2014/main" id="{B6A5A0F1-D92B-0655-FC2C-F460FC69A0A6}"/>
              </a:ext>
            </a:extLst>
          </p:cNvPr>
          <p:cNvSpPr txBox="1"/>
          <p:nvPr/>
        </p:nvSpPr>
        <p:spPr>
          <a:xfrm>
            <a:off x="6424866" y="4270328"/>
            <a:ext cx="5629500" cy="1569660"/>
          </a:xfrm>
          <a:prstGeom prst="rect">
            <a:avLst/>
          </a:prstGeom>
          <a:noFill/>
        </p:spPr>
        <p:txBody>
          <a:bodyPr wrap="square">
            <a:spAutoFit/>
          </a:bodyPr>
          <a:lstStyle/>
          <a:p>
            <a:pPr algn="just"/>
            <a:r>
              <a:rPr lang="en-US" sz="3200" b="1">
                <a:solidFill>
                  <a:srgbClr val="FB0202"/>
                </a:solidFill>
                <a:latin typeface="Times New Roman" panose="02020603050405020304" pitchFamily="18" charset="0"/>
                <a:cs typeface="Times New Roman" panose="02020603050405020304" pitchFamily="18" charset="0"/>
              </a:rPr>
              <a:t>♦ </a:t>
            </a:r>
            <a:r>
              <a:rPr lang="en-US" sz="3200" b="1">
                <a:solidFill>
                  <a:srgbClr val="0070C0"/>
                </a:solidFill>
                <a:latin typeface="#9Slide05 GeosansLight" panose="02000603020000020003" pitchFamily="2" charset="0"/>
              </a:rPr>
              <a:t>Tây Nam Á nằm trên ngã ba của tuyến giao thông giữa châu Á, châu Âu và châu Phi.</a:t>
            </a:r>
          </a:p>
        </p:txBody>
      </p:sp>
      <p:sp>
        <p:nvSpPr>
          <p:cNvPr id="35" name="Oval 34">
            <a:extLst>
              <a:ext uri="{FF2B5EF4-FFF2-40B4-BE49-F238E27FC236}">
                <a16:creationId xmlns:a16="http://schemas.microsoft.com/office/drawing/2014/main" id="{E610E414-9491-B604-E08F-52812CBB975F}"/>
              </a:ext>
            </a:extLst>
          </p:cNvPr>
          <p:cNvSpPr/>
          <p:nvPr/>
        </p:nvSpPr>
        <p:spPr>
          <a:xfrm>
            <a:off x="392932" y="2655339"/>
            <a:ext cx="876686" cy="693917"/>
          </a:xfrm>
          <a:prstGeom prst="ellipse">
            <a:avLst/>
          </a:prstGeom>
          <a:noFill/>
          <a:ln w="38100">
            <a:solidFill>
              <a:srgbClr val="FB02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9D7E72F-3628-0565-47FF-E6DDB2E76810}"/>
              </a:ext>
            </a:extLst>
          </p:cNvPr>
          <p:cNvSpPr/>
          <p:nvPr/>
        </p:nvSpPr>
        <p:spPr>
          <a:xfrm>
            <a:off x="5113460" y="2680801"/>
            <a:ext cx="876686" cy="693917"/>
          </a:xfrm>
          <a:prstGeom prst="ellipse">
            <a:avLst/>
          </a:prstGeom>
          <a:noFill/>
          <a:ln w="38100">
            <a:solidFill>
              <a:srgbClr val="FB02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3C87A71-0FA4-9588-BAA5-2215784C39EB}"/>
              </a:ext>
            </a:extLst>
          </p:cNvPr>
          <p:cNvSpPr/>
          <p:nvPr/>
        </p:nvSpPr>
        <p:spPr>
          <a:xfrm>
            <a:off x="374183" y="929096"/>
            <a:ext cx="876686" cy="693917"/>
          </a:xfrm>
          <a:prstGeom prst="ellipse">
            <a:avLst/>
          </a:prstGeom>
          <a:noFill/>
          <a:ln w="38100">
            <a:solidFill>
              <a:srgbClr val="FB02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6705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grpId="1" nodeType="clickEffect">
                                  <p:stCondLst>
                                    <p:cond delay="0"/>
                                  </p:stCondLst>
                                  <p:childTnLst>
                                    <p:animEffect transition="out" filter="dissolv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9" presetClass="exit" presetSubtype="0" fill="hold" nodeType="withEffect">
                                  <p:stCondLst>
                                    <p:cond delay="0"/>
                                  </p:stCondLst>
                                  <p:childTnLst>
                                    <p:animEffect transition="out" filter="dissolv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30"/>
                                        </p:tgtEl>
                                      </p:cBhvr>
                                    </p:animEffect>
                                    <p:set>
                                      <p:cBhvr>
                                        <p:cTn id="74" dur="1" fill="hold">
                                          <p:stCondLst>
                                            <p:cond delay="499"/>
                                          </p:stCondLst>
                                        </p:cTn>
                                        <p:tgtEl>
                                          <p:spTgt spid="30"/>
                                        </p:tgtEl>
                                        <p:attrNameLst>
                                          <p:attrName>style.visibility</p:attrName>
                                        </p:attrNameLst>
                                      </p:cBhvr>
                                      <p:to>
                                        <p:strVal val="hidden"/>
                                      </p:to>
                                    </p:set>
                                  </p:childTnLst>
                                </p:cTn>
                              </p:par>
                              <p:par>
                                <p:cTn id="75" presetID="9" presetClass="exit" presetSubtype="0" fill="hold" grpId="1" nodeType="withEffect">
                                  <p:stCondLst>
                                    <p:cond delay="0"/>
                                  </p:stCondLst>
                                  <p:childTnLst>
                                    <p:animEffect transition="out" filter="dissolv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53" presetClass="entr" presetSubtype="16"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 calcmode="lin" valueType="num">
                                      <p:cBhvr>
                                        <p:cTn id="80" dur="500" fill="hold"/>
                                        <p:tgtEl>
                                          <p:spTgt spid="39"/>
                                        </p:tgtEl>
                                        <p:attrNameLst>
                                          <p:attrName>ppt_w</p:attrName>
                                        </p:attrNameLst>
                                      </p:cBhvr>
                                      <p:tavLst>
                                        <p:tav tm="0">
                                          <p:val>
                                            <p:fltVal val="0"/>
                                          </p:val>
                                        </p:tav>
                                        <p:tav tm="100000">
                                          <p:val>
                                            <p:strVal val="#ppt_w"/>
                                          </p:val>
                                        </p:tav>
                                      </p:tavLst>
                                    </p:anim>
                                    <p:anim calcmode="lin" valueType="num">
                                      <p:cBhvr>
                                        <p:cTn id="81" dur="500" fill="hold"/>
                                        <p:tgtEl>
                                          <p:spTgt spid="39"/>
                                        </p:tgtEl>
                                        <p:attrNameLst>
                                          <p:attrName>ppt_h</p:attrName>
                                        </p:attrNameLst>
                                      </p:cBhvr>
                                      <p:tavLst>
                                        <p:tav tm="0">
                                          <p:val>
                                            <p:fltVal val="0"/>
                                          </p:val>
                                        </p:tav>
                                        <p:tav tm="100000">
                                          <p:val>
                                            <p:strVal val="#ppt_h"/>
                                          </p:val>
                                        </p:tav>
                                      </p:tavLst>
                                    </p:anim>
                                    <p:animEffect transition="in" filter="fade">
                                      <p:cBhvr>
                                        <p:cTn id="82" dur="500"/>
                                        <p:tgtEl>
                                          <p:spTgt spid="39"/>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500" fill="hold"/>
                                        <p:tgtEl>
                                          <p:spTgt spid="38"/>
                                        </p:tgtEl>
                                        <p:attrNameLst>
                                          <p:attrName>ppt_w</p:attrName>
                                        </p:attrNameLst>
                                      </p:cBhvr>
                                      <p:tavLst>
                                        <p:tav tm="0">
                                          <p:val>
                                            <p:fltVal val="0"/>
                                          </p:val>
                                        </p:tav>
                                        <p:tav tm="100000">
                                          <p:val>
                                            <p:strVal val="#ppt_w"/>
                                          </p:val>
                                        </p:tav>
                                      </p:tavLst>
                                    </p:anim>
                                    <p:anim calcmode="lin" valueType="num">
                                      <p:cBhvr>
                                        <p:cTn id="91" dur="500" fill="hold"/>
                                        <p:tgtEl>
                                          <p:spTgt spid="38"/>
                                        </p:tgtEl>
                                        <p:attrNameLst>
                                          <p:attrName>ppt_h</p:attrName>
                                        </p:attrNameLst>
                                      </p:cBhvr>
                                      <p:tavLst>
                                        <p:tav tm="0">
                                          <p:val>
                                            <p:fltVal val="0"/>
                                          </p:val>
                                        </p:tav>
                                        <p:tav tm="100000">
                                          <p:val>
                                            <p:strVal val="#ppt_h"/>
                                          </p:val>
                                        </p:tav>
                                      </p:tavLst>
                                    </p:anim>
                                    <p:animEffect transition="in" filter="fade">
                                      <p:cBhvr>
                                        <p:cTn id="92" dur="500"/>
                                        <p:tgtEl>
                                          <p:spTgt spid="38"/>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P spid="3" grpId="1"/>
      <p:bldP spid="27" grpId="0"/>
      <p:bldP spid="27" grpId="1"/>
      <p:bldP spid="28" grpId="0"/>
      <p:bldP spid="28" grpId="1"/>
      <p:bldP spid="29" grpId="0"/>
      <p:bldP spid="29" grpId="1"/>
      <p:bldP spid="30" grpId="0"/>
      <p:bldP spid="30" grpId="1"/>
      <p:bldP spid="32" grpId="0"/>
      <p:bldP spid="35"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58AB6E-A1EA-4CD9-4A76-F2B0BFA00E05}"/>
              </a:ext>
            </a:extLst>
          </p:cNvPr>
          <p:cNvSpPr txBox="1"/>
          <p:nvPr/>
        </p:nvSpPr>
        <p:spPr>
          <a:xfrm>
            <a:off x="6125497" y="827470"/>
            <a:ext cx="5415022" cy="584775"/>
          </a:xfrm>
          <a:custGeom>
            <a:avLst/>
            <a:gdLst>
              <a:gd name="connsiteX0" fmla="*/ 0 w 5415022"/>
              <a:gd name="connsiteY0" fmla="*/ 0 h 584775"/>
              <a:gd name="connsiteX1" fmla="*/ 487352 w 5415022"/>
              <a:gd name="connsiteY1" fmla="*/ 0 h 584775"/>
              <a:gd name="connsiteX2" fmla="*/ 866404 w 5415022"/>
              <a:gd name="connsiteY2" fmla="*/ 0 h 584775"/>
              <a:gd name="connsiteX3" fmla="*/ 1353756 w 5415022"/>
              <a:gd name="connsiteY3" fmla="*/ 0 h 584775"/>
              <a:gd name="connsiteX4" fmla="*/ 1732807 w 5415022"/>
              <a:gd name="connsiteY4" fmla="*/ 0 h 584775"/>
              <a:gd name="connsiteX5" fmla="*/ 2382610 w 5415022"/>
              <a:gd name="connsiteY5" fmla="*/ 0 h 584775"/>
              <a:gd name="connsiteX6" fmla="*/ 2815811 w 5415022"/>
              <a:gd name="connsiteY6" fmla="*/ 0 h 584775"/>
              <a:gd name="connsiteX7" fmla="*/ 3194863 w 5415022"/>
              <a:gd name="connsiteY7" fmla="*/ 0 h 584775"/>
              <a:gd name="connsiteX8" fmla="*/ 3844666 w 5415022"/>
              <a:gd name="connsiteY8" fmla="*/ 0 h 584775"/>
              <a:gd name="connsiteX9" fmla="*/ 4494468 w 5415022"/>
              <a:gd name="connsiteY9" fmla="*/ 0 h 584775"/>
              <a:gd name="connsiteX10" fmla="*/ 5415022 w 5415022"/>
              <a:gd name="connsiteY10" fmla="*/ 0 h 584775"/>
              <a:gd name="connsiteX11" fmla="*/ 5415022 w 5415022"/>
              <a:gd name="connsiteY11" fmla="*/ 584775 h 584775"/>
              <a:gd name="connsiteX12" fmla="*/ 4873520 w 5415022"/>
              <a:gd name="connsiteY12" fmla="*/ 584775 h 584775"/>
              <a:gd name="connsiteX13" fmla="*/ 4440318 w 5415022"/>
              <a:gd name="connsiteY13" fmla="*/ 584775 h 584775"/>
              <a:gd name="connsiteX14" fmla="*/ 3844666 w 5415022"/>
              <a:gd name="connsiteY14" fmla="*/ 584775 h 584775"/>
              <a:gd name="connsiteX15" fmla="*/ 3411464 w 5415022"/>
              <a:gd name="connsiteY15" fmla="*/ 584775 h 584775"/>
              <a:gd name="connsiteX16" fmla="*/ 2869962 w 5415022"/>
              <a:gd name="connsiteY16" fmla="*/ 584775 h 584775"/>
              <a:gd name="connsiteX17" fmla="*/ 2490910 w 5415022"/>
              <a:gd name="connsiteY17" fmla="*/ 584775 h 584775"/>
              <a:gd name="connsiteX18" fmla="*/ 1895258 w 5415022"/>
              <a:gd name="connsiteY18" fmla="*/ 584775 h 584775"/>
              <a:gd name="connsiteX19" fmla="*/ 1353756 w 5415022"/>
              <a:gd name="connsiteY19" fmla="*/ 584775 h 584775"/>
              <a:gd name="connsiteX20" fmla="*/ 974704 w 5415022"/>
              <a:gd name="connsiteY20" fmla="*/ 584775 h 584775"/>
              <a:gd name="connsiteX21" fmla="*/ 0 w 5415022"/>
              <a:gd name="connsiteY21" fmla="*/ 584775 h 584775"/>
              <a:gd name="connsiteX22" fmla="*/ 0 w 5415022"/>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022" h="584775" extrusionOk="0">
                <a:moveTo>
                  <a:pt x="0" y="0"/>
                </a:moveTo>
                <a:cubicBezTo>
                  <a:pt x="243212" y="-5132"/>
                  <a:pt x="267424" y="45908"/>
                  <a:pt x="487352" y="0"/>
                </a:cubicBezTo>
                <a:cubicBezTo>
                  <a:pt x="707280" y="-45908"/>
                  <a:pt x="729334" y="14946"/>
                  <a:pt x="866404" y="0"/>
                </a:cubicBezTo>
                <a:cubicBezTo>
                  <a:pt x="1003474" y="-14946"/>
                  <a:pt x="1113594" y="49865"/>
                  <a:pt x="1353756" y="0"/>
                </a:cubicBezTo>
                <a:cubicBezTo>
                  <a:pt x="1593918" y="-49865"/>
                  <a:pt x="1640707" y="10163"/>
                  <a:pt x="1732807" y="0"/>
                </a:cubicBezTo>
                <a:cubicBezTo>
                  <a:pt x="1824907" y="-10163"/>
                  <a:pt x="2097268" y="63538"/>
                  <a:pt x="2382610" y="0"/>
                </a:cubicBezTo>
                <a:cubicBezTo>
                  <a:pt x="2667952" y="-63538"/>
                  <a:pt x="2682880" y="12009"/>
                  <a:pt x="2815811" y="0"/>
                </a:cubicBezTo>
                <a:cubicBezTo>
                  <a:pt x="2948742" y="-12009"/>
                  <a:pt x="3077813" y="43304"/>
                  <a:pt x="3194863" y="0"/>
                </a:cubicBezTo>
                <a:cubicBezTo>
                  <a:pt x="3311913" y="-43304"/>
                  <a:pt x="3690956" y="8021"/>
                  <a:pt x="3844666" y="0"/>
                </a:cubicBezTo>
                <a:cubicBezTo>
                  <a:pt x="3998376" y="-8021"/>
                  <a:pt x="4338670" y="66394"/>
                  <a:pt x="4494468" y="0"/>
                </a:cubicBezTo>
                <a:cubicBezTo>
                  <a:pt x="4650266" y="-66394"/>
                  <a:pt x="5142187" y="90557"/>
                  <a:pt x="5415022" y="0"/>
                </a:cubicBezTo>
                <a:cubicBezTo>
                  <a:pt x="5462834" y="164705"/>
                  <a:pt x="5368181" y="337755"/>
                  <a:pt x="5415022" y="584775"/>
                </a:cubicBezTo>
                <a:cubicBezTo>
                  <a:pt x="5216681" y="640527"/>
                  <a:pt x="5017970" y="556839"/>
                  <a:pt x="4873520" y="584775"/>
                </a:cubicBezTo>
                <a:cubicBezTo>
                  <a:pt x="4729070" y="612711"/>
                  <a:pt x="4641477" y="533842"/>
                  <a:pt x="4440318" y="584775"/>
                </a:cubicBezTo>
                <a:cubicBezTo>
                  <a:pt x="4239159" y="635708"/>
                  <a:pt x="3965370" y="554858"/>
                  <a:pt x="3844666" y="584775"/>
                </a:cubicBezTo>
                <a:cubicBezTo>
                  <a:pt x="3723962" y="614692"/>
                  <a:pt x="3553512" y="540482"/>
                  <a:pt x="3411464" y="584775"/>
                </a:cubicBezTo>
                <a:cubicBezTo>
                  <a:pt x="3269416" y="629068"/>
                  <a:pt x="3085518" y="562894"/>
                  <a:pt x="2869962" y="584775"/>
                </a:cubicBezTo>
                <a:cubicBezTo>
                  <a:pt x="2654406" y="606656"/>
                  <a:pt x="2679340" y="552283"/>
                  <a:pt x="2490910" y="584775"/>
                </a:cubicBezTo>
                <a:cubicBezTo>
                  <a:pt x="2302480" y="617267"/>
                  <a:pt x="2029175" y="570014"/>
                  <a:pt x="1895258" y="584775"/>
                </a:cubicBezTo>
                <a:cubicBezTo>
                  <a:pt x="1761341" y="599536"/>
                  <a:pt x="1570740" y="534678"/>
                  <a:pt x="1353756" y="584775"/>
                </a:cubicBezTo>
                <a:cubicBezTo>
                  <a:pt x="1136772" y="634872"/>
                  <a:pt x="1105605" y="567702"/>
                  <a:pt x="974704" y="584775"/>
                </a:cubicBezTo>
                <a:cubicBezTo>
                  <a:pt x="843803" y="601848"/>
                  <a:pt x="387924" y="547919"/>
                  <a:pt x="0" y="584775"/>
                </a:cubicBezTo>
                <a:cubicBezTo>
                  <a:pt x="-44384" y="466005"/>
                  <a:pt x="35949" y="129146"/>
                  <a:pt x="0" y="0"/>
                </a:cubicBezTo>
                <a:close/>
              </a:path>
            </a:pathLst>
          </a:custGeom>
          <a:noFill/>
          <a:ln>
            <a:noFill/>
            <a:prstDash val="dash"/>
            <a:extLst>
              <a:ext uri="{C807C97D-BFC1-408E-A445-0C87EB9F89A2}">
                <ask:lineSketchStyleProps xmlns:ask="http://schemas.microsoft.com/office/drawing/2018/sketchyshapes" sd="1937250538">
                  <a:prstGeom prst="rect">
                    <a:avLst/>
                  </a:prstGeom>
                  <ask:type>
                    <ask:lineSketchScribble/>
                  </ask:type>
                </ask:lineSketchStyleProps>
              </a:ext>
            </a:extLst>
          </a:ln>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mn-cs"/>
              </a:rPr>
              <a:t> </a:t>
            </a:r>
            <a:r>
              <a:rPr lang="en-US" sz="3200" b="1">
                <a:solidFill>
                  <a:srgbClr val="0070C0"/>
                </a:solidFill>
                <a:latin typeface="#9Slide05 GeosansLight" panose="02000603020000020003" pitchFamily="2" charset="0"/>
              </a:rPr>
              <a:t>Tiếp giáp :</a:t>
            </a:r>
          </a:p>
        </p:txBody>
      </p:sp>
      <p:sp>
        <p:nvSpPr>
          <p:cNvPr id="10" name="Hộp Văn bản 18">
            <a:extLst>
              <a:ext uri="{FF2B5EF4-FFF2-40B4-BE49-F238E27FC236}">
                <a16:creationId xmlns:a16="http://schemas.microsoft.com/office/drawing/2014/main" id="{BDE59612-D26C-205A-6CB4-6FD8F3DF0DAD}"/>
              </a:ext>
            </a:extLst>
          </p:cNvPr>
          <p:cNvSpPr txBox="1"/>
          <p:nvPr/>
        </p:nvSpPr>
        <p:spPr>
          <a:xfrm>
            <a:off x="3271837" y="-141037"/>
            <a:ext cx="7216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9Slide03 Iciel Blooming Elegan" pitchFamily="2" charset="0"/>
                <a:ea typeface="+mn-ea"/>
                <a:cs typeface="+mn-cs"/>
              </a:rPr>
              <a:t>TÌM HIỂU VỊ TRÍ ĐỊA LÍ TÂY NAM Á</a:t>
            </a:r>
          </a:p>
        </p:txBody>
      </p:sp>
      <p:cxnSp>
        <p:nvCxnSpPr>
          <p:cNvPr id="11" name="Đường nối Thẳng 19">
            <a:extLst>
              <a:ext uri="{FF2B5EF4-FFF2-40B4-BE49-F238E27FC236}">
                <a16:creationId xmlns:a16="http://schemas.microsoft.com/office/drawing/2014/main" id="{8C633408-15E1-DC07-01AD-80BC8641EA79}"/>
              </a:ext>
            </a:extLst>
          </p:cNvPr>
          <p:cNvCxnSpPr>
            <a:cxnSpLocks/>
          </p:cNvCxnSpPr>
          <p:nvPr/>
        </p:nvCxnSpPr>
        <p:spPr>
          <a:xfrm>
            <a:off x="3656028" y="591630"/>
            <a:ext cx="5108544" cy="0"/>
          </a:xfrm>
          <a:prstGeom prst="line">
            <a:avLst/>
          </a:prstGeom>
          <a:noFill/>
          <a:ln w="28575" cap="flat" cmpd="sng" algn="ctr">
            <a:solidFill>
              <a:srgbClr val="00B050"/>
            </a:solidFill>
            <a:prstDash val="sysDash"/>
            <a:miter lim="800000"/>
          </a:ln>
          <a:effectLst/>
        </p:spPr>
      </p:cxnSp>
      <p:sp>
        <p:nvSpPr>
          <p:cNvPr id="2" name="Hình chữ nhật 18">
            <a:extLst>
              <a:ext uri="{FF2B5EF4-FFF2-40B4-BE49-F238E27FC236}">
                <a16:creationId xmlns:a16="http://schemas.microsoft.com/office/drawing/2014/main" id="{44383128-F4B6-76C7-5A52-43570DAB1EE8}"/>
              </a:ext>
            </a:extLst>
          </p:cNvPr>
          <p:cNvSpPr/>
          <p:nvPr/>
        </p:nvSpPr>
        <p:spPr>
          <a:xfrm>
            <a:off x="5809735" y="1355860"/>
            <a:ext cx="6174767" cy="3539430"/>
          </a:xfrm>
          <a:prstGeom prst="rect">
            <a:avLst/>
          </a:prstGeom>
        </p:spPr>
        <p:txBody>
          <a:bodyPr wrap="square">
            <a:spAutoFit/>
          </a:bodyPr>
          <a:lstStyle/>
          <a:p>
            <a:pPr marL="342900" lvl="0" indent="-342900" algn="just">
              <a:buFont typeface="Wingdings" panose="05000000000000000000" pitchFamily="2" charset="2"/>
              <a:buChar char="Ø"/>
              <a:defRPr/>
            </a:pPr>
            <a:r>
              <a:rPr lang="en-US" sz="3200" b="1">
                <a:solidFill>
                  <a:srgbClr val="0070C0"/>
                </a:solidFill>
                <a:latin typeface="#9Slide05 GeosansLight" panose="02000603020000020003" pitchFamily="2" charset="0"/>
              </a:rPr>
              <a:t> </a:t>
            </a:r>
            <a:r>
              <a:rPr lang="vi-VN" sz="3200" b="1">
                <a:solidFill>
                  <a:srgbClr val="0070C0"/>
                </a:solidFill>
                <a:latin typeface="#9Slide05 GeosansLight" panose="02000603020000020003" pitchFamily="2" charset="0"/>
              </a:rPr>
              <a:t>Phía bắc và tây bắc giáp châu Âu</a:t>
            </a:r>
            <a:endParaRPr lang="en-US" sz="3200" b="1">
              <a:solidFill>
                <a:srgbClr val="0070C0"/>
              </a:solidFill>
              <a:latin typeface="#9Slide05 GeosansLight" panose="02000603020000020003" pitchFamily="2" charset="0"/>
            </a:endParaRPr>
          </a:p>
          <a:p>
            <a:pPr marL="342900" lvl="0" indent="-342900" algn="just">
              <a:buFont typeface="Wingdings" panose="05000000000000000000" pitchFamily="2" charset="2"/>
              <a:buChar char="Ø"/>
              <a:defRPr/>
            </a:pPr>
            <a:r>
              <a:rPr lang="en-US" sz="3200" b="1">
                <a:solidFill>
                  <a:srgbClr val="0070C0"/>
                </a:solidFill>
                <a:latin typeface="#9Slide05 GeosansLight" panose="02000603020000020003" pitchFamily="2" charset="0"/>
              </a:rPr>
              <a:t> P</a:t>
            </a:r>
            <a:r>
              <a:rPr lang="vi-VN" sz="3200" b="1">
                <a:solidFill>
                  <a:srgbClr val="0070C0"/>
                </a:solidFill>
                <a:latin typeface="#9Slide05 GeosansLight" panose="02000603020000020003" pitchFamily="2" charset="0"/>
              </a:rPr>
              <a:t>hía tây giáp châu Phi</a:t>
            </a:r>
            <a:endParaRPr lang="en-US" sz="3200" b="1">
              <a:solidFill>
                <a:srgbClr val="0070C0"/>
              </a:solidFill>
              <a:latin typeface="#9Slide05 GeosansLight" panose="02000603020000020003" pitchFamily="2" charset="0"/>
            </a:endParaRPr>
          </a:p>
          <a:p>
            <a:pPr marL="342900" lvl="0" indent="-342900" algn="just">
              <a:buFont typeface="Wingdings" panose="05000000000000000000" pitchFamily="2" charset="2"/>
              <a:buChar char="Ø"/>
              <a:defRPr/>
            </a:pPr>
            <a:r>
              <a:rPr lang="en-US" sz="3200" b="1">
                <a:solidFill>
                  <a:srgbClr val="0070C0"/>
                </a:solidFill>
                <a:latin typeface="#9Slide05 GeosansLight" panose="02000603020000020003" pitchFamily="2" charset="0"/>
              </a:rPr>
              <a:t> P</a:t>
            </a:r>
            <a:r>
              <a:rPr lang="vi-VN" sz="3200" b="1">
                <a:solidFill>
                  <a:srgbClr val="0070C0"/>
                </a:solidFill>
                <a:latin typeface="#9Slide05 GeosansLight" panose="02000603020000020003" pitchFamily="2" charset="0"/>
              </a:rPr>
              <a:t>hía đông và đông bắc giáp khu vực Nam Á và Trung Á.</a:t>
            </a:r>
          </a:p>
          <a:p>
            <a:pPr marL="342900" lvl="0" indent="-342900" algn="just">
              <a:buFont typeface="Wingdings" panose="05000000000000000000" pitchFamily="2" charset="2"/>
              <a:buChar char="Ø"/>
              <a:defRPr/>
            </a:pPr>
            <a:r>
              <a:rPr lang="en-US" sz="3200" b="1">
                <a:solidFill>
                  <a:srgbClr val="0070C0"/>
                </a:solidFill>
                <a:latin typeface="#9Slide05 GeosansLight" panose="02000603020000020003" pitchFamily="2" charset="0"/>
              </a:rPr>
              <a:t> </a:t>
            </a:r>
            <a:r>
              <a:rPr lang="vi-VN" sz="3200" b="1">
                <a:solidFill>
                  <a:srgbClr val="0070C0"/>
                </a:solidFill>
                <a:latin typeface="#9Slide05 GeosansLight" panose="02000603020000020003" pitchFamily="2" charset="0"/>
              </a:rPr>
              <a:t>Tiếp giáp với các biển và đại dương: Ấn độ dương, Biển Đỏ, Địa Trung Hải, Biển Đen và biển Ca-xpi…</a:t>
            </a:r>
          </a:p>
        </p:txBody>
      </p:sp>
      <p:sp>
        <p:nvSpPr>
          <p:cNvPr id="12" name="TextBox 11">
            <a:extLst>
              <a:ext uri="{FF2B5EF4-FFF2-40B4-BE49-F238E27FC236}">
                <a16:creationId xmlns:a16="http://schemas.microsoft.com/office/drawing/2014/main" id="{6E915EDA-5D40-C48F-2BBC-5D4DD1F6746B}"/>
              </a:ext>
            </a:extLst>
          </p:cNvPr>
          <p:cNvSpPr txBox="1"/>
          <p:nvPr/>
        </p:nvSpPr>
        <p:spPr>
          <a:xfrm>
            <a:off x="6006539" y="4968704"/>
            <a:ext cx="6067424" cy="1569660"/>
          </a:xfrm>
          <a:custGeom>
            <a:avLst/>
            <a:gdLst>
              <a:gd name="connsiteX0" fmla="*/ 0 w 6067424"/>
              <a:gd name="connsiteY0" fmla="*/ 0 h 1569660"/>
              <a:gd name="connsiteX1" fmla="*/ 490910 w 6067424"/>
              <a:gd name="connsiteY1" fmla="*/ 0 h 1569660"/>
              <a:gd name="connsiteX2" fmla="*/ 860471 w 6067424"/>
              <a:gd name="connsiteY2" fmla="*/ 0 h 1569660"/>
              <a:gd name="connsiteX3" fmla="*/ 1351381 w 6067424"/>
              <a:gd name="connsiteY3" fmla="*/ 0 h 1569660"/>
              <a:gd name="connsiteX4" fmla="*/ 1720942 w 6067424"/>
              <a:gd name="connsiteY4" fmla="*/ 0 h 1569660"/>
              <a:gd name="connsiteX5" fmla="*/ 2393875 w 6067424"/>
              <a:gd name="connsiteY5" fmla="*/ 0 h 1569660"/>
              <a:gd name="connsiteX6" fmla="*/ 2824110 w 6067424"/>
              <a:gd name="connsiteY6" fmla="*/ 0 h 1569660"/>
              <a:gd name="connsiteX7" fmla="*/ 3193671 w 6067424"/>
              <a:gd name="connsiteY7" fmla="*/ 0 h 1569660"/>
              <a:gd name="connsiteX8" fmla="*/ 3866604 w 6067424"/>
              <a:gd name="connsiteY8" fmla="*/ 0 h 1569660"/>
              <a:gd name="connsiteX9" fmla="*/ 4539536 w 6067424"/>
              <a:gd name="connsiteY9" fmla="*/ 0 h 1569660"/>
              <a:gd name="connsiteX10" fmla="*/ 5091120 w 6067424"/>
              <a:gd name="connsiteY10" fmla="*/ 0 h 1569660"/>
              <a:gd name="connsiteX11" fmla="*/ 6067424 w 6067424"/>
              <a:gd name="connsiteY11" fmla="*/ 0 h 1569660"/>
              <a:gd name="connsiteX12" fmla="*/ 6067424 w 6067424"/>
              <a:gd name="connsiteY12" fmla="*/ 476130 h 1569660"/>
              <a:gd name="connsiteX13" fmla="*/ 6067424 w 6067424"/>
              <a:gd name="connsiteY13" fmla="*/ 983654 h 1569660"/>
              <a:gd name="connsiteX14" fmla="*/ 6067424 w 6067424"/>
              <a:gd name="connsiteY14" fmla="*/ 1569660 h 1569660"/>
              <a:gd name="connsiteX15" fmla="*/ 5576514 w 6067424"/>
              <a:gd name="connsiteY15" fmla="*/ 1569660 h 1569660"/>
              <a:gd name="connsiteX16" fmla="*/ 5024930 w 6067424"/>
              <a:gd name="connsiteY16" fmla="*/ 1569660 h 1569660"/>
              <a:gd name="connsiteX17" fmla="*/ 4655369 w 6067424"/>
              <a:gd name="connsiteY17" fmla="*/ 1569660 h 1569660"/>
              <a:gd name="connsiteX18" fmla="*/ 4043111 w 6067424"/>
              <a:gd name="connsiteY18" fmla="*/ 1569660 h 1569660"/>
              <a:gd name="connsiteX19" fmla="*/ 3491527 w 6067424"/>
              <a:gd name="connsiteY19" fmla="*/ 1569660 h 1569660"/>
              <a:gd name="connsiteX20" fmla="*/ 3121965 w 6067424"/>
              <a:gd name="connsiteY20" fmla="*/ 1569660 h 1569660"/>
              <a:gd name="connsiteX21" fmla="*/ 2449033 w 6067424"/>
              <a:gd name="connsiteY21" fmla="*/ 1569660 h 1569660"/>
              <a:gd name="connsiteX22" fmla="*/ 2018797 w 6067424"/>
              <a:gd name="connsiteY22" fmla="*/ 1569660 h 1569660"/>
              <a:gd name="connsiteX23" fmla="*/ 1467213 w 6067424"/>
              <a:gd name="connsiteY23" fmla="*/ 1569660 h 1569660"/>
              <a:gd name="connsiteX24" fmla="*/ 976304 w 6067424"/>
              <a:gd name="connsiteY24" fmla="*/ 1569660 h 1569660"/>
              <a:gd name="connsiteX25" fmla="*/ 485394 w 6067424"/>
              <a:gd name="connsiteY25" fmla="*/ 1569660 h 1569660"/>
              <a:gd name="connsiteX26" fmla="*/ 0 w 6067424"/>
              <a:gd name="connsiteY26" fmla="*/ 1569660 h 1569660"/>
              <a:gd name="connsiteX27" fmla="*/ 0 w 6067424"/>
              <a:gd name="connsiteY27" fmla="*/ 1030743 h 1569660"/>
              <a:gd name="connsiteX28" fmla="*/ 0 w 6067424"/>
              <a:gd name="connsiteY28" fmla="*/ 523220 h 1569660"/>
              <a:gd name="connsiteX29" fmla="*/ 0 w 6067424"/>
              <a:gd name="connsiteY29"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67424" h="1569660" extrusionOk="0">
                <a:moveTo>
                  <a:pt x="0" y="0"/>
                </a:moveTo>
                <a:cubicBezTo>
                  <a:pt x="210106" y="-23162"/>
                  <a:pt x="382516" y="39491"/>
                  <a:pt x="490910" y="0"/>
                </a:cubicBezTo>
                <a:cubicBezTo>
                  <a:pt x="599304" y="-39491"/>
                  <a:pt x="739414" y="38803"/>
                  <a:pt x="860471" y="0"/>
                </a:cubicBezTo>
                <a:cubicBezTo>
                  <a:pt x="981528" y="-38803"/>
                  <a:pt x="1111445" y="36478"/>
                  <a:pt x="1351381" y="0"/>
                </a:cubicBezTo>
                <a:cubicBezTo>
                  <a:pt x="1591317" y="-36478"/>
                  <a:pt x="1626626" y="15556"/>
                  <a:pt x="1720942" y="0"/>
                </a:cubicBezTo>
                <a:cubicBezTo>
                  <a:pt x="1815258" y="-15556"/>
                  <a:pt x="2185964" y="36792"/>
                  <a:pt x="2393875" y="0"/>
                </a:cubicBezTo>
                <a:cubicBezTo>
                  <a:pt x="2601786" y="-36792"/>
                  <a:pt x="2646044" y="46513"/>
                  <a:pt x="2824110" y="0"/>
                </a:cubicBezTo>
                <a:cubicBezTo>
                  <a:pt x="3002176" y="-46513"/>
                  <a:pt x="3069264" y="27062"/>
                  <a:pt x="3193671" y="0"/>
                </a:cubicBezTo>
                <a:cubicBezTo>
                  <a:pt x="3318078" y="-27062"/>
                  <a:pt x="3565387" y="28051"/>
                  <a:pt x="3866604" y="0"/>
                </a:cubicBezTo>
                <a:cubicBezTo>
                  <a:pt x="4167821" y="-28051"/>
                  <a:pt x="4401607" y="51688"/>
                  <a:pt x="4539536" y="0"/>
                </a:cubicBezTo>
                <a:cubicBezTo>
                  <a:pt x="4677465" y="-51688"/>
                  <a:pt x="4913836" y="24086"/>
                  <a:pt x="5091120" y="0"/>
                </a:cubicBezTo>
                <a:cubicBezTo>
                  <a:pt x="5268404" y="-24086"/>
                  <a:pt x="5732676" y="309"/>
                  <a:pt x="6067424" y="0"/>
                </a:cubicBezTo>
                <a:cubicBezTo>
                  <a:pt x="6109234" y="231997"/>
                  <a:pt x="6048892" y="337130"/>
                  <a:pt x="6067424" y="476130"/>
                </a:cubicBezTo>
                <a:cubicBezTo>
                  <a:pt x="6085956" y="615130"/>
                  <a:pt x="6017623" y="786128"/>
                  <a:pt x="6067424" y="983654"/>
                </a:cubicBezTo>
                <a:cubicBezTo>
                  <a:pt x="6117225" y="1181180"/>
                  <a:pt x="6037473" y="1444743"/>
                  <a:pt x="6067424" y="1569660"/>
                </a:cubicBezTo>
                <a:cubicBezTo>
                  <a:pt x="5844828" y="1600931"/>
                  <a:pt x="5696123" y="1545033"/>
                  <a:pt x="5576514" y="1569660"/>
                </a:cubicBezTo>
                <a:cubicBezTo>
                  <a:pt x="5456905" y="1594287"/>
                  <a:pt x="5184615" y="1515292"/>
                  <a:pt x="5024930" y="1569660"/>
                </a:cubicBezTo>
                <a:cubicBezTo>
                  <a:pt x="4865245" y="1624028"/>
                  <a:pt x="4787871" y="1543496"/>
                  <a:pt x="4655369" y="1569660"/>
                </a:cubicBezTo>
                <a:cubicBezTo>
                  <a:pt x="4522867" y="1595824"/>
                  <a:pt x="4239449" y="1522102"/>
                  <a:pt x="4043111" y="1569660"/>
                </a:cubicBezTo>
                <a:cubicBezTo>
                  <a:pt x="3846773" y="1617218"/>
                  <a:pt x="3728623" y="1541244"/>
                  <a:pt x="3491527" y="1569660"/>
                </a:cubicBezTo>
                <a:cubicBezTo>
                  <a:pt x="3254431" y="1598076"/>
                  <a:pt x="3287716" y="1540649"/>
                  <a:pt x="3121965" y="1569660"/>
                </a:cubicBezTo>
                <a:cubicBezTo>
                  <a:pt x="2956214" y="1598671"/>
                  <a:pt x="2591555" y="1504198"/>
                  <a:pt x="2449033" y="1569660"/>
                </a:cubicBezTo>
                <a:cubicBezTo>
                  <a:pt x="2306511" y="1635122"/>
                  <a:pt x="2139632" y="1537678"/>
                  <a:pt x="2018797" y="1569660"/>
                </a:cubicBezTo>
                <a:cubicBezTo>
                  <a:pt x="1897962" y="1601642"/>
                  <a:pt x="1661852" y="1546478"/>
                  <a:pt x="1467213" y="1569660"/>
                </a:cubicBezTo>
                <a:cubicBezTo>
                  <a:pt x="1272574" y="1592842"/>
                  <a:pt x="1113346" y="1544577"/>
                  <a:pt x="976304" y="1569660"/>
                </a:cubicBezTo>
                <a:cubicBezTo>
                  <a:pt x="839262" y="1594743"/>
                  <a:pt x="585975" y="1512451"/>
                  <a:pt x="485394" y="1569660"/>
                </a:cubicBezTo>
                <a:cubicBezTo>
                  <a:pt x="384813" y="1626869"/>
                  <a:pt x="169243" y="1547965"/>
                  <a:pt x="0" y="1569660"/>
                </a:cubicBezTo>
                <a:cubicBezTo>
                  <a:pt x="-222" y="1440713"/>
                  <a:pt x="35045" y="1142748"/>
                  <a:pt x="0" y="1030743"/>
                </a:cubicBezTo>
                <a:cubicBezTo>
                  <a:pt x="-35045" y="918738"/>
                  <a:pt x="42600" y="692918"/>
                  <a:pt x="0" y="523220"/>
                </a:cubicBezTo>
                <a:cubicBezTo>
                  <a:pt x="-42600" y="353522"/>
                  <a:pt x="31722" y="255461"/>
                  <a:pt x="0" y="0"/>
                </a:cubicBezTo>
                <a:close/>
              </a:path>
            </a:pathLst>
          </a:custGeom>
          <a:noFill/>
          <a:ln>
            <a:noFill/>
            <a:prstDash val="dash"/>
            <a:extLst>
              <a:ext uri="{C807C97D-BFC1-408E-A445-0C87EB9F89A2}">
                <ask:lineSketchStyleProps xmlns:ask="http://schemas.microsoft.com/office/drawing/2018/sketchyshapes" sd="1937250538">
                  <a:prstGeom prst="rect">
                    <a:avLst/>
                  </a:prstGeom>
                  <ask:type>
                    <ask:lineSketchScribble/>
                  </ask:type>
                </ask:lineSketchStyleProps>
              </a:ext>
            </a:extLst>
          </a:ln>
        </p:spPr>
        <p:txBody>
          <a:bodyPr wrap="square" rtlCol="0">
            <a:spAutoFit/>
          </a:bodyPr>
          <a:lstStyle/>
          <a:p>
            <a:pPr marL="342900" lvl="0" indent="-342900" algn="just">
              <a:buFont typeface="Wingdings" panose="05000000000000000000" pitchFamily="2" charset="2"/>
              <a:buChar char="v"/>
              <a:defRPr/>
            </a:pPr>
            <a:r>
              <a:rPr kumimoji="0" lang="en-US" sz="3200" b="0" i="0" u="none" strike="noStrike" kern="0" cap="none" spc="0" normalizeH="0" baseline="0" noProof="0">
                <a:ln>
                  <a:noFill/>
                </a:ln>
                <a:solidFill>
                  <a:srgbClr val="FF0000"/>
                </a:solidFill>
                <a:effectLst/>
                <a:uLnTx/>
                <a:uFillTx/>
                <a:latin typeface="#9Slide03 SFU Futura_03" panose="00000400000000000000" pitchFamily="2" charset="0"/>
              </a:rPr>
              <a:t> </a:t>
            </a:r>
            <a:r>
              <a:rPr lang="vi-VN" sz="3200" b="1">
                <a:solidFill>
                  <a:srgbClr val="0070C0"/>
                </a:solidFill>
                <a:latin typeface="#9Slide05 GeosansLight" panose="02000603020000020003" pitchFamily="2" charset="0"/>
              </a:rPr>
              <a:t>Tây Nam Á nằm trong khu vực có trữ lượng dầu mỏ và khí tự nhiên lớn bậc nhất thế giới</a:t>
            </a:r>
            <a:endParaRPr kumimoji="0" lang="en-US" sz="3200" b="0" i="0" u="none" strike="noStrike" kern="0" cap="none" spc="0" normalizeH="0" baseline="0" noProof="0">
              <a:ln>
                <a:noFill/>
              </a:ln>
              <a:solidFill>
                <a:srgbClr val="0070C0"/>
              </a:solidFill>
              <a:effectLst/>
              <a:uLnTx/>
              <a:uFillTx/>
              <a:latin typeface="#9Slide03 SFU Futura_03" panose="00000400000000000000" pitchFamily="2" charset="0"/>
            </a:endParaRPr>
          </a:p>
        </p:txBody>
      </p:sp>
      <p:grpSp>
        <p:nvGrpSpPr>
          <p:cNvPr id="5" name="Nhóm 1">
            <a:extLst>
              <a:ext uri="{FF2B5EF4-FFF2-40B4-BE49-F238E27FC236}">
                <a16:creationId xmlns:a16="http://schemas.microsoft.com/office/drawing/2014/main" id="{DE31A7A1-33E5-EB4C-B0D5-54558C23552F}"/>
              </a:ext>
            </a:extLst>
          </p:cNvPr>
          <p:cNvGrpSpPr/>
          <p:nvPr/>
        </p:nvGrpSpPr>
        <p:grpSpPr>
          <a:xfrm>
            <a:off x="-14068" y="0"/>
            <a:ext cx="12206068" cy="6858000"/>
            <a:chOff x="-14068" y="0"/>
            <a:chExt cx="12206068" cy="6858000"/>
          </a:xfrm>
        </p:grpSpPr>
        <p:grpSp>
          <p:nvGrpSpPr>
            <p:cNvPr id="6" name="Nhóm 2">
              <a:extLst>
                <a:ext uri="{FF2B5EF4-FFF2-40B4-BE49-F238E27FC236}">
                  <a16:creationId xmlns:a16="http://schemas.microsoft.com/office/drawing/2014/main" id="{40CE6586-60C2-777F-F1E9-8425C4D791E4}"/>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1DC2017A-1767-A094-618E-E951F50EFB6C}"/>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Đường nối Thẳng 5">
                <a:extLst>
                  <a:ext uri="{FF2B5EF4-FFF2-40B4-BE49-F238E27FC236}">
                    <a16:creationId xmlns:a16="http://schemas.microsoft.com/office/drawing/2014/main" id="{5A7EEC71-7942-562D-D5CA-D9A246C7B415}"/>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Đường nối Thẳng 6">
                <a:extLst>
                  <a:ext uri="{FF2B5EF4-FFF2-40B4-BE49-F238E27FC236}">
                    <a16:creationId xmlns:a16="http://schemas.microsoft.com/office/drawing/2014/main" id="{642EE18B-4EF9-21BC-1FBB-B4BD21CEB03D}"/>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7" name="Đường nối Thẳng 3">
              <a:extLst>
                <a:ext uri="{FF2B5EF4-FFF2-40B4-BE49-F238E27FC236}">
                  <a16:creationId xmlns:a16="http://schemas.microsoft.com/office/drawing/2014/main" id="{C3A11097-7B94-7089-FCFD-4FC1F7CDF2A2}"/>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D553758B-7B28-989A-5A78-F34A36587E88}"/>
              </a:ext>
            </a:extLst>
          </p:cNvPr>
          <p:cNvPicPr>
            <a:picLocks noChangeAspect="1"/>
          </p:cNvPicPr>
          <p:nvPr/>
        </p:nvPicPr>
        <p:blipFill>
          <a:blip r:embed="rId2"/>
          <a:stretch>
            <a:fillRect/>
          </a:stretch>
        </p:blipFill>
        <p:spPr>
          <a:xfrm>
            <a:off x="331683" y="864762"/>
            <a:ext cx="5599023" cy="5607958"/>
          </a:xfrm>
          <a:prstGeom prst="rect">
            <a:avLst/>
          </a:prstGeom>
        </p:spPr>
      </p:pic>
    </p:spTree>
    <p:extLst>
      <p:ext uri="{BB962C8B-B14F-4D97-AF65-F5344CB8AC3E}">
        <p14:creationId xmlns:p14="http://schemas.microsoft.com/office/powerpoint/2010/main" val="20888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10C032-EA86-823D-4132-92ABBC08403A}"/>
              </a:ext>
            </a:extLst>
          </p:cNvPr>
          <p:cNvSpPr txBox="1"/>
          <p:nvPr/>
        </p:nvSpPr>
        <p:spPr>
          <a:xfrm>
            <a:off x="2435021" y="161090"/>
            <a:ext cx="9405259" cy="769441"/>
          </a:xfrm>
          <a:prstGeom prst="rect">
            <a:avLst/>
          </a:prstGeom>
          <a:noFill/>
        </p:spPr>
        <p:txBody>
          <a:bodyPr wrap="square">
            <a:spAutoFit/>
          </a:bodyPr>
          <a:lstStyle/>
          <a:p>
            <a:r>
              <a:rPr lang="vi-VN" sz="4400" b="1" kern="0">
                <a:solidFill>
                  <a:srgbClr val="FF0000"/>
                </a:solidFill>
                <a:latin typeface="#9Slide03 SFU Futura_05" panose="00000800000000000000" pitchFamily="2" charset="0"/>
              </a:rPr>
              <a:t> Ý NGHĨA</a:t>
            </a:r>
            <a:r>
              <a:rPr lang="en-US" sz="4400" b="1" kern="0">
                <a:solidFill>
                  <a:srgbClr val="FF0000"/>
                </a:solidFill>
                <a:latin typeface="#9Slide03 SFU Futura_05" panose="00000800000000000000" pitchFamily="2" charset="0"/>
              </a:rPr>
              <a:t> VỊ TRÍ ĐỊA LÍ</a:t>
            </a:r>
            <a:endParaRPr lang="vi-VN" sz="4400" b="1" kern="0">
              <a:solidFill>
                <a:srgbClr val="FF0000"/>
              </a:solidFill>
              <a:latin typeface="#9Slide03 SFU Futura_05" panose="00000800000000000000" pitchFamily="2" charset="0"/>
            </a:endParaRPr>
          </a:p>
        </p:txBody>
      </p:sp>
      <p:grpSp>
        <p:nvGrpSpPr>
          <p:cNvPr id="7" name="Group 6">
            <a:extLst>
              <a:ext uri="{FF2B5EF4-FFF2-40B4-BE49-F238E27FC236}">
                <a16:creationId xmlns:a16="http://schemas.microsoft.com/office/drawing/2014/main" id="{96BC4AD7-9107-2F81-13CF-70A0A46BB4BF}"/>
              </a:ext>
            </a:extLst>
          </p:cNvPr>
          <p:cNvGrpSpPr/>
          <p:nvPr/>
        </p:nvGrpSpPr>
        <p:grpSpPr>
          <a:xfrm>
            <a:off x="1033809" y="3118675"/>
            <a:ext cx="1089192" cy="948846"/>
            <a:chOff x="0" y="1629816"/>
            <a:chExt cx="948846" cy="948846"/>
          </a:xfrm>
        </p:grpSpPr>
        <p:sp>
          <p:nvSpPr>
            <p:cNvPr id="8" name="Rectangle: Rounded Corners 7">
              <a:extLst>
                <a:ext uri="{FF2B5EF4-FFF2-40B4-BE49-F238E27FC236}">
                  <a16:creationId xmlns:a16="http://schemas.microsoft.com/office/drawing/2014/main" id="{4E326067-F1B2-7906-E905-8AB376A8CB88}"/>
                </a:ext>
              </a:extLst>
            </p:cNvPr>
            <p:cNvSpPr/>
            <p:nvPr/>
          </p:nvSpPr>
          <p:spPr>
            <a:xfrm>
              <a:off x="0" y="1629816"/>
              <a:ext cx="948846" cy="948846"/>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19EB42C0-9667-2C50-18A4-E7BEE09888C3}"/>
                </a:ext>
              </a:extLst>
            </p:cNvPr>
            <p:cNvSpPr txBox="1"/>
            <p:nvPr/>
          </p:nvSpPr>
          <p:spPr>
            <a:xfrm>
              <a:off x="27791" y="1657607"/>
              <a:ext cx="893264" cy="893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9Slide03 SFU Futura_03" panose="00000400000000000000" pitchFamily="2" charset="0"/>
                </a:rPr>
                <a:t>Giao lưu hợp tác</a:t>
              </a:r>
            </a:p>
          </p:txBody>
        </p:sp>
      </p:grpSp>
      <p:grpSp>
        <p:nvGrpSpPr>
          <p:cNvPr id="11" name="Group 10">
            <a:extLst>
              <a:ext uri="{FF2B5EF4-FFF2-40B4-BE49-F238E27FC236}">
                <a16:creationId xmlns:a16="http://schemas.microsoft.com/office/drawing/2014/main" id="{979D73F7-F60F-FB99-828A-118C69C163D1}"/>
              </a:ext>
            </a:extLst>
          </p:cNvPr>
          <p:cNvGrpSpPr/>
          <p:nvPr/>
        </p:nvGrpSpPr>
        <p:grpSpPr>
          <a:xfrm>
            <a:off x="3248100" y="3048501"/>
            <a:ext cx="1303946" cy="1089193"/>
            <a:chOff x="1871060" y="1878563"/>
            <a:chExt cx="1089193" cy="1089193"/>
          </a:xfrm>
        </p:grpSpPr>
        <p:sp>
          <p:nvSpPr>
            <p:cNvPr id="12" name="Rectangle: Rounded Corners 11">
              <a:extLst>
                <a:ext uri="{FF2B5EF4-FFF2-40B4-BE49-F238E27FC236}">
                  <a16:creationId xmlns:a16="http://schemas.microsoft.com/office/drawing/2014/main" id="{2550FD3B-12EC-B6FC-D5E5-D15DFCB1C7FF}"/>
                </a:ext>
              </a:extLst>
            </p:cNvPr>
            <p:cNvSpPr/>
            <p:nvPr/>
          </p:nvSpPr>
          <p:spPr>
            <a:xfrm>
              <a:off x="1871060" y="1878563"/>
              <a:ext cx="1089193" cy="1089193"/>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3" name="Rectangle: Rounded Corners 4">
              <a:extLst>
                <a:ext uri="{FF2B5EF4-FFF2-40B4-BE49-F238E27FC236}">
                  <a16:creationId xmlns:a16="http://schemas.microsoft.com/office/drawing/2014/main" id="{A390F1ED-F524-0149-67C8-5ED33D544D1A}"/>
                </a:ext>
              </a:extLst>
            </p:cNvPr>
            <p:cNvSpPr txBox="1"/>
            <p:nvPr/>
          </p:nvSpPr>
          <p:spPr>
            <a:xfrm>
              <a:off x="1902961" y="1910464"/>
              <a:ext cx="1025391" cy="10253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400" kern="1200">
                  <a:latin typeface="#9Slide03 SFU Futura_03" panose="00000400000000000000" pitchFamily="2" charset="0"/>
                </a:rPr>
                <a:t>Thuỷ sản </a:t>
              </a:r>
            </a:p>
          </p:txBody>
        </p:sp>
      </p:grpSp>
      <p:grpSp>
        <p:nvGrpSpPr>
          <p:cNvPr id="15" name="Group 14">
            <a:extLst>
              <a:ext uri="{FF2B5EF4-FFF2-40B4-BE49-F238E27FC236}">
                <a16:creationId xmlns:a16="http://schemas.microsoft.com/office/drawing/2014/main" id="{43353C31-E8B3-9B11-F8EE-FFC0E273500B}"/>
              </a:ext>
            </a:extLst>
          </p:cNvPr>
          <p:cNvGrpSpPr/>
          <p:nvPr/>
        </p:nvGrpSpPr>
        <p:grpSpPr>
          <a:xfrm>
            <a:off x="5377219" y="3130092"/>
            <a:ext cx="1436043" cy="1091592"/>
            <a:chOff x="8640972" y="1878083"/>
            <a:chExt cx="1091592" cy="1091592"/>
          </a:xfrm>
        </p:grpSpPr>
        <p:sp>
          <p:nvSpPr>
            <p:cNvPr id="16" name="Rectangle: Rounded Corners 15">
              <a:extLst>
                <a:ext uri="{FF2B5EF4-FFF2-40B4-BE49-F238E27FC236}">
                  <a16:creationId xmlns:a16="http://schemas.microsoft.com/office/drawing/2014/main" id="{F7755B7F-52E5-33FC-34CD-0D4074729F3D}"/>
                </a:ext>
              </a:extLst>
            </p:cNvPr>
            <p:cNvSpPr/>
            <p:nvPr/>
          </p:nvSpPr>
          <p:spPr>
            <a:xfrm>
              <a:off x="8640972" y="1878083"/>
              <a:ext cx="1091592" cy="109159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F4087387-1A6B-6963-9DBF-88B3B869E1A6}"/>
                </a:ext>
              </a:extLst>
            </p:cNvPr>
            <p:cNvSpPr txBox="1"/>
            <p:nvPr/>
          </p:nvSpPr>
          <p:spPr>
            <a:xfrm>
              <a:off x="8672944" y="1910055"/>
              <a:ext cx="1027648" cy="1027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9Slide03 SFU Futura_03" panose="00000400000000000000" pitchFamily="2" charset="0"/>
                </a:rPr>
                <a:t>Giao thông biển</a:t>
              </a:r>
            </a:p>
          </p:txBody>
        </p:sp>
      </p:grpSp>
      <p:grpSp>
        <p:nvGrpSpPr>
          <p:cNvPr id="23" name="Group 22">
            <a:extLst>
              <a:ext uri="{FF2B5EF4-FFF2-40B4-BE49-F238E27FC236}">
                <a16:creationId xmlns:a16="http://schemas.microsoft.com/office/drawing/2014/main" id="{A7F2A267-74A9-0C8B-F5EC-0D1F7615A141}"/>
              </a:ext>
            </a:extLst>
          </p:cNvPr>
          <p:cNvGrpSpPr/>
          <p:nvPr/>
        </p:nvGrpSpPr>
        <p:grpSpPr>
          <a:xfrm>
            <a:off x="7710142" y="3168573"/>
            <a:ext cx="1235491" cy="1015112"/>
            <a:chOff x="4183841" y="1840178"/>
            <a:chExt cx="1281122" cy="1281122"/>
          </a:xfrm>
        </p:grpSpPr>
        <p:sp>
          <p:nvSpPr>
            <p:cNvPr id="24" name="Rectangle: Rounded Corners 23">
              <a:extLst>
                <a:ext uri="{FF2B5EF4-FFF2-40B4-BE49-F238E27FC236}">
                  <a16:creationId xmlns:a16="http://schemas.microsoft.com/office/drawing/2014/main" id="{2E086332-8B29-50D1-2D96-F9E3B3B5308B}"/>
                </a:ext>
              </a:extLst>
            </p:cNvPr>
            <p:cNvSpPr/>
            <p:nvPr/>
          </p:nvSpPr>
          <p:spPr>
            <a:xfrm>
              <a:off x="4183841" y="1840178"/>
              <a:ext cx="1281122" cy="1281122"/>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5" name="Rectangle: Rounded Corners 4">
              <a:extLst>
                <a:ext uri="{FF2B5EF4-FFF2-40B4-BE49-F238E27FC236}">
                  <a16:creationId xmlns:a16="http://schemas.microsoft.com/office/drawing/2014/main" id="{AB2C58D9-3D4D-8899-5B65-95B9A4D42FC7}"/>
                </a:ext>
              </a:extLst>
            </p:cNvPr>
            <p:cNvSpPr txBox="1"/>
            <p:nvPr/>
          </p:nvSpPr>
          <p:spPr>
            <a:xfrm>
              <a:off x="4221364" y="1877701"/>
              <a:ext cx="1206076" cy="1206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400" kern="1200">
                  <a:latin typeface="#9Slide03 SFU Futura_03" panose="00000400000000000000" pitchFamily="2" charset="0"/>
                </a:rPr>
                <a:t>Du lịch</a:t>
              </a:r>
            </a:p>
          </p:txBody>
        </p:sp>
      </p:grpSp>
      <p:grpSp>
        <p:nvGrpSpPr>
          <p:cNvPr id="28" name="Group 27">
            <a:extLst>
              <a:ext uri="{FF2B5EF4-FFF2-40B4-BE49-F238E27FC236}">
                <a16:creationId xmlns:a16="http://schemas.microsoft.com/office/drawing/2014/main" id="{849A1D45-BC14-B6B9-A8C1-ADD5EAA8F051}"/>
              </a:ext>
            </a:extLst>
          </p:cNvPr>
          <p:cNvGrpSpPr/>
          <p:nvPr/>
        </p:nvGrpSpPr>
        <p:grpSpPr>
          <a:xfrm>
            <a:off x="9942462" y="2977969"/>
            <a:ext cx="1235490" cy="1083196"/>
            <a:chOff x="5303597" y="1896476"/>
            <a:chExt cx="1083196" cy="1083196"/>
          </a:xfrm>
        </p:grpSpPr>
        <p:sp>
          <p:nvSpPr>
            <p:cNvPr id="29" name="Rectangle: Rounded Corners 28">
              <a:extLst>
                <a:ext uri="{FF2B5EF4-FFF2-40B4-BE49-F238E27FC236}">
                  <a16:creationId xmlns:a16="http://schemas.microsoft.com/office/drawing/2014/main" id="{E5F3DC40-8B12-A9AC-E176-6CB2482DECEA}"/>
                </a:ext>
              </a:extLst>
            </p:cNvPr>
            <p:cNvSpPr/>
            <p:nvPr/>
          </p:nvSpPr>
          <p:spPr>
            <a:xfrm>
              <a:off x="5303597" y="1896476"/>
              <a:ext cx="1083196" cy="1083196"/>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30" name="Rectangle: Rounded Corners 5">
              <a:extLst>
                <a:ext uri="{FF2B5EF4-FFF2-40B4-BE49-F238E27FC236}">
                  <a16:creationId xmlns:a16="http://schemas.microsoft.com/office/drawing/2014/main" id="{BA168B4B-1DD6-42A2-0278-8DAB27243FCD}"/>
                </a:ext>
              </a:extLst>
            </p:cNvPr>
            <p:cNvSpPr txBox="1"/>
            <p:nvPr/>
          </p:nvSpPr>
          <p:spPr>
            <a:xfrm>
              <a:off x="5335323" y="1928202"/>
              <a:ext cx="1019744" cy="10197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2000">
                  <a:latin typeface="#9Slide03 SFU Futura_03" panose="00000400000000000000" pitchFamily="2" charset="0"/>
                </a:rPr>
                <a:t>CN dầu khí</a:t>
              </a:r>
            </a:p>
          </p:txBody>
        </p:sp>
      </p:grpSp>
      <p:sp>
        <p:nvSpPr>
          <p:cNvPr id="31" name="TextBox 30">
            <a:extLst>
              <a:ext uri="{FF2B5EF4-FFF2-40B4-BE49-F238E27FC236}">
                <a16:creationId xmlns:a16="http://schemas.microsoft.com/office/drawing/2014/main" id="{C800739D-4784-1FFA-F56F-4AE2497E8AD3}"/>
              </a:ext>
            </a:extLst>
          </p:cNvPr>
          <p:cNvSpPr txBox="1"/>
          <p:nvPr/>
        </p:nvSpPr>
        <p:spPr>
          <a:xfrm>
            <a:off x="882584" y="4780817"/>
            <a:ext cx="10706904" cy="1569660"/>
          </a:xfrm>
          <a:custGeom>
            <a:avLst/>
            <a:gdLst>
              <a:gd name="connsiteX0" fmla="*/ 0 w 10706904"/>
              <a:gd name="connsiteY0" fmla="*/ 0 h 1569660"/>
              <a:gd name="connsiteX1" fmla="*/ 380690 w 10706904"/>
              <a:gd name="connsiteY1" fmla="*/ 0 h 1569660"/>
              <a:gd name="connsiteX2" fmla="*/ 868449 w 10706904"/>
              <a:gd name="connsiteY2" fmla="*/ 0 h 1569660"/>
              <a:gd name="connsiteX3" fmla="*/ 1463277 w 10706904"/>
              <a:gd name="connsiteY3" fmla="*/ 0 h 1569660"/>
              <a:gd name="connsiteX4" fmla="*/ 1951036 w 10706904"/>
              <a:gd name="connsiteY4" fmla="*/ 0 h 1569660"/>
              <a:gd name="connsiteX5" fmla="*/ 2438795 w 10706904"/>
              <a:gd name="connsiteY5" fmla="*/ 0 h 1569660"/>
              <a:gd name="connsiteX6" fmla="*/ 3033623 w 10706904"/>
              <a:gd name="connsiteY6" fmla="*/ 0 h 1569660"/>
              <a:gd name="connsiteX7" fmla="*/ 3307244 w 10706904"/>
              <a:gd name="connsiteY7" fmla="*/ 0 h 1569660"/>
              <a:gd name="connsiteX8" fmla="*/ 3902072 w 10706904"/>
              <a:gd name="connsiteY8" fmla="*/ 0 h 1569660"/>
              <a:gd name="connsiteX9" fmla="*/ 4389831 w 10706904"/>
              <a:gd name="connsiteY9" fmla="*/ 0 h 1569660"/>
              <a:gd name="connsiteX10" fmla="*/ 4877590 w 10706904"/>
              <a:gd name="connsiteY10" fmla="*/ 0 h 1569660"/>
              <a:gd name="connsiteX11" fmla="*/ 5686556 w 10706904"/>
              <a:gd name="connsiteY11" fmla="*/ 0 h 1569660"/>
              <a:gd name="connsiteX12" fmla="*/ 6495522 w 10706904"/>
              <a:gd name="connsiteY12" fmla="*/ 0 h 1569660"/>
              <a:gd name="connsiteX13" fmla="*/ 6876212 w 10706904"/>
              <a:gd name="connsiteY13" fmla="*/ 0 h 1569660"/>
              <a:gd name="connsiteX14" fmla="*/ 7471040 w 10706904"/>
              <a:gd name="connsiteY14" fmla="*/ 0 h 1569660"/>
              <a:gd name="connsiteX15" fmla="*/ 8065868 w 10706904"/>
              <a:gd name="connsiteY15" fmla="*/ 0 h 1569660"/>
              <a:gd name="connsiteX16" fmla="*/ 8660696 w 10706904"/>
              <a:gd name="connsiteY16" fmla="*/ 0 h 1569660"/>
              <a:gd name="connsiteX17" fmla="*/ 9041386 w 10706904"/>
              <a:gd name="connsiteY17" fmla="*/ 0 h 1569660"/>
              <a:gd name="connsiteX18" fmla="*/ 9422076 w 10706904"/>
              <a:gd name="connsiteY18" fmla="*/ 0 h 1569660"/>
              <a:gd name="connsiteX19" fmla="*/ 9802765 w 10706904"/>
              <a:gd name="connsiteY19" fmla="*/ 0 h 1569660"/>
              <a:gd name="connsiteX20" fmla="*/ 10706904 w 10706904"/>
              <a:gd name="connsiteY20" fmla="*/ 0 h 1569660"/>
              <a:gd name="connsiteX21" fmla="*/ 10706904 w 10706904"/>
              <a:gd name="connsiteY21" fmla="*/ 538917 h 1569660"/>
              <a:gd name="connsiteX22" fmla="*/ 10706904 w 10706904"/>
              <a:gd name="connsiteY22" fmla="*/ 1062137 h 1569660"/>
              <a:gd name="connsiteX23" fmla="*/ 10706904 w 10706904"/>
              <a:gd name="connsiteY23" fmla="*/ 1569660 h 1569660"/>
              <a:gd name="connsiteX24" fmla="*/ 9897938 w 10706904"/>
              <a:gd name="connsiteY24" fmla="*/ 1569660 h 1569660"/>
              <a:gd name="connsiteX25" fmla="*/ 9410179 w 10706904"/>
              <a:gd name="connsiteY25" fmla="*/ 1569660 h 1569660"/>
              <a:gd name="connsiteX26" fmla="*/ 8708282 w 10706904"/>
              <a:gd name="connsiteY26" fmla="*/ 1569660 h 1569660"/>
              <a:gd name="connsiteX27" fmla="*/ 8434661 w 10706904"/>
              <a:gd name="connsiteY27" fmla="*/ 1569660 h 1569660"/>
              <a:gd name="connsiteX28" fmla="*/ 7839833 w 10706904"/>
              <a:gd name="connsiteY28" fmla="*/ 1569660 h 1569660"/>
              <a:gd name="connsiteX29" fmla="*/ 7245005 w 10706904"/>
              <a:gd name="connsiteY29" fmla="*/ 1569660 h 1569660"/>
              <a:gd name="connsiteX30" fmla="*/ 6971384 w 10706904"/>
              <a:gd name="connsiteY30" fmla="*/ 1569660 h 1569660"/>
              <a:gd name="connsiteX31" fmla="*/ 6697763 w 10706904"/>
              <a:gd name="connsiteY31" fmla="*/ 1569660 h 1569660"/>
              <a:gd name="connsiteX32" fmla="*/ 5995866 w 10706904"/>
              <a:gd name="connsiteY32" fmla="*/ 1569660 h 1569660"/>
              <a:gd name="connsiteX33" fmla="*/ 5722245 w 10706904"/>
              <a:gd name="connsiteY33" fmla="*/ 1569660 h 1569660"/>
              <a:gd name="connsiteX34" fmla="*/ 5234486 w 10706904"/>
              <a:gd name="connsiteY34" fmla="*/ 1569660 h 1569660"/>
              <a:gd name="connsiteX35" fmla="*/ 4960866 w 10706904"/>
              <a:gd name="connsiteY35" fmla="*/ 1569660 h 1569660"/>
              <a:gd name="connsiteX36" fmla="*/ 4580176 w 10706904"/>
              <a:gd name="connsiteY36" fmla="*/ 1569660 h 1569660"/>
              <a:gd name="connsiteX37" fmla="*/ 4199486 w 10706904"/>
              <a:gd name="connsiteY37" fmla="*/ 1569660 h 1569660"/>
              <a:gd name="connsiteX38" fmla="*/ 3604658 w 10706904"/>
              <a:gd name="connsiteY38" fmla="*/ 1569660 h 1569660"/>
              <a:gd name="connsiteX39" fmla="*/ 3009830 w 10706904"/>
              <a:gd name="connsiteY39" fmla="*/ 1569660 h 1569660"/>
              <a:gd name="connsiteX40" fmla="*/ 2736209 w 10706904"/>
              <a:gd name="connsiteY40" fmla="*/ 1569660 h 1569660"/>
              <a:gd name="connsiteX41" fmla="*/ 1927243 w 10706904"/>
              <a:gd name="connsiteY41" fmla="*/ 1569660 h 1569660"/>
              <a:gd name="connsiteX42" fmla="*/ 1332415 w 10706904"/>
              <a:gd name="connsiteY42" fmla="*/ 1569660 h 1569660"/>
              <a:gd name="connsiteX43" fmla="*/ 630518 w 10706904"/>
              <a:gd name="connsiteY43" fmla="*/ 1569660 h 1569660"/>
              <a:gd name="connsiteX44" fmla="*/ 0 w 10706904"/>
              <a:gd name="connsiteY44" fmla="*/ 1569660 h 1569660"/>
              <a:gd name="connsiteX45" fmla="*/ 0 w 10706904"/>
              <a:gd name="connsiteY45" fmla="*/ 1030743 h 1569660"/>
              <a:gd name="connsiteX46" fmla="*/ 0 w 10706904"/>
              <a:gd name="connsiteY46" fmla="*/ 554613 h 1569660"/>
              <a:gd name="connsiteX47" fmla="*/ 0 w 10706904"/>
              <a:gd name="connsiteY4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06904" h="1569660" extrusionOk="0">
                <a:moveTo>
                  <a:pt x="0" y="0"/>
                </a:moveTo>
                <a:cubicBezTo>
                  <a:pt x="178627" y="-27584"/>
                  <a:pt x="296421" y="20588"/>
                  <a:pt x="380690" y="0"/>
                </a:cubicBezTo>
                <a:cubicBezTo>
                  <a:pt x="464959" y="-20588"/>
                  <a:pt x="759935" y="50819"/>
                  <a:pt x="868449" y="0"/>
                </a:cubicBezTo>
                <a:cubicBezTo>
                  <a:pt x="976963" y="-50819"/>
                  <a:pt x="1272551" y="61143"/>
                  <a:pt x="1463277" y="0"/>
                </a:cubicBezTo>
                <a:cubicBezTo>
                  <a:pt x="1654003" y="-61143"/>
                  <a:pt x="1816978" y="26645"/>
                  <a:pt x="1951036" y="0"/>
                </a:cubicBezTo>
                <a:cubicBezTo>
                  <a:pt x="2085094" y="-26645"/>
                  <a:pt x="2292956" y="52099"/>
                  <a:pt x="2438795" y="0"/>
                </a:cubicBezTo>
                <a:cubicBezTo>
                  <a:pt x="2584634" y="-52099"/>
                  <a:pt x="2793554" y="28472"/>
                  <a:pt x="3033623" y="0"/>
                </a:cubicBezTo>
                <a:cubicBezTo>
                  <a:pt x="3273692" y="-28472"/>
                  <a:pt x="3230100" y="14881"/>
                  <a:pt x="3307244" y="0"/>
                </a:cubicBezTo>
                <a:cubicBezTo>
                  <a:pt x="3384388" y="-14881"/>
                  <a:pt x="3696984" y="22384"/>
                  <a:pt x="3902072" y="0"/>
                </a:cubicBezTo>
                <a:cubicBezTo>
                  <a:pt x="4107160" y="-22384"/>
                  <a:pt x="4273563" y="27214"/>
                  <a:pt x="4389831" y="0"/>
                </a:cubicBezTo>
                <a:cubicBezTo>
                  <a:pt x="4506099" y="-27214"/>
                  <a:pt x="4645319" y="4566"/>
                  <a:pt x="4877590" y="0"/>
                </a:cubicBezTo>
                <a:cubicBezTo>
                  <a:pt x="5109861" y="-4566"/>
                  <a:pt x="5508382" y="38331"/>
                  <a:pt x="5686556" y="0"/>
                </a:cubicBezTo>
                <a:cubicBezTo>
                  <a:pt x="5864730" y="-38331"/>
                  <a:pt x="6281253" y="73634"/>
                  <a:pt x="6495522" y="0"/>
                </a:cubicBezTo>
                <a:cubicBezTo>
                  <a:pt x="6709791" y="-73634"/>
                  <a:pt x="6759216" y="6957"/>
                  <a:pt x="6876212" y="0"/>
                </a:cubicBezTo>
                <a:cubicBezTo>
                  <a:pt x="6993208" y="-6957"/>
                  <a:pt x="7234188" y="64834"/>
                  <a:pt x="7471040" y="0"/>
                </a:cubicBezTo>
                <a:cubicBezTo>
                  <a:pt x="7707892" y="-64834"/>
                  <a:pt x="7895121" y="106"/>
                  <a:pt x="8065868" y="0"/>
                </a:cubicBezTo>
                <a:cubicBezTo>
                  <a:pt x="8236615" y="-106"/>
                  <a:pt x="8403356" y="26395"/>
                  <a:pt x="8660696" y="0"/>
                </a:cubicBezTo>
                <a:cubicBezTo>
                  <a:pt x="8918036" y="-26395"/>
                  <a:pt x="8945374" y="5126"/>
                  <a:pt x="9041386" y="0"/>
                </a:cubicBezTo>
                <a:cubicBezTo>
                  <a:pt x="9137398" y="-5126"/>
                  <a:pt x="9255839" y="11783"/>
                  <a:pt x="9422076" y="0"/>
                </a:cubicBezTo>
                <a:cubicBezTo>
                  <a:pt x="9588313" y="-11783"/>
                  <a:pt x="9696978" y="1288"/>
                  <a:pt x="9802765" y="0"/>
                </a:cubicBezTo>
                <a:cubicBezTo>
                  <a:pt x="9908552" y="-1288"/>
                  <a:pt x="10477923" y="43611"/>
                  <a:pt x="10706904" y="0"/>
                </a:cubicBezTo>
                <a:cubicBezTo>
                  <a:pt x="10733457" y="177632"/>
                  <a:pt x="10688226" y="326519"/>
                  <a:pt x="10706904" y="538917"/>
                </a:cubicBezTo>
                <a:cubicBezTo>
                  <a:pt x="10725582" y="751315"/>
                  <a:pt x="10664487" y="942646"/>
                  <a:pt x="10706904" y="1062137"/>
                </a:cubicBezTo>
                <a:cubicBezTo>
                  <a:pt x="10749321" y="1181628"/>
                  <a:pt x="10650177" y="1406197"/>
                  <a:pt x="10706904" y="1569660"/>
                </a:cubicBezTo>
                <a:cubicBezTo>
                  <a:pt x="10493877" y="1610807"/>
                  <a:pt x="10151304" y="1534595"/>
                  <a:pt x="9897938" y="1569660"/>
                </a:cubicBezTo>
                <a:cubicBezTo>
                  <a:pt x="9644572" y="1604725"/>
                  <a:pt x="9552481" y="1532390"/>
                  <a:pt x="9410179" y="1569660"/>
                </a:cubicBezTo>
                <a:cubicBezTo>
                  <a:pt x="9267877" y="1606930"/>
                  <a:pt x="8904339" y="1492205"/>
                  <a:pt x="8708282" y="1569660"/>
                </a:cubicBezTo>
                <a:cubicBezTo>
                  <a:pt x="8512225" y="1647115"/>
                  <a:pt x="8492509" y="1541256"/>
                  <a:pt x="8434661" y="1569660"/>
                </a:cubicBezTo>
                <a:cubicBezTo>
                  <a:pt x="8376813" y="1598064"/>
                  <a:pt x="8017563" y="1560804"/>
                  <a:pt x="7839833" y="1569660"/>
                </a:cubicBezTo>
                <a:cubicBezTo>
                  <a:pt x="7662103" y="1578516"/>
                  <a:pt x="7424956" y="1513037"/>
                  <a:pt x="7245005" y="1569660"/>
                </a:cubicBezTo>
                <a:cubicBezTo>
                  <a:pt x="7065054" y="1626283"/>
                  <a:pt x="7102115" y="1558213"/>
                  <a:pt x="6971384" y="1569660"/>
                </a:cubicBezTo>
                <a:cubicBezTo>
                  <a:pt x="6840653" y="1581107"/>
                  <a:pt x="6810542" y="1559779"/>
                  <a:pt x="6697763" y="1569660"/>
                </a:cubicBezTo>
                <a:cubicBezTo>
                  <a:pt x="6584984" y="1579541"/>
                  <a:pt x="6220148" y="1504422"/>
                  <a:pt x="5995866" y="1569660"/>
                </a:cubicBezTo>
                <a:cubicBezTo>
                  <a:pt x="5771584" y="1634898"/>
                  <a:pt x="5813260" y="1567892"/>
                  <a:pt x="5722245" y="1569660"/>
                </a:cubicBezTo>
                <a:cubicBezTo>
                  <a:pt x="5631230" y="1571428"/>
                  <a:pt x="5372074" y="1544443"/>
                  <a:pt x="5234486" y="1569660"/>
                </a:cubicBezTo>
                <a:cubicBezTo>
                  <a:pt x="5096898" y="1594877"/>
                  <a:pt x="5086380" y="1553168"/>
                  <a:pt x="4960866" y="1569660"/>
                </a:cubicBezTo>
                <a:cubicBezTo>
                  <a:pt x="4835352" y="1586152"/>
                  <a:pt x="4762169" y="1549819"/>
                  <a:pt x="4580176" y="1569660"/>
                </a:cubicBezTo>
                <a:cubicBezTo>
                  <a:pt x="4398183" y="1589501"/>
                  <a:pt x="4305787" y="1529040"/>
                  <a:pt x="4199486" y="1569660"/>
                </a:cubicBezTo>
                <a:cubicBezTo>
                  <a:pt x="4093185" y="1610280"/>
                  <a:pt x="3822679" y="1531202"/>
                  <a:pt x="3604658" y="1569660"/>
                </a:cubicBezTo>
                <a:cubicBezTo>
                  <a:pt x="3386637" y="1608118"/>
                  <a:pt x="3260526" y="1551329"/>
                  <a:pt x="3009830" y="1569660"/>
                </a:cubicBezTo>
                <a:cubicBezTo>
                  <a:pt x="2759134" y="1587991"/>
                  <a:pt x="2859572" y="1549583"/>
                  <a:pt x="2736209" y="1569660"/>
                </a:cubicBezTo>
                <a:cubicBezTo>
                  <a:pt x="2612846" y="1589737"/>
                  <a:pt x="2244832" y="1507562"/>
                  <a:pt x="1927243" y="1569660"/>
                </a:cubicBezTo>
                <a:cubicBezTo>
                  <a:pt x="1609654" y="1631758"/>
                  <a:pt x="1562679" y="1568597"/>
                  <a:pt x="1332415" y="1569660"/>
                </a:cubicBezTo>
                <a:cubicBezTo>
                  <a:pt x="1102151" y="1570723"/>
                  <a:pt x="899923" y="1545549"/>
                  <a:pt x="630518" y="1569660"/>
                </a:cubicBezTo>
                <a:cubicBezTo>
                  <a:pt x="361113" y="1593771"/>
                  <a:pt x="163115" y="1518284"/>
                  <a:pt x="0" y="1569660"/>
                </a:cubicBezTo>
                <a:cubicBezTo>
                  <a:pt x="-60310" y="1425405"/>
                  <a:pt x="16687" y="1175614"/>
                  <a:pt x="0" y="1030743"/>
                </a:cubicBezTo>
                <a:cubicBezTo>
                  <a:pt x="-16687" y="885872"/>
                  <a:pt x="2718" y="769969"/>
                  <a:pt x="0" y="554613"/>
                </a:cubicBezTo>
                <a:cubicBezTo>
                  <a:pt x="-2718" y="339257"/>
                  <a:pt x="7702" y="202564"/>
                  <a:pt x="0" y="0"/>
                </a:cubicBezTo>
                <a:close/>
              </a:path>
            </a:pathLst>
          </a:custGeom>
          <a:noFill/>
          <a:ln w="19050">
            <a:solidFill>
              <a:srgbClr val="0070C0"/>
            </a:solidFill>
            <a:extLst>
              <a:ext uri="{C807C97D-BFC1-408E-A445-0C87EB9F89A2}">
                <ask:lineSketchStyleProps xmlns:ask="http://schemas.microsoft.com/office/drawing/2018/sketchyshapes" sd="1970964439">
                  <a:prstGeom prst="rect">
                    <a:avLst/>
                  </a:prstGeom>
                  <ask:type>
                    <ask:lineSketchScribble/>
                  </ask:type>
                </ask:lineSketchStyleProps>
              </a:ext>
            </a:extLst>
          </a:ln>
        </p:spPr>
        <p:txBody>
          <a:bodyPr wrap="square">
            <a:spAutoFit/>
          </a:bodyPr>
          <a:lstStyle/>
          <a:p>
            <a:pPr algn="just"/>
            <a:r>
              <a:rPr lang="vi-VN" sz="3200" b="1" kern="0">
                <a:solidFill>
                  <a:srgbClr val="7030A0"/>
                </a:solidFill>
                <a:latin typeface="#9Slide05 GeosansLight" panose="020B0604020202020204" charset="0"/>
              </a:rPr>
              <a:t>Vị trí địa lí đã tạo thuận lợi cho Tây Nam Á </a:t>
            </a:r>
            <a:r>
              <a:rPr lang="vi-VN" sz="3200" b="1" kern="0">
                <a:solidFill>
                  <a:srgbClr val="FF0000"/>
                </a:solidFill>
                <a:latin typeface="#9Slide05 GeosansLight" panose="020B0604020202020204" charset="0"/>
              </a:rPr>
              <a:t>mở rộng giao lưu đ</a:t>
            </a:r>
            <a:r>
              <a:rPr lang="vi-VN" sz="3200" b="1" kern="0">
                <a:solidFill>
                  <a:srgbClr val="7030A0"/>
                </a:solidFill>
                <a:latin typeface="#9Slide05 GeosansLight" panose="020B0604020202020204" charset="0"/>
              </a:rPr>
              <a:t>ể phát triển kinh tế với nhiều nước, khu vực trên thế giới; </a:t>
            </a:r>
            <a:r>
              <a:rPr lang="vi-VN" sz="3200" b="1" kern="0">
                <a:solidFill>
                  <a:srgbClr val="FF0000"/>
                </a:solidFill>
                <a:latin typeface="#9Slide05 GeosansLight" panose="020B0604020202020204" charset="0"/>
              </a:rPr>
              <a:t>thuận lợi để phát triển các ngành kinh tế biển</a:t>
            </a:r>
            <a:r>
              <a:rPr lang="en-US" sz="3200" b="1" kern="0">
                <a:solidFill>
                  <a:srgbClr val="FF0000"/>
                </a:solidFill>
                <a:latin typeface="#9Slide05 GeosansLight" panose="020B0604020202020204" charset="0"/>
              </a:rPr>
              <a:t>.</a:t>
            </a:r>
            <a:endParaRPr lang="vi-VN" sz="3200" b="1" kern="0">
              <a:solidFill>
                <a:srgbClr val="FF0000"/>
              </a:solidFill>
              <a:latin typeface="#9Slide05 GeosansLight" panose="020B0604020202020204" charset="0"/>
            </a:endParaRPr>
          </a:p>
        </p:txBody>
      </p:sp>
      <p:grpSp>
        <p:nvGrpSpPr>
          <p:cNvPr id="3" name="Nhóm 1">
            <a:extLst>
              <a:ext uri="{FF2B5EF4-FFF2-40B4-BE49-F238E27FC236}">
                <a16:creationId xmlns:a16="http://schemas.microsoft.com/office/drawing/2014/main" id="{C8FBAC41-9EE3-0692-6344-CF62BEC2FC4B}"/>
              </a:ext>
            </a:extLst>
          </p:cNvPr>
          <p:cNvGrpSpPr/>
          <p:nvPr/>
        </p:nvGrpSpPr>
        <p:grpSpPr>
          <a:xfrm>
            <a:off x="-14068" y="0"/>
            <a:ext cx="12206068" cy="6858000"/>
            <a:chOff x="-14068" y="0"/>
            <a:chExt cx="12206068" cy="6858000"/>
          </a:xfrm>
        </p:grpSpPr>
        <p:grpSp>
          <p:nvGrpSpPr>
            <p:cNvPr id="4" name="Nhóm 2">
              <a:extLst>
                <a:ext uri="{FF2B5EF4-FFF2-40B4-BE49-F238E27FC236}">
                  <a16:creationId xmlns:a16="http://schemas.microsoft.com/office/drawing/2014/main" id="{A2617456-C307-04F3-D0EE-46C17661A83D}"/>
                </a:ext>
              </a:extLst>
            </p:cNvPr>
            <p:cNvGrpSpPr/>
            <p:nvPr/>
          </p:nvGrpSpPr>
          <p:grpSpPr>
            <a:xfrm>
              <a:off x="-14068" y="0"/>
              <a:ext cx="12206068" cy="6858000"/>
              <a:chOff x="-14068" y="0"/>
              <a:chExt cx="12206068" cy="6858000"/>
            </a:xfrm>
          </p:grpSpPr>
          <p:cxnSp>
            <p:nvCxnSpPr>
              <p:cNvPr id="18" name="Đường nối Thẳng 4">
                <a:extLst>
                  <a:ext uri="{FF2B5EF4-FFF2-40B4-BE49-F238E27FC236}">
                    <a16:creationId xmlns:a16="http://schemas.microsoft.com/office/drawing/2014/main" id="{E084452B-C9DA-E528-1540-0F941572D357}"/>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Đường nối Thẳng 5">
                <a:extLst>
                  <a:ext uri="{FF2B5EF4-FFF2-40B4-BE49-F238E27FC236}">
                    <a16:creationId xmlns:a16="http://schemas.microsoft.com/office/drawing/2014/main" id="{5446FD37-4BE1-7D7E-E8DE-6E7D4732F11A}"/>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Đường nối Thẳng 6">
                <a:extLst>
                  <a:ext uri="{FF2B5EF4-FFF2-40B4-BE49-F238E27FC236}">
                    <a16:creationId xmlns:a16="http://schemas.microsoft.com/office/drawing/2014/main" id="{DFA887E8-175E-F08B-8F75-A20612DE65A4}"/>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 name="Đường nối Thẳng 3">
              <a:extLst>
                <a:ext uri="{FF2B5EF4-FFF2-40B4-BE49-F238E27FC236}">
                  <a16:creationId xmlns:a16="http://schemas.microsoft.com/office/drawing/2014/main" id="{31FF4119-BB51-565E-3B7C-F8ACB2FFDAC1}"/>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086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9BA19D-DE18-9BF0-7F3D-C3CA809DE7B1}"/>
              </a:ext>
            </a:extLst>
          </p:cNvPr>
          <p:cNvSpPr txBox="1"/>
          <p:nvPr/>
        </p:nvSpPr>
        <p:spPr>
          <a:xfrm>
            <a:off x="2435021" y="161090"/>
            <a:ext cx="9405259" cy="769441"/>
          </a:xfrm>
          <a:prstGeom prst="rect">
            <a:avLst/>
          </a:prstGeom>
          <a:noFill/>
        </p:spPr>
        <p:txBody>
          <a:bodyPr wrap="square">
            <a:spAutoFit/>
          </a:bodyPr>
          <a:lstStyle/>
          <a:p>
            <a:r>
              <a:rPr lang="vi-VN" sz="4400" b="1" kern="0">
                <a:solidFill>
                  <a:srgbClr val="FF0000"/>
                </a:solidFill>
                <a:latin typeface="#9Slide03 SFU Futura_05" panose="00000800000000000000" pitchFamily="2" charset="0"/>
              </a:rPr>
              <a:t> Ý NGHĨA</a:t>
            </a:r>
            <a:r>
              <a:rPr lang="en-US" sz="4400" b="1" kern="0">
                <a:solidFill>
                  <a:srgbClr val="FF0000"/>
                </a:solidFill>
                <a:latin typeface="#9Slide03 SFU Futura_05" panose="00000800000000000000" pitchFamily="2" charset="0"/>
              </a:rPr>
              <a:t> VỊ TRÍ ĐỊA LÍ</a:t>
            </a:r>
            <a:endParaRPr lang="vi-VN" sz="4400" b="1" kern="0">
              <a:solidFill>
                <a:srgbClr val="FF0000"/>
              </a:solidFill>
              <a:latin typeface="#9Slide03 SFU Futura_05" panose="00000800000000000000" pitchFamily="2" charset="0"/>
            </a:endParaRPr>
          </a:p>
        </p:txBody>
      </p:sp>
      <p:sp>
        <p:nvSpPr>
          <p:cNvPr id="4" name="TextBox 3">
            <a:extLst>
              <a:ext uri="{FF2B5EF4-FFF2-40B4-BE49-F238E27FC236}">
                <a16:creationId xmlns:a16="http://schemas.microsoft.com/office/drawing/2014/main" id="{030CD646-4290-3CAA-84E9-E39465021D82}"/>
              </a:ext>
            </a:extLst>
          </p:cNvPr>
          <p:cNvSpPr txBox="1"/>
          <p:nvPr/>
        </p:nvSpPr>
        <p:spPr>
          <a:xfrm>
            <a:off x="478548" y="5127250"/>
            <a:ext cx="11607127" cy="1569660"/>
          </a:xfrm>
          <a:custGeom>
            <a:avLst/>
            <a:gdLst>
              <a:gd name="connsiteX0" fmla="*/ 0 w 11607127"/>
              <a:gd name="connsiteY0" fmla="*/ 0 h 1569660"/>
              <a:gd name="connsiteX1" fmla="*/ 348214 w 11607127"/>
              <a:gd name="connsiteY1" fmla="*/ 0 h 1569660"/>
              <a:gd name="connsiteX2" fmla="*/ 812499 w 11607127"/>
              <a:gd name="connsiteY2" fmla="*/ 0 h 1569660"/>
              <a:gd name="connsiteX3" fmla="*/ 1392855 w 11607127"/>
              <a:gd name="connsiteY3" fmla="*/ 0 h 1569660"/>
              <a:gd name="connsiteX4" fmla="*/ 1857140 w 11607127"/>
              <a:gd name="connsiteY4" fmla="*/ 0 h 1569660"/>
              <a:gd name="connsiteX5" fmla="*/ 2321425 w 11607127"/>
              <a:gd name="connsiteY5" fmla="*/ 0 h 1569660"/>
              <a:gd name="connsiteX6" fmla="*/ 2901782 w 11607127"/>
              <a:gd name="connsiteY6" fmla="*/ 0 h 1569660"/>
              <a:gd name="connsiteX7" fmla="*/ 3133924 w 11607127"/>
              <a:gd name="connsiteY7" fmla="*/ 0 h 1569660"/>
              <a:gd name="connsiteX8" fmla="*/ 3714281 w 11607127"/>
              <a:gd name="connsiteY8" fmla="*/ 0 h 1569660"/>
              <a:gd name="connsiteX9" fmla="*/ 4178566 w 11607127"/>
              <a:gd name="connsiteY9" fmla="*/ 0 h 1569660"/>
              <a:gd name="connsiteX10" fmla="*/ 4642851 w 11607127"/>
              <a:gd name="connsiteY10" fmla="*/ 0 h 1569660"/>
              <a:gd name="connsiteX11" fmla="*/ 5455350 w 11607127"/>
              <a:gd name="connsiteY11" fmla="*/ 0 h 1569660"/>
              <a:gd name="connsiteX12" fmla="*/ 6267849 w 11607127"/>
              <a:gd name="connsiteY12" fmla="*/ 0 h 1569660"/>
              <a:gd name="connsiteX13" fmla="*/ 6616062 w 11607127"/>
              <a:gd name="connsiteY13" fmla="*/ 0 h 1569660"/>
              <a:gd name="connsiteX14" fmla="*/ 7196419 w 11607127"/>
              <a:gd name="connsiteY14" fmla="*/ 0 h 1569660"/>
              <a:gd name="connsiteX15" fmla="*/ 7776775 w 11607127"/>
              <a:gd name="connsiteY15" fmla="*/ 0 h 1569660"/>
              <a:gd name="connsiteX16" fmla="*/ 8357131 w 11607127"/>
              <a:gd name="connsiteY16" fmla="*/ 0 h 1569660"/>
              <a:gd name="connsiteX17" fmla="*/ 8705345 w 11607127"/>
              <a:gd name="connsiteY17" fmla="*/ 0 h 1569660"/>
              <a:gd name="connsiteX18" fmla="*/ 9053559 w 11607127"/>
              <a:gd name="connsiteY18" fmla="*/ 0 h 1569660"/>
              <a:gd name="connsiteX19" fmla="*/ 9401773 w 11607127"/>
              <a:gd name="connsiteY19" fmla="*/ 0 h 1569660"/>
              <a:gd name="connsiteX20" fmla="*/ 9866058 w 11607127"/>
              <a:gd name="connsiteY20" fmla="*/ 0 h 1569660"/>
              <a:gd name="connsiteX21" fmla="*/ 10562486 w 11607127"/>
              <a:gd name="connsiteY21" fmla="*/ 0 h 1569660"/>
              <a:gd name="connsiteX22" fmla="*/ 11026771 w 11607127"/>
              <a:gd name="connsiteY22" fmla="*/ 0 h 1569660"/>
              <a:gd name="connsiteX23" fmla="*/ 11607127 w 11607127"/>
              <a:gd name="connsiteY23" fmla="*/ 0 h 1569660"/>
              <a:gd name="connsiteX24" fmla="*/ 11607127 w 11607127"/>
              <a:gd name="connsiteY24" fmla="*/ 507523 h 1569660"/>
              <a:gd name="connsiteX25" fmla="*/ 11607127 w 11607127"/>
              <a:gd name="connsiteY25" fmla="*/ 999350 h 1569660"/>
              <a:gd name="connsiteX26" fmla="*/ 11607127 w 11607127"/>
              <a:gd name="connsiteY26" fmla="*/ 1569660 h 1569660"/>
              <a:gd name="connsiteX27" fmla="*/ 11142842 w 11607127"/>
              <a:gd name="connsiteY27" fmla="*/ 1569660 h 1569660"/>
              <a:gd name="connsiteX28" fmla="*/ 10562486 w 11607127"/>
              <a:gd name="connsiteY28" fmla="*/ 1569660 h 1569660"/>
              <a:gd name="connsiteX29" fmla="*/ 9982129 w 11607127"/>
              <a:gd name="connsiteY29" fmla="*/ 1569660 h 1569660"/>
              <a:gd name="connsiteX30" fmla="*/ 9749987 w 11607127"/>
              <a:gd name="connsiteY30" fmla="*/ 1569660 h 1569660"/>
              <a:gd name="connsiteX31" fmla="*/ 9517844 w 11607127"/>
              <a:gd name="connsiteY31" fmla="*/ 1569660 h 1569660"/>
              <a:gd name="connsiteX32" fmla="*/ 8821417 w 11607127"/>
              <a:gd name="connsiteY32" fmla="*/ 1569660 h 1569660"/>
              <a:gd name="connsiteX33" fmla="*/ 8589274 w 11607127"/>
              <a:gd name="connsiteY33" fmla="*/ 1569660 h 1569660"/>
              <a:gd name="connsiteX34" fmla="*/ 8124989 w 11607127"/>
              <a:gd name="connsiteY34" fmla="*/ 1569660 h 1569660"/>
              <a:gd name="connsiteX35" fmla="*/ 7892846 w 11607127"/>
              <a:gd name="connsiteY35" fmla="*/ 1569660 h 1569660"/>
              <a:gd name="connsiteX36" fmla="*/ 7544633 w 11607127"/>
              <a:gd name="connsiteY36" fmla="*/ 1569660 h 1569660"/>
              <a:gd name="connsiteX37" fmla="*/ 7196419 w 11607127"/>
              <a:gd name="connsiteY37" fmla="*/ 1569660 h 1569660"/>
              <a:gd name="connsiteX38" fmla="*/ 6616062 w 11607127"/>
              <a:gd name="connsiteY38" fmla="*/ 1569660 h 1569660"/>
              <a:gd name="connsiteX39" fmla="*/ 6035706 w 11607127"/>
              <a:gd name="connsiteY39" fmla="*/ 1569660 h 1569660"/>
              <a:gd name="connsiteX40" fmla="*/ 5803563 w 11607127"/>
              <a:gd name="connsiteY40" fmla="*/ 1569660 h 1569660"/>
              <a:gd name="connsiteX41" fmla="*/ 4991065 w 11607127"/>
              <a:gd name="connsiteY41" fmla="*/ 1569660 h 1569660"/>
              <a:gd name="connsiteX42" fmla="*/ 4410708 w 11607127"/>
              <a:gd name="connsiteY42" fmla="*/ 1569660 h 1569660"/>
              <a:gd name="connsiteX43" fmla="*/ 3714281 w 11607127"/>
              <a:gd name="connsiteY43" fmla="*/ 1569660 h 1569660"/>
              <a:gd name="connsiteX44" fmla="*/ 3249996 w 11607127"/>
              <a:gd name="connsiteY44" fmla="*/ 1569660 h 1569660"/>
              <a:gd name="connsiteX45" fmla="*/ 2553568 w 11607127"/>
              <a:gd name="connsiteY45" fmla="*/ 1569660 h 1569660"/>
              <a:gd name="connsiteX46" fmla="*/ 1857140 w 11607127"/>
              <a:gd name="connsiteY46" fmla="*/ 1569660 h 1569660"/>
              <a:gd name="connsiteX47" fmla="*/ 1044641 w 11607127"/>
              <a:gd name="connsiteY47" fmla="*/ 1569660 h 1569660"/>
              <a:gd name="connsiteX48" fmla="*/ 0 w 11607127"/>
              <a:gd name="connsiteY48" fmla="*/ 1569660 h 1569660"/>
              <a:gd name="connsiteX49" fmla="*/ 0 w 11607127"/>
              <a:gd name="connsiteY49" fmla="*/ 1046440 h 1569660"/>
              <a:gd name="connsiteX50" fmla="*/ 0 w 11607127"/>
              <a:gd name="connsiteY50" fmla="*/ 523220 h 1569660"/>
              <a:gd name="connsiteX51" fmla="*/ 0 w 11607127"/>
              <a:gd name="connsiteY51"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7127" h="1569660" extrusionOk="0">
                <a:moveTo>
                  <a:pt x="0" y="0"/>
                </a:moveTo>
                <a:cubicBezTo>
                  <a:pt x="105632" y="-6519"/>
                  <a:pt x="186611" y="26884"/>
                  <a:pt x="348214" y="0"/>
                </a:cubicBezTo>
                <a:cubicBezTo>
                  <a:pt x="509817" y="-26884"/>
                  <a:pt x="615860" y="18125"/>
                  <a:pt x="812499" y="0"/>
                </a:cubicBezTo>
                <a:cubicBezTo>
                  <a:pt x="1009138" y="-18125"/>
                  <a:pt x="1109760" y="7074"/>
                  <a:pt x="1392855" y="0"/>
                </a:cubicBezTo>
                <a:cubicBezTo>
                  <a:pt x="1675950" y="-7074"/>
                  <a:pt x="1755018" y="26530"/>
                  <a:pt x="1857140" y="0"/>
                </a:cubicBezTo>
                <a:cubicBezTo>
                  <a:pt x="1959263" y="-26530"/>
                  <a:pt x="2120397" y="15338"/>
                  <a:pt x="2321425" y="0"/>
                </a:cubicBezTo>
                <a:cubicBezTo>
                  <a:pt x="2522454" y="-15338"/>
                  <a:pt x="2704992" y="64056"/>
                  <a:pt x="2901782" y="0"/>
                </a:cubicBezTo>
                <a:cubicBezTo>
                  <a:pt x="3098572" y="-64056"/>
                  <a:pt x="3026020" y="3611"/>
                  <a:pt x="3133924" y="0"/>
                </a:cubicBezTo>
                <a:cubicBezTo>
                  <a:pt x="3241828" y="-3611"/>
                  <a:pt x="3488754" y="18788"/>
                  <a:pt x="3714281" y="0"/>
                </a:cubicBezTo>
                <a:cubicBezTo>
                  <a:pt x="3939808" y="-18788"/>
                  <a:pt x="4001941" y="27227"/>
                  <a:pt x="4178566" y="0"/>
                </a:cubicBezTo>
                <a:cubicBezTo>
                  <a:pt x="4355191" y="-27227"/>
                  <a:pt x="4536252" y="48095"/>
                  <a:pt x="4642851" y="0"/>
                </a:cubicBezTo>
                <a:cubicBezTo>
                  <a:pt x="4749451" y="-48095"/>
                  <a:pt x="5262751" y="13022"/>
                  <a:pt x="5455350" y="0"/>
                </a:cubicBezTo>
                <a:cubicBezTo>
                  <a:pt x="5647949" y="-13022"/>
                  <a:pt x="5885147" y="68632"/>
                  <a:pt x="6267849" y="0"/>
                </a:cubicBezTo>
                <a:cubicBezTo>
                  <a:pt x="6650551" y="-68632"/>
                  <a:pt x="6448695" y="39060"/>
                  <a:pt x="6616062" y="0"/>
                </a:cubicBezTo>
                <a:cubicBezTo>
                  <a:pt x="6783429" y="-39060"/>
                  <a:pt x="6908080" y="56352"/>
                  <a:pt x="7196419" y="0"/>
                </a:cubicBezTo>
                <a:cubicBezTo>
                  <a:pt x="7484758" y="-56352"/>
                  <a:pt x="7638331" y="40014"/>
                  <a:pt x="7776775" y="0"/>
                </a:cubicBezTo>
                <a:cubicBezTo>
                  <a:pt x="7915219" y="-40014"/>
                  <a:pt x="8182497" y="14135"/>
                  <a:pt x="8357131" y="0"/>
                </a:cubicBezTo>
                <a:cubicBezTo>
                  <a:pt x="8531765" y="-14135"/>
                  <a:pt x="8591385" y="16855"/>
                  <a:pt x="8705345" y="0"/>
                </a:cubicBezTo>
                <a:cubicBezTo>
                  <a:pt x="8819305" y="-16855"/>
                  <a:pt x="8938344" y="27663"/>
                  <a:pt x="9053559" y="0"/>
                </a:cubicBezTo>
                <a:cubicBezTo>
                  <a:pt x="9168774" y="-27663"/>
                  <a:pt x="9319906" y="4529"/>
                  <a:pt x="9401773" y="0"/>
                </a:cubicBezTo>
                <a:cubicBezTo>
                  <a:pt x="9483640" y="-4529"/>
                  <a:pt x="9747309" y="9762"/>
                  <a:pt x="9866058" y="0"/>
                </a:cubicBezTo>
                <a:cubicBezTo>
                  <a:pt x="9984808" y="-9762"/>
                  <a:pt x="10406851" y="17221"/>
                  <a:pt x="10562486" y="0"/>
                </a:cubicBezTo>
                <a:cubicBezTo>
                  <a:pt x="10718121" y="-17221"/>
                  <a:pt x="10890648" y="45361"/>
                  <a:pt x="11026771" y="0"/>
                </a:cubicBezTo>
                <a:cubicBezTo>
                  <a:pt x="11162895" y="-45361"/>
                  <a:pt x="11393856" y="503"/>
                  <a:pt x="11607127" y="0"/>
                </a:cubicBezTo>
                <a:cubicBezTo>
                  <a:pt x="11624574" y="242393"/>
                  <a:pt x="11594217" y="292248"/>
                  <a:pt x="11607127" y="507523"/>
                </a:cubicBezTo>
                <a:cubicBezTo>
                  <a:pt x="11620037" y="722798"/>
                  <a:pt x="11575397" y="897311"/>
                  <a:pt x="11607127" y="999350"/>
                </a:cubicBezTo>
                <a:cubicBezTo>
                  <a:pt x="11638857" y="1101389"/>
                  <a:pt x="11604351" y="1409680"/>
                  <a:pt x="11607127" y="1569660"/>
                </a:cubicBezTo>
                <a:cubicBezTo>
                  <a:pt x="11476739" y="1580829"/>
                  <a:pt x="11267695" y="1552711"/>
                  <a:pt x="11142842" y="1569660"/>
                </a:cubicBezTo>
                <a:cubicBezTo>
                  <a:pt x="11017989" y="1586609"/>
                  <a:pt x="10792893" y="1507819"/>
                  <a:pt x="10562486" y="1569660"/>
                </a:cubicBezTo>
                <a:cubicBezTo>
                  <a:pt x="10332079" y="1631501"/>
                  <a:pt x="10190236" y="1512666"/>
                  <a:pt x="9982129" y="1569660"/>
                </a:cubicBezTo>
                <a:cubicBezTo>
                  <a:pt x="9774022" y="1626654"/>
                  <a:pt x="9845425" y="1548657"/>
                  <a:pt x="9749987" y="1569660"/>
                </a:cubicBezTo>
                <a:cubicBezTo>
                  <a:pt x="9654549" y="1590663"/>
                  <a:pt x="9607737" y="1560100"/>
                  <a:pt x="9517844" y="1569660"/>
                </a:cubicBezTo>
                <a:cubicBezTo>
                  <a:pt x="9427951" y="1579220"/>
                  <a:pt x="9090999" y="1536876"/>
                  <a:pt x="8821417" y="1569660"/>
                </a:cubicBezTo>
                <a:cubicBezTo>
                  <a:pt x="8551835" y="1602444"/>
                  <a:pt x="8649563" y="1543005"/>
                  <a:pt x="8589274" y="1569660"/>
                </a:cubicBezTo>
                <a:cubicBezTo>
                  <a:pt x="8528985" y="1596315"/>
                  <a:pt x="8232038" y="1553999"/>
                  <a:pt x="8124989" y="1569660"/>
                </a:cubicBezTo>
                <a:cubicBezTo>
                  <a:pt x="8017941" y="1585321"/>
                  <a:pt x="7990603" y="1542875"/>
                  <a:pt x="7892846" y="1569660"/>
                </a:cubicBezTo>
                <a:cubicBezTo>
                  <a:pt x="7795089" y="1596445"/>
                  <a:pt x="7640653" y="1550939"/>
                  <a:pt x="7544633" y="1569660"/>
                </a:cubicBezTo>
                <a:cubicBezTo>
                  <a:pt x="7448613" y="1588381"/>
                  <a:pt x="7281409" y="1538086"/>
                  <a:pt x="7196419" y="1569660"/>
                </a:cubicBezTo>
                <a:cubicBezTo>
                  <a:pt x="7111429" y="1601234"/>
                  <a:pt x="6844096" y="1534386"/>
                  <a:pt x="6616062" y="1569660"/>
                </a:cubicBezTo>
                <a:cubicBezTo>
                  <a:pt x="6388028" y="1604934"/>
                  <a:pt x="6260021" y="1523033"/>
                  <a:pt x="6035706" y="1569660"/>
                </a:cubicBezTo>
                <a:cubicBezTo>
                  <a:pt x="5811391" y="1616287"/>
                  <a:pt x="5854845" y="1557611"/>
                  <a:pt x="5803563" y="1569660"/>
                </a:cubicBezTo>
                <a:cubicBezTo>
                  <a:pt x="5752281" y="1581709"/>
                  <a:pt x="5265705" y="1544671"/>
                  <a:pt x="4991065" y="1569660"/>
                </a:cubicBezTo>
                <a:cubicBezTo>
                  <a:pt x="4716425" y="1594649"/>
                  <a:pt x="4612458" y="1551466"/>
                  <a:pt x="4410708" y="1569660"/>
                </a:cubicBezTo>
                <a:cubicBezTo>
                  <a:pt x="4208958" y="1587854"/>
                  <a:pt x="3853920" y="1511581"/>
                  <a:pt x="3714281" y="1569660"/>
                </a:cubicBezTo>
                <a:cubicBezTo>
                  <a:pt x="3574642" y="1627739"/>
                  <a:pt x="3353484" y="1526093"/>
                  <a:pt x="3249996" y="1569660"/>
                </a:cubicBezTo>
                <a:cubicBezTo>
                  <a:pt x="3146509" y="1613227"/>
                  <a:pt x="2818739" y="1520547"/>
                  <a:pt x="2553568" y="1569660"/>
                </a:cubicBezTo>
                <a:cubicBezTo>
                  <a:pt x="2288397" y="1618773"/>
                  <a:pt x="2073250" y="1557606"/>
                  <a:pt x="1857140" y="1569660"/>
                </a:cubicBezTo>
                <a:cubicBezTo>
                  <a:pt x="1641030" y="1581714"/>
                  <a:pt x="1377181" y="1556645"/>
                  <a:pt x="1044641" y="1569660"/>
                </a:cubicBezTo>
                <a:cubicBezTo>
                  <a:pt x="712101" y="1582675"/>
                  <a:pt x="483042" y="1473839"/>
                  <a:pt x="0" y="1569660"/>
                </a:cubicBezTo>
                <a:cubicBezTo>
                  <a:pt x="-2745" y="1413506"/>
                  <a:pt x="317" y="1241485"/>
                  <a:pt x="0" y="1046440"/>
                </a:cubicBezTo>
                <a:cubicBezTo>
                  <a:pt x="-317" y="851395"/>
                  <a:pt x="57305" y="717343"/>
                  <a:pt x="0" y="523220"/>
                </a:cubicBezTo>
                <a:cubicBezTo>
                  <a:pt x="-57305" y="329097"/>
                  <a:pt x="53760" y="199214"/>
                  <a:pt x="0" y="0"/>
                </a:cubicBezTo>
                <a:close/>
              </a:path>
            </a:pathLst>
          </a:custGeom>
          <a:noFill/>
          <a:ln w="19050">
            <a:noFill/>
            <a:extLst>
              <a:ext uri="{C807C97D-BFC1-408E-A445-0C87EB9F89A2}">
                <ask:lineSketchStyleProps xmlns:ask="http://schemas.microsoft.com/office/drawing/2018/sketchyshapes" sd="1970964439">
                  <a:prstGeom prst="rect">
                    <a:avLst/>
                  </a:prstGeom>
                  <ask:type>
                    <ask:lineSketchScribble/>
                  </ask:type>
                </ask:lineSketchStyleProps>
              </a:ext>
            </a:extLst>
          </a:ln>
        </p:spPr>
        <p:txBody>
          <a:bodyPr wrap="square">
            <a:spAutoFit/>
          </a:bodyPr>
          <a:lstStyle/>
          <a:p>
            <a:pPr algn="just"/>
            <a:r>
              <a:rPr lang="en-US" sz="3200" b="1" kern="0">
                <a:solidFill>
                  <a:srgbClr val="7030A0"/>
                </a:solidFill>
                <a:latin typeface="#9Slide05 GeosansLight" panose="020B0604020202020204" charset="0"/>
              </a:rPr>
              <a:t>V</a:t>
            </a:r>
            <a:r>
              <a:rPr lang="vi-VN" sz="3200" b="1" kern="0">
                <a:solidFill>
                  <a:srgbClr val="7030A0"/>
                </a:solidFill>
                <a:latin typeface="#9Slide05 GeosansLight" panose="020B0604020202020204" charset="0"/>
              </a:rPr>
              <a:t>ị trí này cũng làm cho khu vực gặp nhiều khó khăn do sự khắc nghiệt của thời tiết, kh</a:t>
            </a:r>
            <a:r>
              <a:rPr lang="en-US" sz="3200" b="1" kern="0">
                <a:solidFill>
                  <a:srgbClr val="7030A0"/>
                </a:solidFill>
                <a:latin typeface="#9Slide05 GeosansLight" panose="020B0604020202020204" charset="0"/>
              </a:rPr>
              <a:t>í</a:t>
            </a:r>
            <a:r>
              <a:rPr lang="vi-VN" sz="3200" b="1" kern="0">
                <a:solidFill>
                  <a:srgbClr val="7030A0"/>
                </a:solidFill>
                <a:latin typeface="#9Slide05 GeosansLight" panose="020B0604020202020204" charset="0"/>
              </a:rPr>
              <a:t> hậu và những xung đột, tranh chấp về biên giới lãnh thổ, tài nguyên.</a:t>
            </a:r>
          </a:p>
        </p:txBody>
      </p:sp>
      <p:pic>
        <p:nvPicPr>
          <p:cNvPr id="2" name="Picture 1">
            <a:extLst>
              <a:ext uri="{FF2B5EF4-FFF2-40B4-BE49-F238E27FC236}">
                <a16:creationId xmlns:a16="http://schemas.microsoft.com/office/drawing/2014/main" id="{00A5E05F-2817-EC19-9005-E857BA118E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231922" y="1169241"/>
            <a:ext cx="5757753" cy="3958009"/>
          </a:xfrm>
          <a:prstGeom prst="rect">
            <a:avLst/>
          </a:prstGeom>
        </p:spPr>
      </p:pic>
      <p:pic>
        <p:nvPicPr>
          <p:cNvPr id="3" name="Picture 2">
            <a:extLst>
              <a:ext uri="{FF2B5EF4-FFF2-40B4-BE49-F238E27FC236}">
                <a16:creationId xmlns:a16="http://schemas.microsoft.com/office/drawing/2014/main" id="{E0A858C9-2046-AF64-DEEF-CE2B654C638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69113" y="1128945"/>
            <a:ext cx="6096000" cy="4038600"/>
          </a:xfrm>
          <a:prstGeom prst="rect">
            <a:avLst/>
          </a:prstGeom>
        </p:spPr>
      </p:pic>
      <p:grpSp>
        <p:nvGrpSpPr>
          <p:cNvPr id="6" name="Nhóm 1">
            <a:extLst>
              <a:ext uri="{FF2B5EF4-FFF2-40B4-BE49-F238E27FC236}">
                <a16:creationId xmlns:a16="http://schemas.microsoft.com/office/drawing/2014/main" id="{5351B075-E1A1-8F94-180A-CA8E5F8319E5}"/>
              </a:ext>
            </a:extLst>
          </p:cNvPr>
          <p:cNvGrpSpPr/>
          <p:nvPr/>
        </p:nvGrpSpPr>
        <p:grpSpPr>
          <a:xfrm>
            <a:off x="-14068" y="0"/>
            <a:ext cx="12206068" cy="6858000"/>
            <a:chOff x="-14068" y="0"/>
            <a:chExt cx="12206068" cy="6858000"/>
          </a:xfrm>
        </p:grpSpPr>
        <p:grpSp>
          <p:nvGrpSpPr>
            <p:cNvPr id="7" name="Nhóm 2">
              <a:extLst>
                <a:ext uri="{FF2B5EF4-FFF2-40B4-BE49-F238E27FC236}">
                  <a16:creationId xmlns:a16="http://schemas.microsoft.com/office/drawing/2014/main" id="{13A1379D-14B4-647E-C945-2854643FE2E9}"/>
                </a:ext>
              </a:extLst>
            </p:cNvPr>
            <p:cNvGrpSpPr/>
            <p:nvPr/>
          </p:nvGrpSpPr>
          <p:grpSpPr>
            <a:xfrm>
              <a:off x="-14068" y="0"/>
              <a:ext cx="12206068" cy="6858000"/>
              <a:chOff x="-14068" y="0"/>
              <a:chExt cx="12206068" cy="6858000"/>
            </a:xfrm>
          </p:grpSpPr>
          <p:cxnSp>
            <p:nvCxnSpPr>
              <p:cNvPr id="9" name="Đường nối Thẳng 4">
                <a:extLst>
                  <a:ext uri="{FF2B5EF4-FFF2-40B4-BE49-F238E27FC236}">
                    <a16:creationId xmlns:a16="http://schemas.microsoft.com/office/drawing/2014/main" id="{054DE2D9-0A40-2500-6CA9-EF24F6050D5C}"/>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Đường nối Thẳng 5">
                <a:extLst>
                  <a:ext uri="{FF2B5EF4-FFF2-40B4-BE49-F238E27FC236}">
                    <a16:creationId xmlns:a16="http://schemas.microsoft.com/office/drawing/2014/main" id="{291D30E5-263A-4A0F-07D0-69524DAA1EBC}"/>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Đường nối Thẳng 6">
                <a:extLst>
                  <a:ext uri="{FF2B5EF4-FFF2-40B4-BE49-F238E27FC236}">
                    <a16:creationId xmlns:a16="http://schemas.microsoft.com/office/drawing/2014/main" id="{D111FFFA-4FB9-8F59-A18E-35C46C253E7F}"/>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8" name="Đường nối Thẳng 3">
              <a:extLst>
                <a:ext uri="{FF2B5EF4-FFF2-40B4-BE49-F238E27FC236}">
                  <a16:creationId xmlns:a16="http://schemas.microsoft.com/office/drawing/2014/main" id="{025A6028-2838-C389-A026-43F58F4B02A3}"/>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601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1">
            <a:extLst>
              <a:ext uri="{FF2B5EF4-FFF2-40B4-BE49-F238E27FC236}">
                <a16:creationId xmlns:a16="http://schemas.microsoft.com/office/drawing/2014/main" id="{2BBC920A-62DB-2C82-E330-0424515018A4}"/>
              </a:ext>
            </a:extLst>
          </p:cNvPr>
          <p:cNvGrpSpPr/>
          <p:nvPr/>
        </p:nvGrpSpPr>
        <p:grpSpPr>
          <a:xfrm>
            <a:off x="-14068" y="0"/>
            <a:ext cx="12206068" cy="6858000"/>
            <a:chOff x="-14068" y="0"/>
            <a:chExt cx="12206068" cy="6858000"/>
          </a:xfrm>
        </p:grpSpPr>
        <p:grpSp>
          <p:nvGrpSpPr>
            <p:cNvPr id="8" name="Nhóm 2">
              <a:extLst>
                <a:ext uri="{FF2B5EF4-FFF2-40B4-BE49-F238E27FC236}">
                  <a16:creationId xmlns:a16="http://schemas.microsoft.com/office/drawing/2014/main" id="{4D80EA13-135B-652B-66D0-B15B910F3E02}"/>
                </a:ext>
              </a:extLst>
            </p:cNvPr>
            <p:cNvGrpSpPr/>
            <p:nvPr/>
          </p:nvGrpSpPr>
          <p:grpSpPr>
            <a:xfrm>
              <a:off x="-14068" y="0"/>
              <a:ext cx="12206068" cy="6858000"/>
              <a:chOff x="-14068" y="0"/>
              <a:chExt cx="12206068" cy="6858000"/>
            </a:xfrm>
          </p:grpSpPr>
          <p:cxnSp>
            <p:nvCxnSpPr>
              <p:cNvPr id="10" name="Đường nối Thẳng 4">
                <a:extLst>
                  <a:ext uri="{FF2B5EF4-FFF2-40B4-BE49-F238E27FC236}">
                    <a16:creationId xmlns:a16="http://schemas.microsoft.com/office/drawing/2014/main" id="{0108A1DE-9905-EE06-1B41-983D67B48AAB}"/>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Đường nối Thẳng 5">
                <a:extLst>
                  <a:ext uri="{FF2B5EF4-FFF2-40B4-BE49-F238E27FC236}">
                    <a16:creationId xmlns:a16="http://schemas.microsoft.com/office/drawing/2014/main" id="{0BC94107-A36C-6961-E131-937B1F6F5ECF}"/>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Đường nối Thẳng 6">
                <a:extLst>
                  <a:ext uri="{FF2B5EF4-FFF2-40B4-BE49-F238E27FC236}">
                    <a16:creationId xmlns:a16="http://schemas.microsoft.com/office/drawing/2014/main" id="{F362F6E2-7DD1-767F-B9B7-910279828CC3}"/>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 name="Đường nối Thẳng 3">
              <a:extLst>
                <a:ext uri="{FF2B5EF4-FFF2-40B4-BE49-F238E27FC236}">
                  <a16:creationId xmlns:a16="http://schemas.microsoft.com/office/drawing/2014/main" id="{E653719B-7E0D-FF15-F4CE-5012B673F300}"/>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A88E74F7-49C1-30F6-E06C-29D7A42561AC}"/>
              </a:ext>
            </a:extLst>
          </p:cNvPr>
          <p:cNvPicPr>
            <a:picLocks noChangeAspect="1"/>
          </p:cNvPicPr>
          <p:nvPr/>
        </p:nvPicPr>
        <p:blipFill>
          <a:blip r:embed="rId3"/>
          <a:stretch>
            <a:fillRect/>
          </a:stretch>
        </p:blipFill>
        <p:spPr>
          <a:xfrm>
            <a:off x="289540" y="223743"/>
            <a:ext cx="5275375" cy="5120217"/>
          </a:xfrm>
          <a:prstGeom prst="rect">
            <a:avLst/>
          </a:prstGeom>
        </p:spPr>
      </p:pic>
      <p:sp>
        <p:nvSpPr>
          <p:cNvPr id="2" name="TextBox 1">
            <a:extLst>
              <a:ext uri="{FF2B5EF4-FFF2-40B4-BE49-F238E27FC236}">
                <a16:creationId xmlns:a16="http://schemas.microsoft.com/office/drawing/2014/main" id="{52D9188A-5666-07FC-EFCF-5D15065F0D8D}"/>
              </a:ext>
            </a:extLst>
          </p:cNvPr>
          <p:cNvSpPr txBox="1"/>
          <p:nvPr/>
        </p:nvSpPr>
        <p:spPr>
          <a:xfrm>
            <a:off x="6320733" y="0"/>
            <a:ext cx="5510767" cy="769441"/>
          </a:xfrm>
          <a:prstGeom prst="rect">
            <a:avLst/>
          </a:prstGeom>
          <a:noFill/>
        </p:spPr>
        <p:txBody>
          <a:bodyPr wrap="square">
            <a:spAutoFit/>
          </a:bodyPr>
          <a:lstStyle/>
          <a:p>
            <a:r>
              <a:rPr lang="en-US" sz="4400" b="1" spc="300">
                <a:solidFill>
                  <a:srgbClr val="FF0000"/>
                </a:solidFill>
                <a:latin typeface="#9Slide07 IcielStormtrooper" panose="020B0500000000000000" pitchFamily="34" charset="0"/>
              </a:rPr>
              <a:t>ĐỊA HÌNH, ĐẤT</a:t>
            </a:r>
            <a:endParaRPr lang="en-US" sz="4400" spc="300">
              <a:latin typeface="#9Slide07 IcielStormtrooper" panose="020B0500000000000000" pitchFamily="34" charset="0"/>
            </a:endParaRPr>
          </a:p>
        </p:txBody>
      </p:sp>
      <p:sp>
        <p:nvSpPr>
          <p:cNvPr id="16" name="TextBox 15">
            <a:extLst>
              <a:ext uri="{FF2B5EF4-FFF2-40B4-BE49-F238E27FC236}">
                <a16:creationId xmlns:a16="http://schemas.microsoft.com/office/drawing/2014/main" id="{84DFD3A5-BB8C-FFF8-80CD-16E85BEF4EFE}"/>
              </a:ext>
            </a:extLst>
          </p:cNvPr>
          <p:cNvSpPr txBox="1"/>
          <p:nvPr/>
        </p:nvSpPr>
        <p:spPr>
          <a:xfrm>
            <a:off x="5586017" y="674016"/>
            <a:ext cx="6542677" cy="3036922"/>
          </a:xfrm>
          <a:prstGeom prst="rect">
            <a:avLst/>
          </a:prstGeom>
          <a:noFill/>
        </p:spPr>
        <p:txBody>
          <a:bodyPr wrap="square">
            <a:spAutoFit/>
          </a:bodyPr>
          <a:lstStyle/>
          <a:p>
            <a:pPr indent="19050" algn="just">
              <a:lnSpc>
                <a:spcPct val="115000"/>
              </a:lnSpc>
            </a:pPr>
            <a:r>
              <a:rPr lang="en-US" sz="2400" b="1" kern="0">
                <a:solidFill>
                  <a:srgbClr val="0070C0"/>
                </a:solidFill>
                <a:latin typeface="#9Slide03 SFU Futura_09" panose="00000400000000000000" pitchFamily="2" charset="0"/>
              </a:rPr>
              <a:t>Có 3 khu vực địa hình:</a:t>
            </a:r>
          </a:p>
          <a:p>
            <a:pPr indent="19050" algn="just">
              <a:lnSpc>
                <a:spcPct val="115000"/>
              </a:lnSpc>
            </a:pPr>
            <a:r>
              <a:rPr lang="en-US" sz="2400" b="1" kern="0">
                <a:solidFill>
                  <a:srgbClr val="0070C0"/>
                </a:solidFill>
                <a:latin typeface="#9Slide03 SFU Futura_09" panose="00000400000000000000" pitchFamily="2" charset="0"/>
              </a:rPr>
              <a:t>- Phía bắc:  Địa hình cao nguyên, sơn nguyên và núi trung bình và núi cao </a:t>
            </a:r>
          </a:p>
          <a:p>
            <a:pPr algn="just">
              <a:lnSpc>
                <a:spcPct val="115000"/>
              </a:lnSpc>
            </a:pPr>
            <a:r>
              <a:rPr lang="en-US" sz="2400" b="1" kern="0">
                <a:solidFill>
                  <a:srgbClr val="0070C0"/>
                </a:solidFill>
                <a:latin typeface="#9Slide03 SFU Futura_09" panose="00000400000000000000" pitchFamily="2" charset="0"/>
              </a:rPr>
              <a:t>- Phía tây và tây nam: </a:t>
            </a:r>
          </a:p>
          <a:p>
            <a:pPr algn="just">
              <a:lnSpc>
                <a:spcPct val="115000"/>
              </a:lnSpc>
            </a:pPr>
            <a:r>
              <a:rPr lang="en-US" sz="2400" b="1" kern="0">
                <a:solidFill>
                  <a:srgbClr val="0070C0"/>
                </a:solidFill>
                <a:latin typeface="#9Slide03 SFU Futura_09" panose="00000400000000000000" pitchFamily="2" charset="0"/>
              </a:rPr>
              <a:t>+ Nhiều hoang mạc và sơn nguyên, các dãy núi chạy dọc ben biển.</a:t>
            </a:r>
          </a:p>
          <a:p>
            <a:pPr algn="just">
              <a:lnSpc>
                <a:spcPct val="115000"/>
              </a:lnSpc>
            </a:pPr>
            <a:r>
              <a:rPr lang="en-US" sz="2400" b="1" kern="0">
                <a:solidFill>
                  <a:srgbClr val="0070C0"/>
                </a:solidFill>
                <a:latin typeface="#9Slide03 SFU Futura_09" panose="00000400000000000000" pitchFamily="2" charset="0"/>
              </a:rPr>
              <a:t>+ Dải đồng bằng duyên hải nhỏ hẹp</a:t>
            </a:r>
          </a:p>
        </p:txBody>
      </p:sp>
      <p:sp>
        <p:nvSpPr>
          <p:cNvPr id="19" name="TextBox 18">
            <a:extLst>
              <a:ext uri="{FF2B5EF4-FFF2-40B4-BE49-F238E27FC236}">
                <a16:creationId xmlns:a16="http://schemas.microsoft.com/office/drawing/2014/main" id="{A4669E3A-4469-FA86-34C1-6532BEED715C}"/>
              </a:ext>
            </a:extLst>
          </p:cNvPr>
          <p:cNvSpPr txBox="1"/>
          <p:nvPr/>
        </p:nvSpPr>
        <p:spPr>
          <a:xfrm>
            <a:off x="5729085" y="3710938"/>
            <a:ext cx="6274238" cy="3036922"/>
          </a:xfrm>
          <a:prstGeom prst="rect">
            <a:avLst/>
          </a:prstGeom>
          <a:noFill/>
        </p:spPr>
        <p:txBody>
          <a:bodyPr wrap="square">
            <a:spAutoFit/>
          </a:bodyPr>
          <a:lstStyle/>
          <a:p>
            <a:pPr indent="19050" algn="just">
              <a:lnSpc>
                <a:spcPct val="115000"/>
              </a:lnSpc>
            </a:pPr>
            <a:r>
              <a:rPr lang="vi-VN" sz="2400" b="1" kern="0">
                <a:solidFill>
                  <a:srgbClr val="FF0000"/>
                </a:solidFill>
                <a:latin typeface="#9Slide03 SFU Futura_09" panose="00000400000000000000" pitchFamily="2" charset="0"/>
              </a:rPr>
              <a:t>Thuận lợi: </a:t>
            </a:r>
            <a:r>
              <a:rPr lang="en-US" sz="2400" b="1" kern="0">
                <a:solidFill>
                  <a:srgbClr val="0070C0"/>
                </a:solidFill>
                <a:latin typeface="#9Slide03 SFU Futura_09" panose="00000400000000000000" pitchFamily="2" charset="0"/>
              </a:rPr>
              <a:t>ĐB </a:t>
            </a:r>
            <a:r>
              <a:rPr lang="vi-VN" sz="2400" b="1" kern="0">
                <a:solidFill>
                  <a:srgbClr val="0070C0"/>
                </a:solidFill>
                <a:latin typeface="#9Slide03 SFU Futura_09" panose="00000400000000000000" pitchFamily="2" charset="0"/>
              </a:rPr>
              <a:t>có đất phù sa màu mỡ, thuận lợi cho sản xuất nông nghiệp, dân cư tập trung đông.</a:t>
            </a:r>
          </a:p>
          <a:p>
            <a:pPr indent="19050" algn="just">
              <a:lnSpc>
                <a:spcPct val="115000"/>
              </a:lnSpc>
            </a:pPr>
            <a:r>
              <a:rPr lang="vi-VN" sz="2400" b="1" kern="0">
                <a:solidFill>
                  <a:srgbClr val="FF0000"/>
                </a:solidFill>
                <a:latin typeface="#9Slide03 SFU Futura_09" panose="00000400000000000000" pitchFamily="2" charset="0"/>
              </a:rPr>
              <a:t>Khó khăn: </a:t>
            </a:r>
            <a:r>
              <a:rPr lang="vi-VN" sz="2400" b="1" kern="0">
                <a:solidFill>
                  <a:srgbClr val="0070C0"/>
                </a:solidFill>
                <a:latin typeface="#9Slide03 SFU Futura_09" panose="00000400000000000000" pitchFamily="2" charset="0"/>
              </a:rPr>
              <a:t>+ Đất xám, đất cát hoang mạc không thuận lợi cho sản xuất nông nghiệp. </a:t>
            </a:r>
          </a:p>
          <a:p>
            <a:pPr indent="19050" algn="just">
              <a:lnSpc>
                <a:spcPct val="115000"/>
              </a:lnSpc>
            </a:pPr>
            <a:r>
              <a:rPr lang="vi-VN" sz="2400" b="1" kern="0">
                <a:solidFill>
                  <a:srgbClr val="0070C0"/>
                </a:solidFill>
                <a:latin typeface="#9Slide03 SFU Futura_09" panose="00000400000000000000" pitchFamily="2" charset="0"/>
              </a:rPr>
              <a:t>               </a:t>
            </a:r>
            <a:r>
              <a:rPr lang="en-US" sz="2400" b="1" kern="0">
                <a:solidFill>
                  <a:srgbClr val="0070C0"/>
                </a:solidFill>
                <a:latin typeface="#9Slide03 SFU Futura_09" panose="00000400000000000000" pitchFamily="2" charset="0"/>
              </a:rPr>
              <a:t>  </a:t>
            </a:r>
            <a:r>
              <a:rPr lang="vi-VN" sz="2400" b="1" kern="0">
                <a:solidFill>
                  <a:srgbClr val="0070C0"/>
                </a:solidFill>
                <a:latin typeface="#9Slide03 SFU Futura_09" panose="00000400000000000000" pitchFamily="2" charset="0"/>
              </a:rPr>
              <a:t>+ Địa hình nhiều núi gây trở ngại cho sự phát triển GT trong khu vực.</a:t>
            </a:r>
          </a:p>
        </p:txBody>
      </p:sp>
    </p:spTree>
    <p:extLst>
      <p:ext uri="{BB962C8B-B14F-4D97-AF65-F5344CB8AC3E}">
        <p14:creationId xmlns:p14="http://schemas.microsoft.com/office/powerpoint/2010/main" val="14238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E4B551-8F87-5C27-70C6-CCE1C477078D}"/>
              </a:ext>
            </a:extLst>
          </p:cNvPr>
          <p:cNvSpPr txBox="1"/>
          <p:nvPr/>
        </p:nvSpPr>
        <p:spPr>
          <a:xfrm>
            <a:off x="7576746" y="3661281"/>
            <a:ext cx="4387154" cy="1815882"/>
          </a:xfrm>
          <a:custGeom>
            <a:avLst/>
            <a:gdLst>
              <a:gd name="connsiteX0" fmla="*/ 0 w 4387154"/>
              <a:gd name="connsiteY0" fmla="*/ 0 h 1815882"/>
              <a:gd name="connsiteX1" fmla="*/ 538993 w 4387154"/>
              <a:gd name="connsiteY1" fmla="*/ 0 h 1815882"/>
              <a:gd name="connsiteX2" fmla="*/ 1165729 w 4387154"/>
              <a:gd name="connsiteY2" fmla="*/ 0 h 1815882"/>
              <a:gd name="connsiteX3" fmla="*/ 1836337 w 4387154"/>
              <a:gd name="connsiteY3" fmla="*/ 0 h 1815882"/>
              <a:gd name="connsiteX4" fmla="*/ 2463074 w 4387154"/>
              <a:gd name="connsiteY4" fmla="*/ 0 h 1815882"/>
              <a:gd name="connsiteX5" fmla="*/ 3089810 w 4387154"/>
              <a:gd name="connsiteY5" fmla="*/ 0 h 1815882"/>
              <a:gd name="connsiteX6" fmla="*/ 3584932 w 4387154"/>
              <a:gd name="connsiteY6" fmla="*/ 0 h 1815882"/>
              <a:gd name="connsiteX7" fmla="*/ 4387154 w 4387154"/>
              <a:gd name="connsiteY7" fmla="*/ 0 h 1815882"/>
              <a:gd name="connsiteX8" fmla="*/ 4387154 w 4387154"/>
              <a:gd name="connsiteY8" fmla="*/ 550818 h 1815882"/>
              <a:gd name="connsiteX9" fmla="*/ 4387154 w 4387154"/>
              <a:gd name="connsiteY9" fmla="*/ 1174270 h 1815882"/>
              <a:gd name="connsiteX10" fmla="*/ 4387154 w 4387154"/>
              <a:gd name="connsiteY10" fmla="*/ 1815882 h 1815882"/>
              <a:gd name="connsiteX11" fmla="*/ 3672675 w 4387154"/>
              <a:gd name="connsiteY11" fmla="*/ 1815882 h 1815882"/>
              <a:gd name="connsiteX12" fmla="*/ 2958195 w 4387154"/>
              <a:gd name="connsiteY12" fmla="*/ 1815882 h 1815882"/>
              <a:gd name="connsiteX13" fmla="*/ 2419202 w 4387154"/>
              <a:gd name="connsiteY13" fmla="*/ 1815882 h 1815882"/>
              <a:gd name="connsiteX14" fmla="*/ 1792466 w 4387154"/>
              <a:gd name="connsiteY14" fmla="*/ 1815882 h 1815882"/>
              <a:gd name="connsiteX15" fmla="*/ 1165729 w 4387154"/>
              <a:gd name="connsiteY15" fmla="*/ 1815882 h 1815882"/>
              <a:gd name="connsiteX16" fmla="*/ 0 w 4387154"/>
              <a:gd name="connsiteY16" fmla="*/ 1815882 h 1815882"/>
              <a:gd name="connsiteX17" fmla="*/ 0 w 4387154"/>
              <a:gd name="connsiteY17" fmla="*/ 1174270 h 1815882"/>
              <a:gd name="connsiteX18" fmla="*/ 0 w 4387154"/>
              <a:gd name="connsiteY18" fmla="*/ 532659 h 1815882"/>
              <a:gd name="connsiteX19" fmla="*/ 0 w 4387154"/>
              <a:gd name="connsiteY19"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7154" h="1815882" fill="none" extrusionOk="0">
                <a:moveTo>
                  <a:pt x="0" y="0"/>
                </a:moveTo>
                <a:cubicBezTo>
                  <a:pt x="214265" y="-7879"/>
                  <a:pt x="428183" y="-25970"/>
                  <a:pt x="538993" y="0"/>
                </a:cubicBezTo>
                <a:cubicBezTo>
                  <a:pt x="649803" y="25970"/>
                  <a:pt x="864702" y="18708"/>
                  <a:pt x="1165729" y="0"/>
                </a:cubicBezTo>
                <a:cubicBezTo>
                  <a:pt x="1466756" y="-18708"/>
                  <a:pt x="1566082" y="-14974"/>
                  <a:pt x="1836337" y="0"/>
                </a:cubicBezTo>
                <a:cubicBezTo>
                  <a:pt x="2106592" y="14974"/>
                  <a:pt x="2215318" y="26757"/>
                  <a:pt x="2463074" y="0"/>
                </a:cubicBezTo>
                <a:cubicBezTo>
                  <a:pt x="2710830" y="-26757"/>
                  <a:pt x="2832124" y="2917"/>
                  <a:pt x="3089810" y="0"/>
                </a:cubicBezTo>
                <a:cubicBezTo>
                  <a:pt x="3347496" y="-2917"/>
                  <a:pt x="3394073" y="-8753"/>
                  <a:pt x="3584932" y="0"/>
                </a:cubicBezTo>
                <a:cubicBezTo>
                  <a:pt x="3775791" y="8753"/>
                  <a:pt x="4047725" y="-15076"/>
                  <a:pt x="4387154" y="0"/>
                </a:cubicBezTo>
                <a:cubicBezTo>
                  <a:pt x="4386022" y="135314"/>
                  <a:pt x="4407548" y="381215"/>
                  <a:pt x="4387154" y="550818"/>
                </a:cubicBezTo>
                <a:cubicBezTo>
                  <a:pt x="4366760" y="720421"/>
                  <a:pt x="4390977" y="967951"/>
                  <a:pt x="4387154" y="1174270"/>
                </a:cubicBezTo>
                <a:cubicBezTo>
                  <a:pt x="4383331" y="1380589"/>
                  <a:pt x="4395383" y="1622088"/>
                  <a:pt x="4387154" y="1815882"/>
                </a:cubicBezTo>
                <a:cubicBezTo>
                  <a:pt x="4215091" y="1799982"/>
                  <a:pt x="4009357" y="1844291"/>
                  <a:pt x="3672675" y="1815882"/>
                </a:cubicBezTo>
                <a:cubicBezTo>
                  <a:pt x="3335993" y="1787473"/>
                  <a:pt x="3270196" y="1802710"/>
                  <a:pt x="2958195" y="1815882"/>
                </a:cubicBezTo>
                <a:cubicBezTo>
                  <a:pt x="2646194" y="1829054"/>
                  <a:pt x="2638451" y="1837629"/>
                  <a:pt x="2419202" y="1815882"/>
                </a:cubicBezTo>
                <a:cubicBezTo>
                  <a:pt x="2199953" y="1794135"/>
                  <a:pt x="2077018" y="1806095"/>
                  <a:pt x="1792466" y="1815882"/>
                </a:cubicBezTo>
                <a:cubicBezTo>
                  <a:pt x="1507914" y="1825669"/>
                  <a:pt x="1371768" y="1805752"/>
                  <a:pt x="1165729" y="1815882"/>
                </a:cubicBezTo>
                <a:cubicBezTo>
                  <a:pt x="959690" y="1826012"/>
                  <a:pt x="434898" y="1773245"/>
                  <a:pt x="0" y="1815882"/>
                </a:cubicBezTo>
                <a:cubicBezTo>
                  <a:pt x="-14546" y="1614214"/>
                  <a:pt x="21609" y="1379816"/>
                  <a:pt x="0" y="1174270"/>
                </a:cubicBezTo>
                <a:cubicBezTo>
                  <a:pt x="-21609" y="968724"/>
                  <a:pt x="15737" y="674422"/>
                  <a:pt x="0" y="532659"/>
                </a:cubicBezTo>
                <a:cubicBezTo>
                  <a:pt x="-15737" y="390896"/>
                  <a:pt x="-21492" y="170691"/>
                  <a:pt x="0" y="0"/>
                </a:cubicBezTo>
                <a:close/>
              </a:path>
              <a:path w="4387154" h="1815882" stroke="0" extrusionOk="0">
                <a:moveTo>
                  <a:pt x="0" y="0"/>
                </a:moveTo>
                <a:cubicBezTo>
                  <a:pt x="171219" y="10398"/>
                  <a:pt x="301208" y="11303"/>
                  <a:pt x="495122" y="0"/>
                </a:cubicBezTo>
                <a:cubicBezTo>
                  <a:pt x="689036" y="-11303"/>
                  <a:pt x="803170" y="14740"/>
                  <a:pt x="990243" y="0"/>
                </a:cubicBezTo>
                <a:cubicBezTo>
                  <a:pt x="1177316" y="-14740"/>
                  <a:pt x="1389295" y="3847"/>
                  <a:pt x="1573108" y="0"/>
                </a:cubicBezTo>
                <a:cubicBezTo>
                  <a:pt x="1756921" y="-3847"/>
                  <a:pt x="2052172" y="-3478"/>
                  <a:pt x="2199844" y="0"/>
                </a:cubicBezTo>
                <a:cubicBezTo>
                  <a:pt x="2347516" y="3478"/>
                  <a:pt x="2530943" y="17673"/>
                  <a:pt x="2826581" y="0"/>
                </a:cubicBezTo>
                <a:cubicBezTo>
                  <a:pt x="3122219" y="-17673"/>
                  <a:pt x="3151389" y="15227"/>
                  <a:pt x="3321702" y="0"/>
                </a:cubicBezTo>
                <a:cubicBezTo>
                  <a:pt x="3492015" y="-15227"/>
                  <a:pt x="4142059" y="10488"/>
                  <a:pt x="4387154" y="0"/>
                </a:cubicBezTo>
                <a:cubicBezTo>
                  <a:pt x="4406200" y="232084"/>
                  <a:pt x="4384212" y="391461"/>
                  <a:pt x="4387154" y="587135"/>
                </a:cubicBezTo>
                <a:cubicBezTo>
                  <a:pt x="4390096" y="782810"/>
                  <a:pt x="4402794" y="1042105"/>
                  <a:pt x="4387154" y="1210588"/>
                </a:cubicBezTo>
                <a:cubicBezTo>
                  <a:pt x="4371514" y="1379071"/>
                  <a:pt x="4388168" y="1639703"/>
                  <a:pt x="4387154" y="1815882"/>
                </a:cubicBezTo>
                <a:cubicBezTo>
                  <a:pt x="4157210" y="1835370"/>
                  <a:pt x="3909326" y="1808263"/>
                  <a:pt x="3716546" y="1815882"/>
                </a:cubicBezTo>
                <a:cubicBezTo>
                  <a:pt x="3523766" y="1823501"/>
                  <a:pt x="3347703" y="1827424"/>
                  <a:pt x="3177553" y="1815882"/>
                </a:cubicBezTo>
                <a:cubicBezTo>
                  <a:pt x="3007403" y="1804340"/>
                  <a:pt x="2775472" y="1782643"/>
                  <a:pt x="2506945" y="1815882"/>
                </a:cubicBezTo>
                <a:cubicBezTo>
                  <a:pt x="2238418" y="1849121"/>
                  <a:pt x="2256731" y="1827911"/>
                  <a:pt x="2011823" y="1815882"/>
                </a:cubicBezTo>
                <a:cubicBezTo>
                  <a:pt x="1766915" y="1803853"/>
                  <a:pt x="1461698" y="1849146"/>
                  <a:pt x="1297344" y="1815882"/>
                </a:cubicBezTo>
                <a:cubicBezTo>
                  <a:pt x="1132990" y="1782618"/>
                  <a:pt x="929525" y="1822830"/>
                  <a:pt x="802222" y="1815882"/>
                </a:cubicBezTo>
                <a:cubicBezTo>
                  <a:pt x="674919" y="1808934"/>
                  <a:pt x="307041" y="1813803"/>
                  <a:pt x="0" y="1815882"/>
                </a:cubicBezTo>
                <a:cubicBezTo>
                  <a:pt x="-3393" y="1560219"/>
                  <a:pt x="6731" y="1438252"/>
                  <a:pt x="0" y="1246906"/>
                </a:cubicBezTo>
                <a:cubicBezTo>
                  <a:pt x="-6731" y="1055560"/>
                  <a:pt x="3881" y="929845"/>
                  <a:pt x="0" y="623453"/>
                </a:cubicBezTo>
                <a:cubicBezTo>
                  <a:pt x="-3881" y="317061"/>
                  <a:pt x="-6097" y="236095"/>
                  <a:pt x="0" y="0"/>
                </a:cubicBezTo>
                <a:close/>
              </a:path>
            </a:pathLst>
          </a:custGeom>
          <a:solidFill>
            <a:schemeClr val="accent2">
              <a:lumMod val="20000"/>
              <a:lumOff val="80000"/>
            </a:schemeClr>
          </a:solidFill>
          <a:ln>
            <a:solidFill>
              <a:schemeClr val="accent2">
                <a:lumMod val="75000"/>
              </a:schemeClr>
            </a:solidFill>
            <a:prstDash val="sysDash"/>
            <a:extLst>
              <a:ext uri="{C807C97D-BFC1-408E-A445-0C87EB9F89A2}">
                <ask:lineSketchStyleProps xmlns:ask="http://schemas.microsoft.com/office/drawing/2018/sketchyshapes" sd="2931157056">
                  <a:prstGeom prst="rect">
                    <a:avLst/>
                  </a:prstGeom>
                  <ask:type>
                    <ask:lineSketchFreehand/>
                  </ask:type>
                </ask:lineSketchStyleProps>
              </a:ext>
            </a:extLst>
          </a:ln>
        </p:spPr>
        <p:txBody>
          <a:bodyPr wrap="square">
            <a:spAutoFit/>
          </a:bodyPr>
          <a:lstStyle/>
          <a:p>
            <a:pPr algn="just"/>
            <a:r>
              <a:rPr lang="vi-VN" sz="2800" b="1">
                <a:solidFill>
                  <a:schemeClr val="accent2">
                    <a:lumMod val="50000"/>
                  </a:schemeClr>
                </a:solidFill>
                <a:latin typeface="#9Slide03 SFU Futura_03" panose="00000400000000000000" pitchFamily="2" charset="0"/>
              </a:rPr>
              <a:t>Khí hậu có ảnh hưởng rất lớn đến đời sống và các hoạt động kinh tế của người dân.</a:t>
            </a:r>
          </a:p>
        </p:txBody>
      </p:sp>
      <p:grpSp>
        <p:nvGrpSpPr>
          <p:cNvPr id="7" name="Group 6">
            <a:extLst>
              <a:ext uri="{FF2B5EF4-FFF2-40B4-BE49-F238E27FC236}">
                <a16:creationId xmlns:a16="http://schemas.microsoft.com/office/drawing/2014/main" id="{1B92B582-4D73-46E0-2FB7-2BBD327720EC}"/>
              </a:ext>
            </a:extLst>
          </p:cNvPr>
          <p:cNvGrpSpPr/>
          <p:nvPr/>
        </p:nvGrpSpPr>
        <p:grpSpPr>
          <a:xfrm>
            <a:off x="179972" y="869203"/>
            <a:ext cx="7348649" cy="5352126"/>
            <a:chOff x="179972" y="869203"/>
            <a:chExt cx="7348649" cy="5352126"/>
          </a:xfrm>
        </p:grpSpPr>
        <p:pic>
          <p:nvPicPr>
            <p:cNvPr id="4" name="Picture 3">
              <a:extLst>
                <a:ext uri="{FF2B5EF4-FFF2-40B4-BE49-F238E27FC236}">
                  <a16:creationId xmlns:a16="http://schemas.microsoft.com/office/drawing/2014/main" id="{9223E22E-BBF0-9E7A-D8B9-2885FE7A808F}"/>
                </a:ext>
              </a:extLst>
            </p:cNvPr>
            <p:cNvPicPr>
              <a:picLocks noChangeAspect="1"/>
            </p:cNvPicPr>
            <p:nvPr/>
          </p:nvPicPr>
          <p:blipFill>
            <a:blip r:embed="rId2"/>
            <a:stretch>
              <a:fillRect/>
            </a:stretch>
          </p:blipFill>
          <p:spPr>
            <a:xfrm>
              <a:off x="179972" y="869203"/>
              <a:ext cx="7348649" cy="5352126"/>
            </a:xfrm>
            <a:prstGeom prst="rect">
              <a:avLst/>
            </a:prstGeom>
          </p:spPr>
        </p:pic>
        <p:sp>
          <p:nvSpPr>
            <p:cNvPr id="6" name="Freeform 10">
              <a:extLst>
                <a:ext uri="{FF2B5EF4-FFF2-40B4-BE49-F238E27FC236}">
                  <a16:creationId xmlns:a16="http://schemas.microsoft.com/office/drawing/2014/main" id="{101D54BE-0D6A-93BD-CA4D-9F803B99F48E}"/>
                </a:ext>
              </a:extLst>
            </p:cNvPr>
            <p:cNvSpPr>
              <a:spLocks/>
            </p:cNvSpPr>
            <p:nvPr/>
          </p:nvSpPr>
          <p:spPr bwMode="auto">
            <a:xfrm>
              <a:off x="276226" y="2879229"/>
              <a:ext cx="1896846" cy="1861213"/>
            </a:xfrm>
            <a:custGeom>
              <a:avLst/>
              <a:gdLst>
                <a:gd name="T0" fmla="*/ 2147483646 w 1238"/>
                <a:gd name="T1" fmla="*/ 2147483646 h 1233"/>
                <a:gd name="T2" fmla="*/ 2147483646 w 1238"/>
                <a:gd name="T3" fmla="*/ 2147483646 h 1233"/>
                <a:gd name="T4" fmla="*/ 2147483646 w 1238"/>
                <a:gd name="T5" fmla="*/ 2147483646 h 1233"/>
                <a:gd name="T6" fmla="*/ 2147483646 w 1238"/>
                <a:gd name="T7" fmla="*/ 2147483646 h 1233"/>
                <a:gd name="T8" fmla="*/ 2147483646 w 1238"/>
                <a:gd name="T9" fmla="*/ 2147483646 h 1233"/>
                <a:gd name="T10" fmla="*/ 2147483646 w 1238"/>
                <a:gd name="T11" fmla="*/ 2147483646 h 1233"/>
                <a:gd name="T12" fmla="*/ 2147483646 w 1238"/>
                <a:gd name="T13" fmla="*/ 2147483646 h 1233"/>
                <a:gd name="T14" fmla="*/ 2147483646 w 1238"/>
                <a:gd name="T15" fmla="*/ 2147483646 h 1233"/>
                <a:gd name="T16" fmla="*/ 2147483646 w 1238"/>
                <a:gd name="T17" fmla="*/ 2147483646 h 1233"/>
                <a:gd name="T18" fmla="*/ 2147483646 w 1238"/>
                <a:gd name="T19" fmla="*/ 2147483646 h 1233"/>
                <a:gd name="T20" fmla="*/ 2147483646 w 1238"/>
                <a:gd name="T21" fmla="*/ 2147483646 h 1233"/>
                <a:gd name="T22" fmla="*/ 2147483646 w 1238"/>
                <a:gd name="T23" fmla="*/ 2147483646 h 1233"/>
                <a:gd name="T24" fmla="*/ 2147483646 w 1238"/>
                <a:gd name="T25" fmla="*/ 2147483646 h 1233"/>
                <a:gd name="T26" fmla="*/ 2147483646 w 1238"/>
                <a:gd name="T27" fmla="*/ 2147483646 h 1233"/>
                <a:gd name="T28" fmla="*/ 2147483646 w 1238"/>
                <a:gd name="T29" fmla="*/ 2147483646 h 1233"/>
                <a:gd name="T30" fmla="*/ 2147483646 w 1238"/>
                <a:gd name="T31" fmla="*/ 2147483646 h 1233"/>
                <a:gd name="T32" fmla="*/ 2147483646 w 1238"/>
                <a:gd name="T33" fmla="*/ 2147483646 h 1233"/>
                <a:gd name="T34" fmla="*/ 2147483646 w 1238"/>
                <a:gd name="T35" fmla="*/ 2147483646 h 1233"/>
                <a:gd name="T36" fmla="*/ 2147483646 w 1238"/>
                <a:gd name="T37" fmla="*/ 2147483646 h 1233"/>
                <a:gd name="T38" fmla="*/ 2147483646 w 1238"/>
                <a:gd name="T39" fmla="*/ 2147483646 h 1233"/>
                <a:gd name="T40" fmla="*/ 2147483646 w 1238"/>
                <a:gd name="T41" fmla="*/ 2147483646 h 1233"/>
                <a:gd name="T42" fmla="*/ 2147483646 w 1238"/>
                <a:gd name="T43" fmla="*/ 2147483646 h 1233"/>
                <a:gd name="T44" fmla="*/ 2147483646 w 1238"/>
                <a:gd name="T45" fmla="*/ 2147483646 h 1233"/>
                <a:gd name="T46" fmla="*/ 2147483646 w 1238"/>
                <a:gd name="T47" fmla="*/ 2147483646 h 1233"/>
                <a:gd name="T48" fmla="*/ 2147483646 w 1238"/>
                <a:gd name="T49" fmla="*/ 2147483646 h 1233"/>
                <a:gd name="T50" fmla="*/ 2147483646 w 1238"/>
                <a:gd name="T51" fmla="*/ 2147483646 h 1233"/>
                <a:gd name="T52" fmla="*/ 2147483646 w 1238"/>
                <a:gd name="T53" fmla="*/ 2147483646 h 1233"/>
                <a:gd name="T54" fmla="*/ 2147483646 w 1238"/>
                <a:gd name="T55" fmla="*/ 2147483646 h 1233"/>
                <a:gd name="T56" fmla="*/ 2147483646 w 1238"/>
                <a:gd name="T57" fmla="*/ 2147483646 h 1233"/>
                <a:gd name="T58" fmla="*/ 2147483646 w 1238"/>
                <a:gd name="T59" fmla="*/ 2147483646 h 1233"/>
                <a:gd name="T60" fmla="*/ 2147483646 w 1238"/>
                <a:gd name="T61" fmla="*/ 2147483646 h 1233"/>
                <a:gd name="T62" fmla="*/ 2147483646 w 1238"/>
                <a:gd name="T63" fmla="*/ 2147483646 h 1233"/>
                <a:gd name="T64" fmla="*/ 2147483646 w 1238"/>
                <a:gd name="T65" fmla="*/ 2147483646 h 1233"/>
                <a:gd name="T66" fmla="*/ 2147483646 w 1238"/>
                <a:gd name="T67" fmla="*/ 2147483646 h 1233"/>
                <a:gd name="T68" fmla="*/ 2147483646 w 1238"/>
                <a:gd name="T69" fmla="*/ 2147483646 h 1233"/>
                <a:gd name="T70" fmla="*/ 2147483646 w 1238"/>
                <a:gd name="T71" fmla="*/ 2147483646 h 1233"/>
                <a:gd name="T72" fmla="*/ 2147483646 w 1238"/>
                <a:gd name="T73" fmla="*/ 2147483646 h 1233"/>
                <a:gd name="T74" fmla="*/ 2147483646 w 1238"/>
                <a:gd name="T75" fmla="*/ 2147483646 h 1233"/>
                <a:gd name="T76" fmla="*/ 2147483646 w 1238"/>
                <a:gd name="T77" fmla="*/ 2147483646 h 1233"/>
                <a:gd name="T78" fmla="*/ 2147483646 w 1238"/>
                <a:gd name="T79" fmla="*/ 2147483646 h 1233"/>
                <a:gd name="T80" fmla="*/ 2147483646 w 1238"/>
                <a:gd name="T81" fmla="*/ 2147483646 h 1233"/>
                <a:gd name="T82" fmla="*/ 2147483646 w 1238"/>
                <a:gd name="T83" fmla="*/ 2147483646 h 1233"/>
                <a:gd name="T84" fmla="*/ 2147483646 w 1238"/>
                <a:gd name="T85" fmla="*/ 2147483646 h 1233"/>
                <a:gd name="T86" fmla="*/ 2147483646 w 1238"/>
                <a:gd name="T87" fmla="*/ 2147483646 h 1233"/>
                <a:gd name="T88" fmla="*/ 2147483646 w 1238"/>
                <a:gd name="T89" fmla="*/ 2147483646 h 1233"/>
                <a:gd name="T90" fmla="*/ 2147483646 w 1238"/>
                <a:gd name="T91" fmla="*/ 2147483646 h 1233"/>
                <a:gd name="T92" fmla="*/ 2147483646 w 1238"/>
                <a:gd name="T93" fmla="*/ 2147483646 h 1233"/>
                <a:gd name="T94" fmla="*/ 2147483646 w 1238"/>
                <a:gd name="T95" fmla="*/ 2147483646 h 1233"/>
                <a:gd name="T96" fmla="*/ 2147483646 w 1238"/>
                <a:gd name="T97" fmla="*/ 2147483646 h 1233"/>
                <a:gd name="T98" fmla="*/ 2147483646 w 1238"/>
                <a:gd name="T99" fmla="*/ 2147483646 h 1233"/>
                <a:gd name="T100" fmla="*/ 2147483646 w 1238"/>
                <a:gd name="T101" fmla="*/ 2147483646 h 1233"/>
                <a:gd name="T102" fmla="*/ 2147483646 w 1238"/>
                <a:gd name="T103" fmla="*/ 2147483646 h 1233"/>
                <a:gd name="T104" fmla="*/ 2147483646 w 1238"/>
                <a:gd name="T105" fmla="*/ 2147483646 h 1233"/>
                <a:gd name="T106" fmla="*/ 2147483646 w 1238"/>
                <a:gd name="T107" fmla="*/ 2147483646 h 1233"/>
                <a:gd name="T108" fmla="*/ 2147483646 w 1238"/>
                <a:gd name="T109" fmla="*/ 2147483646 h 1233"/>
                <a:gd name="T110" fmla="*/ 2147483646 w 1238"/>
                <a:gd name="T111" fmla="*/ 2147483646 h 1233"/>
                <a:gd name="T112" fmla="*/ 2147483646 w 1238"/>
                <a:gd name="T113" fmla="*/ 2147483646 h 1233"/>
                <a:gd name="T114" fmla="*/ 2147483646 w 1238"/>
                <a:gd name="T115" fmla="*/ 2147483646 h 1233"/>
                <a:gd name="T116" fmla="*/ 2147483646 w 1238"/>
                <a:gd name="T117" fmla="*/ 2147483646 h 1233"/>
                <a:gd name="T118" fmla="*/ 2147483646 w 1238"/>
                <a:gd name="T119" fmla="*/ 0 h 1233"/>
                <a:gd name="T120" fmla="*/ 2147483646 w 1238"/>
                <a:gd name="T121" fmla="*/ 2147483646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8" h="1233">
                  <a:moveTo>
                    <a:pt x="149" y="10"/>
                  </a:moveTo>
                  <a:cubicBezTo>
                    <a:pt x="110" y="67"/>
                    <a:pt x="118" y="82"/>
                    <a:pt x="130" y="163"/>
                  </a:cubicBezTo>
                  <a:cubicBezTo>
                    <a:pt x="132" y="173"/>
                    <a:pt x="131" y="186"/>
                    <a:pt x="139" y="192"/>
                  </a:cubicBezTo>
                  <a:cubicBezTo>
                    <a:pt x="156" y="204"/>
                    <a:pt x="197" y="211"/>
                    <a:pt x="197" y="211"/>
                  </a:cubicBezTo>
                  <a:cubicBezTo>
                    <a:pt x="243" y="241"/>
                    <a:pt x="247" y="225"/>
                    <a:pt x="274" y="278"/>
                  </a:cubicBezTo>
                  <a:cubicBezTo>
                    <a:pt x="268" y="291"/>
                    <a:pt x="265" y="307"/>
                    <a:pt x="255" y="317"/>
                  </a:cubicBezTo>
                  <a:cubicBezTo>
                    <a:pt x="239" y="333"/>
                    <a:pt x="197" y="355"/>
                    <a:pt x="197" y="355"/>
                  </a:cubicBezTo>
                  <a:cubicBezTo>
                    <a:pt x="183" y="396"/>
                    <a:pt x="150" y="412"/>
                    <a:pt x="120" y="442"/>
                  </a:cubicBezTo>
                  <a:cubicBezTo>
                    <a:pt x="117" y="451"/>
                    <a:pt x="116" y="462"/>
                    <a:pt x="111" y="470"/>
                  </a:cubicBezTo>
                  <a:cubicBezTo>
                    <a:pt x="106" y="478"/>
                    <a:pt x="92" y="481"/>
                    <a:pt x="91" y="490"/>
                  </a:cubicBezTo>
                  <a:cubicBezTo>
                    <a:pt x="89" y="509"/>
                    <a:pt x="98" y="528"/>
                    <a:pt x="101" y="547"/>
                  </a:cubicBezTo>
                  <a:cubicBezTo>
                    <a:pt x="77" y="618"/>
                    <a:pt x="94" y="556"/>
                    <a:pt x="101" y="701"/>
                  </a:cubicBezTo>
                  <a:cubicBezTo>
                    <a:pt x="109" y="863"/>
                    <a:pt x="0" y="1187"/>
                    <a:pt x="226" y="1219"/>
                  </a:cubicBezTo>
                  <a:cubicBezTo>
                    <a:pt x="258" y="1223"/>
                    <a:pt x="290" y="1226"/>
                    <a:pt x="322" y="1229"/>
                  </a:cubicBezTo>
                  <a:cubicBezTo>
                    <a:pt x="364" y="1226"/>
                    <a:pt x="503" y="1233"/>
                    <a:pt x="562" y="1200"/>
                  </a:cubicBezTo>
                  <a:cubicBezTo>
                    <a:pt x="579" y="1190"/>
                    <a:pt x="626" y="1157"/>
                    <a:pt x="648" y="1142"/>
                  </a:cubicBezTo>
                  <a:cubicBezTo>
                    <a:pt x="658" y="1136"/>
                    <a:pt x="677" y="1123"/>
                    <a:pt x="677" y="1123"/>
                  </a:cubicBezTo>
                  <a:cubicBezTo>
                    <a:pt x="683" y="1113"/>
                    <a:pt x="688" y="1102"/>
                    <a:pt x="696" y="1094"/>
                  </a:cubicBezTo>
                  <a:cubicBezTo>
                    <a:pt x="704" y="1086"/>
                    <a:pt x="723" y="1086"/>
                    <a:pt x="725" y="1075"/>
                  </a:cubicBezTo>
                  <a:cubicBezTo>
                    <a:pt x="732" y="1019"/>
                    <a:pt x="710" y="1019"/>
                    <a:pt x="677" y="1008"/>
                  </a:cubicBezTo>
                  <a:cubicBezTo>
                    <a:pt x="663" y="942"/>
                    <a:pt x="662" y="963"/>
                    <a:pt x="619" y="922"/>
                  </a:cubicBezTo>
                  <a:cubicBezTo>
                    <a:pt x="600" y="925"/>
                    <a:pt x="581" y="931"/>
                    <a:pt x="562" y="931"/>
                  </a:cubicBezTo>
                  <a:cubicBezTo>
                    <a:pt x="514" y="931"/>
                    <a:pt x="504" y="863"/>
                    <a:pt x="475" y="835"/>
                  </a:cubicBezTo>
                  <a:cubicBezTo>
                    <a:pt x="472" y="822"/>
                    <a:pt x="471" y="809"/>
                    <a:pt x="466" y="797"/>
                  </a:cubicBezTo>
                  <a:cubicBezTo>
                    <a:pt x="462" y="786"/>
                    <a:pt x="445" y="779"/>
                    <a:pt x="447" y="768"/>
                  </a:cubicBezTo>
                  <a:cubicBezTo>
                    <a:pt x="449" y="755"/>
                    <a:pt x="466" y="749"/>
                    <a:pt x="475" y="739"/>
                  </a:cubicBezTo>
                  <a:cubicBezTo>
                    <a:pt x="456" y="729"/>
                    <a:pt x="427" y="729"/>
                    <a:pt x="418" y="710"/>
                  </a:cubicBezTo>
                  <a:cubicBezTo>
                    <a:pt x="409" y="691"/>
                    <a:pt x="468" y="675"/>
                    <a:pt x="475" y="672"/>
                  </a:cubicBezTo>
                  <a:cubicBezTo>
                    <a:pt x="531" y="728"/>
                    <a:pt x="510" y="701"/>
                    <a:pt x="543" y="749"/>
                  </a:cubicBezTo>
                  <a:cubicBezTo>
                    <a:pt x="546" y="768"/>
                    <a:pt x="547" y="788"/>
                    <a:pt x="552" y="806"/>
                  </a:cubicBezTo>
                  <a:cubicBezTo>
                    <a:pt x="570" y="868"/>
                    <a:pt x="620" y="857"/>
                    <a:pt x="677" y="864"/>
                  </a:cubicBezTo>
                  <a:cubicBezTo>
                    <a:pt x="704" y="899"/>
                    <a:pt x="712" y="918"/>
                    <a:pt x="754" y="931"/>
                  </a:cubicBezTo>
                  <a:cubicBezTo>
                    <a:pt x="785" y="951"/>
                    <a:pt x="815" y="958"/>
                    <a:pt x="850" y="970"/>
                  </a:cubicBezTo>
                  <a:cubicBezTo>
                    <a:pt x="862" y="967"/>
                    <a:pt x="919" y="959"/>
                    <a:pt x="917" y="931"/>
                  </a:cubicBezTo>
                  <a:cubicBezTo>
                    <a:pt x="915" y="902"/>
                    <a:pt x="879" y="854"/>
                    <a:pt x="879" y="854"/>
                  </a:cubicBezTo>
                  <a:cubicBezTo>
                    <a:pt x="892" y="851"/>
                    <a:pt x="904" y="847"/>
                    <a:pt x="917" y="845"/>
                  </a:cubicBezTo>
                  <a:cubicBezTo>
                    <a:pt x="968" y="838"/>
                    <a:pt x="1021" y="837"/>
                    <a:pt x="1071" y="826"/>
                  </a:cubicBezTo>
                  <a:cubicBezTo>
                    <a:pt x="1075" y="825"/>
                    <a:pt x="1126" y="767"/>
                    <a:pt x="1138" y="758"/>
                  </a:cubicBezTo>
                  <a:cubicBezTo>
                    <a:pt x="1185" y="687"/>
                    <a:pt x="1154" y="706"/>
                    <a:pt x="1224" y="691"/>
                  </a:cubicBezTo>
                  <a:cubicBezTo>
                    <a:pt x="1227" y="678"/>
                    <a:pt x="1238" y="665"/>
                    <a:pt x="1234" y="653"/>
                  </a:cubicBezTo>
                  <a:cubicBezTo>
                    <a:pt x="1230" y="642"/>
                    <a:pt x="1216" y="637"/>
                    <a:pt x="1205" y="634"/>
                  </a:cubicBezTo>
                  <a:cubicBezTo>
                    <a:pt x="1151" y="618"/>
                    <a:pt x="1112" y="621"/>
                    <a:pt x="1061" y="595"/>
                  </a:cubicBezTo>
                  <a:cubicBezTo>
                    <a:pt x="1029" y="598"/>
                    <a:pt x="996" y="596"/>
                    <a:pt x="965" y="605"/>
                  </a:cubicBezTo>
                  <a:cubicBezTo>
                    <a:pt x="950" y="609"/>
                    <a:pt x="943" y="632"/>
                    <a:pt x="927" y="634"/>
                  </a:cubicBezTo>
                  <a:cubicBezTo>
                    <a:pt x="919" y="635"/>
                    <a:pt x="888" y="587"/>
                    <a:pt x="888" y="586"/>
                  </a:cubicBezTo>
                  <a:cubicBezTo>
                    <a:pt x="864" y="543"/>
                    <a:pt x="851" y="524"/>
                    <a:pt x="802" y="509"/>
                  </a:cubicBezTo>
                  <a:cubicBezTo>
                    <a:pt x="748" y="455"/>
                    <a:pt x="798" y="490"/>
                    <a:pt x="696" y="490"/>
                  </a:cubicBezTo>
                  <a:cubicBezTo>
                    <a:pt x="677" y="490"/>
                    <a:pt x="658" y="483"/>
                    <a:pt x="639" y="480"/>
                  </a:cubicBezTo>
                  <a:cubicBezTo>
                    <a:pt x="620" y="467"/>
                    <a:pt x="600" y="455"/>
                    <a:pt x="581" y="442"/>
                  </a:cubicBezTo>
                  <a:cubicBezTo>
                    <a:pt x="572" y="436"/>
                    <a:pt x="584" y="420"/>
                    <a:pt x="591" y="413"/>
                  </a:cubicBezTo>
                  <a:cubicBezTo>
                    <a:pt x="593" y="410"/>
                    <a:pt x="645" y="395"/>
                    <a:pt x="648" y="394"/>
                  </a:cubicBezTo>
                  <a:cubicBezTo>
                    <a:pt x="674" y="367"/>
                    <a:pt x="678" y="344"/>
                    <a:pt x="687" y="307"/>
                  </a:cubicBezTo>
                  <a:cubicBezTo>
                    <a:pt x="656" y="276"/>
                    <a:pt x="646" y="245"/>
                    <a:pt x="610" y="221"/>
                  </a:cubicBezTo>
                  <a:cubicBezTo>
                    <a:pt x="579" y="174"/>
                    <a:pt x="598" y="198"/>
                    <a:pt x="543" y="144"/>
                  </a:cubicBezTo>
                  <a:cubicBezTo>
                    <a:pt x="536" y="138"/>
                    <a:pt x="523" y="125"/>
                    <a:pt x="523" y="125"/>
                  </a:cubicBezTo>
                  <a:cubicBezTo>
                    <a:pt x="520" y="138"/>
                    <a:pt x="522" y="153"/>
                    <a:pt x="514" y="163"/>
                  </a:cubicBezTo>
                  <a:cubicBezTo>
                    <a:pt x="469" y="216"/>
                    <a:pt x="452" y="142"/>
                    <a:pt x="399" y="125"/>
                  </a:cubicBezTo>
                  <a:cubicBezTo>
                    <a:pt x="394" y="121"/>
                    <a:pt x="363" y="92"/>
                    <a:pt x="360" y="86"/>
                  </a:cubicBezTo>
                  <a:cubicBezTo>
                    <a:pt x="338" y="48"/>
                    <a:pt x="352" y="45"/>
                    <a:pt x="303" y="29"/>
                  </a:cubicBezTo>
                  <a:cubicBezTo>
                    <a:pt x="280" y="14"/>
                    <a:pt x="266" y="0"/>
                    <a:pt x="235" y="0"/>
                  </a:cubicBezTo>
                  <a:cubicBezTo>
                    <a:pt x="210" y="0"/>
                    <a:pt x="169" y="28"/>
                    <a:pt x="149" y="10"/>
                  </a:cubicBezTo>
                  <a:close/>
                </a:path>
              </a:pathLst>
            </a:custGeom>
            <a:noFill/>
            <a:ln w="76200" cmpd="sng">
              <a:solidFill>
                <a:srgbClr val="FB020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sp>
        <p:nvSpPr>
          <p:cNvPr id="8" name="TextBox 7">
            <a:extLst>
              <a:ext uri="{FF2B5EF4-FFF2-40B4-BE49-F238E27FC236}">
                <a16:creationId xmlns:a16="http://schemas.microsoft.com/office/drawing/2014/main" id="{FC49E314-7F8F-A12C-8CCB-84737960FA46}"/>
              </a:ext>
            </a:extLst>
          </p:cNvPr>
          <p:cNvSpPr txBox="1"/>
          <p:nvPr/>
        </p:nvSpPr>
        <p:spPr>
          <a:xfrm>
            <a:off x="3854296" y="0"/>
            <a:ext cx="5510767" cy="769441"/>
          </a:xfrm>
          <a:prstGeom prst="rect">
            <a:avLst/>
          </a:prstGeom>
          <a:noFill/>
        </p:spPr>
        <p:txBody>
          <a:bodyPr wrap="square">
            <a:spAutoFit/>
          </a:bodyPr>
          <a:lstStyle/>
          <a:p>
            <a:r>
              <a:rPr kumimoji="0" lang="en-US" sz="4400" b="1" i="0" u="none" strike="noStrike" kern="1200" cap="none" spc="300" normalizeH="0" baseline="0" noProof="0">
                <a:ln>
                  <a:noFill/>
                </a:ln>
                <a:solidFill>
                  <a:srgbClr val="FF0000"/>
                </a:solidFill>
                <a:effectLst/>
                <a:uLnTx/>
                <a:uFillTx/>
                <a:latin typeface="#9Slide07 IcielStormtrooper" panose="020B0500000000000000" pitchFamily="34" charset="0"/>
              </a:rPr>
              <a:t>KHÍ HẬU</a:t>
            </a:r>
            <a:endParaRPr lang="en-US" sz="4400" spc="300">
              <a:latin typeface="#9Slide07 IcielStormtrooper" panose="020B0500000000000000" pitchFamily="34" charset="0"/>
            </a:endParaRPr>
          </a:p>
        </p:txBody>
      </p:sp>
      <p:sp>
        <p:nvSpPr>
          <p:cNvPr id="10" name="TextBox 9">
            <a:extLst>
              <a:ext uri="{FF2B5EF4-FFF2-40B4-BE49-F238E27FC236}">
                <a16:creationId xmlns:a16="http://schemas.microsoft.com/office/drawing/2014/main" id="{58DD6704-6B56-C6B9-86C4-0867FA5A8B49}"/>
              </a:ext>
            </a:extLst>
          </p:cNvPr>
          <p:cNvSpPr txBox="1"/>
          <p:nvPr/>
        </p:nvSpPr>
        <p:spPr>
          <a:xfrm>
            <a:off x="7624874" y="384720"/>
            <a:ext cx="4290899" cy="3108543"/>
          </a:xfrm>
          <a:prstGeom prst="rect">
            <a:avLst/>
          </a:prstGeom>
          <a:solidFill>
            <a:schemeClr val="accent4">
              <a:lumMod val="20000"/>
              <a:lumOff val="80000"/>
            </a:schemeClr>
          </a:solidFill>
        </p:spPr>
        <p:txBody>
          <a:bodyPr wrap="square">
            <a:spAutoFit/>
          </a:bodyPr>
          <a:lstStyle/>
          <a:p>
            <a:pPr algn="just"/>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Tây Nam Á có </a:t>
            </a:r>
            <a:r>
              <a:rPr lang="vi-VN" sz="28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khí hậu nhiệt đới lục địa và cận nhiệt. </a:t>
            </a:r>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Đây là khu vực có khí hậu </a:t>
            </a:r>
            <a:r>
              <a:rPr lang="vi-VN" sz="2800" b="1">
                <a:solidFill>
                  <a:srgbClr val="FF0000"/>
                </a:solidFill>
                <a:latin typeface="#9Slide03 SFU Futura_03" panose="00000400000000000000" pitchFamily="2" charset="0"/>
                <a:ea typeface="Tahoma" panose="020B0604030504040204" pitchFamily="34" charset="0"/>
                <a:cs typeface="Times New Roman" panose="02020603050405020304" pitchFamily="18" charset="0"/>
              </a:rPr>
              <a:t>nóng và khô hạn bậc nhất thế giới</a:t>
            </a:r>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 Khí hậu có sự phân hoá theo chiều </a:t>
            </a:r>
            <a:r>
              <a:rPr lang="en-US"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B</a:t>
            </a:r>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ắc – </a:t>
            </a:r>
            <a:r>
              <a:rPr lang="en-US"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N</a:t>
            </a:r>
            <a:r>
              <a:rPr lang="vi-VN"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rPr>
              <a:t>am. </a:t>
            </a:r>
            <a:endParaRPr lang="en-US" sz="2800" b="1">
              <a:solidFill>
                <a:srgbClr val="0070C0"/>
              </a:solidFill>
              <a:latin typeface="#9Slide03 SFU Futura_03" panose="00000400000000000000" pitchFamily="2" charset="0"/>
              <a:ea typeface="Tahoma" panose="020B060403050404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2B52973-563E-61B9-FF2B-6658844739A0}"/>
              </a:ext>
            </a:extLst>
          </p:cNvPr>
          <p:cNvSpPr/>
          <p:nvPr/>
        </p:nvSpPr>
        <p:spPr>
          <a:xfrm>
            <a:off x="5381625" y="2733675"/>
            <a:ext cx="1896846" cy="847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02A6409-FAEF-4465-5E1A-1BBDCACE1108}"/>
              </a:ext>
            </a:extLst>
          </p:cNvPr>
          <p:cNvSpPr/>
          <p:nvPr/>
        </p:nvSpPr>
        <p:spPr>
          <a:xfrm>
            <a:off x="5381625" y="4210050"/>
            <a:ext cx="1896846" cy="5330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1">
            <a:extLst>
              <a:ext uri="{FF2B5EF4-FFF2-40B4-BE49-F238E27FC236}">
                <a16:creationId xmlns:a16="http://schemas.microsoft.com/office/drawing/2014/main" id="{CEFEB30D-F1E5-B71A-AF26-A721D6348BBD}"/>
              </a:ext>
            </a:extLst>
          </p:cNvPr>
          <p:cNvGrpSpPr/>
          <p:nvPr/>
        </p:nvGrpSpPr>
        <p:grpSpPr>
          <a:xfrm>
            <a:off x="-14068" y="0"/>
            <a:ext cx="12206068" cy="6858000"/>
            <a:chOff x="-14068" y="0"/>
            <a:chExt cx="12206068" cy="6858000"/>
          </a:xfrm>
        </p:grpSpPr>
        <p:grpSp>
          <p:nvGrpSpPr>
            <p:cNvPr id="9" name="Nhóm 2">
              <a:extLst>
                <a:ext uri="{FF2B5EF4-FFF2-40B4-BE49-F238E27FC236}">
                  <a16:creationId xmlns:a16="http://schemas.microsoft.com/office/drawing/2014/main" id="{96CF741A-4D6A-0E79-2A8F-CB1D133917B8}"/>
                </a:ext>
              </a:extLst>
            </p:cNvPr>
            <p:cNvGrpSpPr/>
            <p:nvPr/>
          </p:nvGrpSpPr>
          <p:grpSpPr>
            <a:xfrm>
              <a:off x="-14068" y="0"/>
              <a:ext cx="12206068" cy="6858000"/>
              <a:chOff x="-14068" y="0"/>
              <a:chExt cx="12206068" cy="6858000"/>
            </a:xfrm>
          </p:grpSpPr>
          <p:cxnSp>
            <p:nvCxnSpPr>
              <p:cNvPr id="13" name="Đường nối Thẳng 4">
                <a:extLst>
                  <a:ext uri="{FF2B5EF4-FFF2-40B4-BE49-F238E27FC236}">
                    <a16:creationId xmlns:a16="http://schemas.microsoft.com/office/drawing/2014/main" id="{53AFD722-2882-26B8-F56C-A20DED3FE19E}"/>
                  </a:ext>
                </a:extLst>
              </p:cNvPr>
              <p:cNvCxnSpPr/>
              <p:nvPr/>
            </p:nvCxnSpPr>
            <p:spPr>
              <a:xfrm>
                <a:off x="0" y="33764"/>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Đường nối Thẳng 5">
                <a:extLst>
                  <a:ext uri="{FF2B5EF4-FFF2-40B4-BE49-F238E27FC236}">
                    <a16:creationId xmlns:a16="http://schemas.microsoft.com/office/drawing/2014/main" id="{9DB97516-D7F0-8A93-B3F3-B44C77913FB4}"/>
                  </a:ext>
                </a:extLst>
              </p:cNvPr>
              <p:cNvCxnSpPr>
                <a:cxnSpLocks/>
              </p:cNvCxnSpPr>
              <p:nvPr/>
            </p:nvCxnSpPr>
            <p:spPr>
              <a:xfrm flipV="1">
                <a:off x="14068" y="0"/>
                <a:ext cx="0" cy="68580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Đường nối Thẳng 6">
                <a:extLst>
                  <a:ext uri="{FF2B5EF4-FFF2-40B4-BE49-F238E27FC236}">
                    <a16:creationId xmlns:a16="http://schemas.microsoft.com/office/drawing/2014/main" id="{06A22380-DDF2-B6C1-536D-8931F6134BD9}"/>
                  </a:ext>
                </a:extLst>
              </p:cNvPr>
              <p:cNvCxnSpPr/>
              <p:nvPr/>
            </p:nvCxnSpPr>
            <p:spPr>
              <a:xfrm>
                <a:off x="-14068" y="6858000"/>
                <a:ext cx="1219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1" name="Đường nối Thẳng 3">
              <a:extLst>
                <a:ext uri="{FF2B5EF4-FFF2-40B4-BE49-F238E27FC236}">
                  <a16:creationId xmlns:a16="http://schemas.microsoft.com/office/drawing/2014/main" id="{809AC752-50C8-FCD5-9EE6-8159BD3F1B15}"/>
                </a:ext>
              </a:extLst>
            </p:cNvPr>
            <p:cNvCxnSpPr>
              <a:cxnSpLocks/>
            </p:cNvCxnSpPr>
            <p:nvPr/>
          </p:nvCxnSpPr>
          <p:spPr>
            <a:xfrm flipV="1">
              <a:off x="12149796" y="33766"/>
              <a:ext cx="0" cy="68242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35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2" grpId="0" animBg="1"/>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meline Infographic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2178</TotalTime>
  <Words>2681</Words>
  <Application>Microsoft Office PowerPoint</Application>
  <PresentationFormat>Màn hình rộng</PresentationFormat>
  <Paragraphs>257</Paragraphs>
  <Slides>34</Slides>
  <Notes>11</Notes>
  <HiddenSlides>0</HiddenSlides>
  <MMClips>0</MMClips>
  <ScaleCrop>false</ScaleCrop>
  <HeadingPairs>
    <vt:vector size="6" baseType="variant">
      <vt:variant>
        <vt:lpstr>Phông được Dùng</vt:lpstr>
      </vt:variant>
      <vt:variant>
        <vt:i4>20</vt:i4>
      </vt:variant>
      <vt:variant>
        <vt:lpstr>Chủ đề</vt:lpstr>
      </vt:variant>
      <vt:variant>
        <vt:i4>4</vt:i4>
      </vt:variant>
      <vt:variant>
        <vt:lpstr>Tiêu đề Bản chiếu</vt:lpstr>
      </vt:variant>
      <vt:variant>
        <vt:i4>34</vt:i4>
      </vt:variant>
    </vt:vector>
  </HeadingPairs>
  <TitlesOfParts>
    <vt:vector size="58" baseType="lpstr">
      <vt:lpstr>#9Slide05 GeosansLight</vt:lpstr>
      <vt:lpstr>#9Slide03 SFU Futura_05</vt:lpstr>
      <vt:lpstr>#9Slide07 SVNBango</vt:lpstr>
      <vt:lpstr>Times New Roman</vt:lpstr>
      <vt:lpstr>Calibri</vt:lpstr>
      <vt:lpstr>Fira Sans</vt:lpstr>
      <vt:lpstr>#9Slide03 BoosterNextFYBlack</vt:lpstr>
      <vt:lpstr>Merriweather</vt:lpstr>
      <vt:lpstr>#9Slide07 IcielStormtrooper</vt:lpstr>
      <vt:lpstr>Wingdings</vt:lpstr>
      <vt:lpstr>Fira Sans Extra Condensed SemiBold</vt:lpstr>
      <vt:lpstr>#9Slide05 IcielSmoothy Cursive</vt:lpstr>
      <vt:lpstr>#9Slide03 SFU Futura_01</vt:lpstr>
      <vt:lpstr>#9Slide03 SFU Futura_09</vt:lpstr>
      <vt:lpstr>Calibri Light</vt:lpstr>
      <vt:lpstr>#9Slide03 SFU Futura_03</vt:lpstr>
      <vt:lpstr>Arial</vt:lpstr>
      <vt:lpstr>Roboto</vt:lpstr>
      <vt:lpstr>#9Slide03 Iciel Blooming Elegan</vt:lpstr>
      <vt:lpstr>#9Slide05 Israquella</vt:lpstr>
      <vt:lpstr>Chủ đề Office</vt:lpstr>
      <vt:lpstr>Business Plan Infographics by Slidesgo</vt:lpstr>
      <vt:lpstr>Timeline Infographics by Slidesgo</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AutoBVT</dc:creator>
  <cp:lastModifiedBy>Tuyến Võ</cp:lastModifiedBy>
  <cp:revision>94</cp:revision>
  <dcterms:created xsi:type="dcterms:W3CDTF">2020-10-05T17:46:03Z</dcterms:created>
  <dcterms:modified xsi:type="dcterms:W3CDTF">2024-12-12T07:44:52Z</dcterms:modified>
</cp:coreProperties>
</file>